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7" r:id="rId8"/>
    <p:sldId id="263" r:id="rId9"/>
    <p:sldId id="264" r:id="rId10"/>
    <p:sldId id="265" r:id="rId11"/>
    <p:sldId id="26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7" d="100"/>
          <a:sy n="87" d="100"/>
        </p:scale>
        <p:origin x="528"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92879802-6265-41C9-B277-B5AFAD8C4359}" type="datetimeFigureOut">
              <a:rPr lang="en-IN" smtClean="0"/>
              <a:t>13/09/2022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FA3B0C5-8E87-4A59-BCFE-31777A33E7AA}" type="slidenum">
              <a:rPr lang="en-IN" smtClean="0"/>
              <a:t>‹#›</a:t>
            </a:fld>
            <a:endParaRPr lang="en-IN"/>
          </a:p>
        </p:txBody>
      </p:sp>
    </p:spTree>
    <p:extLst>
      <p:ext uri="{BB962C8B-B14F-4D97-AF65-F5344CB8AC3E}">
        <p14:creationId xmlns:p14="http://schemas.microsoft.com/office/powerpoint/2010/main" val="689595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92879802-6265-41C9-B277-B5AFAD8C4359}" type="datetimeFigureOut">
              <a:rPr lang="en-IN" smtClean="0"/>
              <a:t>13/09/2022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FA3B0C5-8E87-4A59-BCFE-31777A33E7AA}" type="slidenum">
              <a:rPr lang="en-IN" smtClean="0"/>
              <a:t>‹#›</a:t>
            </a:fld>
            <a:endParaRPr lang="en-IN"/>
          </a:p>
        </p:txBody>
      </p:sp>
    </p:spTree>
    <p:extLst>
      <p:ext uri="{BB962C8B-B14F-4D97-AF65-F5344CB8AC3E}">
        <p14:creationId xmlns:p14="http://schemas.microsoft.com/office/powerpoint/2010/main" val="28456101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92879802-6265-41C9-B277-B5AFAD8C4359}" type="datetimeFigureOut">
              <a:rPr lang="en-IN" smtClean="0"/>
              <a:t>13/09/2022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FA3B0C5-8E87-4A59-BCFE-31777A33E7AA}" type="slidenum">
              <a:rPr lang="en-IN" smtClean="0"/>
              <a:t>‹#›</a:t>
            </a:fld>
            <a:endParaRPr lang="en-IN"/>
          </a:p>
        </p:txBody>
      </p:sp>
    </p:spTree>
    <p:extLst>
      <p:ext uri="{BB962C8B-B14F-4D97-AF65-F5344CB8AC3E}">
        <p14:creationId xmlns:p14="http://schemas.microsoft.com/office/powerpoint/2010/main" val="483042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92879802-6265-41C9-B277-B5AFAD8C4359}" type="datetimeFigureOut">
              <a:rPr lang="en-IN" smtClean="0"/>
              <a:t>13/09/2022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FA3B0C5-8E87-4A59-BCFE-31777A33E7AA}" type="slidenum">
              <a:rPr lang="en-IN" smtClean="0"/>
              <a:t>‹#›</a:t>
            </a:fld>
            <a:endParaRPr lang="en-IN"/>
          </a:p>
        </p:txBody>
      </p:sp>
    </p:spTree>
    <p:extLst>
      <p:ext uri="{BB962C8B-B14F-4D97-AF65-F5344CB8AC3E}">
        <p14:creationId xmlns:p14="http://schemas.microsoft.com/office/powerpoint/2010/main" val="5328553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2879802-6265-41C9-B277-B5AFAD8C4359}" type="datetimeFigureOut">
              <a:rPr lang="en-IN" smtClean="0"/>
              <a:t>13/09/2022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FA3B0C5-8E87-4A59-BCFE-31777A33E7AA}" type="slidenum">
              <a:rPr lang="en-IN" smtClean="0"/>
              <a:t>‹#›</a:t>
            </a:fld>
            <a:endParaRPr lang="en-IN"/>
          </a:p>
        </p:txBody>
      </p:sp>
    </p:spTree>
    <p:extLst>
      <p:ext uri="{BB962C8B-B14F-4D97-AF65-F5344CB8AC3E}">
        <p14:creationId xmlns:p14="http://schemas.microsoft.com/office/powerpoint/2010/main" val="41033281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92879802-6265-41C9-B277-B5AFAD8C4359}" type="datetimeFigureOut">
              <a:rPr lang="en-IN" smtClean="0"/>
              <a:t>13/09/2022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7FA3B0C5-8E87-4A59-BCFE-31777A33E7AA}" type="slidenum">
              <a:rPr lang="en-IN" smtClean="0"/>
              <a:t>‹#›</a:t>
            </a:fld>
            <a:endParaRPr lang="en-IN"/>
          </a:p>
        </p:txBody>
      </p:sp>
    </p:spTree>
    <p:extLst>
      <p:ext uri="{BB962C8B-B14F-4D97-AF65-F5344CB8AC3E}">
        <p14:creationId xmlns:p14="http://schemas.microsoft.com/office/powerpoint/2010/main" val="12867092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92879802-6265-41C9-B277-B5AFAD8C4359}" type="datetimeFigureOut">
              <a:rPr lang="en-IN" smtClean="0"/>
              <a:t>13/09/2022</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7FA3B0C5-8E87-4A59-BCFE-31777A33E7AA}" type="slidenum">
              <a:rPr lang="en-IN" smtClean="0"/>
              <a:t>‹#›</a:t>
            </a:fld>
            <a:endParaRPr lang="en-IN"/>
          </a:p>
        </p:txBody>
      </p:sp>
    </p:spTree>
    <p:extLst>
      <p:ext uri="{BB962C8B-B14F-4D97-AF65-F5344CB8AC3E}">
        <p14:creationId xmlns:p14="http://schemas.microsoft.com/office/powerpoint/2010/main" val="12051529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92879802-6265-41C9-B277-B5AFAD8C4359}" type="datetimeFigureOut">
              <a:rPr lang="en-IN" smtClean="0"/>
              <a:t>13/09/2022</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7FA3B0C5-8E87-4A59-BCFE-31777A33E7AA}" type="slidenum">
              <a:rPr lang="en-IN" smtClean="0"/>
              <a:t>‹#›</a:t>
            </a:fld>
            <a:endParaRPr lang="en-IN"/>
          </a:p>
        </p:txBody>
      </p:sp>
    </p:spTree>
    <p:extLst>
      <p:ext uri="{BB962C8B-B14F-4D97-AF65-F5344CB8AC3E}">
        <p14:creationId xmlns:p14="http://schemas.microsoft.com/office/powerpoint/2010/main" val="40349764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879802-6265-41C9-B277-B5AFAD8C4359}" type="datetimeFigureOut">
              <a:rPr lang="en-IN" smtClean="0"/>
              <a:t>13/09/2022</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7FA3B0C5-8E87-4A59-BCFE-31777A33E7AA}" type="slidenum">
              <a:rPr lang="en-IN" smtClean="0"/>
              <a:t>‹#›</a:t>
            </a:fld>
            <a:endParaRPr lang="en-IN"/>
          </a:p>
        </p:txBody>
      </p:sp>
    </p:spTree>
    <p:extLst>
      <p:ext uri="{BB962C8B-B14F-4D97-AF65-F5344CB8AC3E}">
        <p14:creationId xmlns:p14="http://schemas.microsoft.com/office/powerpoint/2010/main" val="39520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2879802-6265-41C9-B277-B5AFAD8C4359}" type="datetimeFigureOut">
              <a:rPr lang="en-IN" smtClean="0"/>
              <a:t>13/09/2022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7FA3B0C5-8E87-4A59-BCFE-31777A33E7AA}" type="slidenum">
              <a:rPr lang="en-IN" smtClean="0"/>
              <a:t>‹#›</a:t>
            </a:fld>
            <a:endParaRPr lang="en-IN"/>
          </a:p>
        </p:txBody>
      </p:sp>
    </p:spTree>
    <p:extLst>
      <p:ext uri="{BB962C8B-B14F-4D97-AF65-F5344CB8AC3E}">
        <p14:creationId xmlns:p14="http://schemas.microsoft.com/office/powerpoint/2010/main" val="17151609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2879802-6265-41C9-B277-B5AFAD8C4359}" type="datetimeFigureOut">
              <a:rPr lang="en-IN" smtClean="0"/>
              <a:t>13/09/2022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7FA3B0C5-8E87-4A59-BCFE-31777A33E7AA}" type="slidenum">
              <a:rPr lang="en-IN" smtClean="0"/>
              <a:t>‹#›</a:t>
            </a:fld>
            <a:endParaRPr lang="en-IN"/>
          </a:p>
        </p:txBody>
      </p:sp>
    </p:spTree>
    <p:extLst>
      <p:ext uri="{BB962C8B-B14F-4D97-AF65-F5344CB8AC3E}">
        <p14:creationId xmlns:p14="http://schemas.microsoft.com/office/powerpoint/2010/main" val="26721867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879802-6265-41C9-B277-B5AFAD8C4359}" type="datetimeFigureOut">
              <a:rPr lang="en-IN" smtClean="0"/>
              <a:t>13/09/2022</a:t>
            </a:fld>
            <a:endParaRPr lang="en-I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A3B0C5-8E87-4A59-BCFE-31777A33E7AA}" type="slidenum">
              <a:rPr lang="en-IN" smtClean="0"/>
              <a:t>‹#›</a:t>
            </a:fld>
            <a:endParaRPr lang="en-IN"/>
          </a:p>
        </p:txBody>
      </p:sp>
    </p:spTree>
    <p:extLst>
      <p:ext uri="{BB962C8B-B14F-4D97-AF65-F5344CB8AC3E}">
        <p14:creationId xmlns:p14="http://schemas.microsoft.com/office/powerpoint/2010/main" val="19549339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dirty="0" smtClean="0">
                <a:latin typeface="Times New Roman" panose="02020603050405020304" pitchFamily="18" charset="0"/>
                <a:cs typeface="Times New Roman" panose="02020603050405020304" pitchFamily="18" charset="0"/>
              </a:rPr>
              <a:t>Emancipation of Serfs, 1861</a:t>
            </a:r>
            <a:endParaRPr lang="en-IN" sz="40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fontScale="85000" lnSpcReduction="10000"/>
          </a:bodyPr>
          <a:lstStyle/>
          <a:p>
            <a:pPr algn="just">
              <a:buFont typeface="Wingdings" panose="05000000000000000000" pitchFamily="2" charset="2"/>
              <a:buChar char="Ø"/>
            </a:pPr>
            <a:r>
              <a:rPr lang="en-IN" b="1" dirty="0" smtClean="0">
                <a:latin typeface="Times New Roman" panose="02020603050405020304" pitchFamily="18" charset="0"/>
                <a:cs typeface="Times New Roman" panose="02020603050405020304" pitchFamily="18" charset="0"/>
              </a:rPr>
              <a:t> Definition of Serf: </a:t>
            </a:r>
            <a:r>
              <a:rPr lang="en-IN" dirty="0" smtClean="0">
                <a:latin typeface="Times New Roman" panose="02020603050405020304" pitchFamily="18" charset="0"/>
                <a:cs typeface="Times New Roman" panose="02020603050405020304" pitchFamily="18" charset="0"/>
              </a:rPr>
              <a:t>A serf is an </a:t>
            </a:r>
            <a:r>
              <a:rPr lang="en-IN" u="sng" dirty="0" smtClean="0">
                <a:latin typeface="Times New Roman" panose="02020603050405020304" pitchFamily="18" charset="0"/>
                <a:cs typeface="Times New Roman" panose="02020603050405020304" pitchFamily="18" charset="0"/>
              </a:rPr>
              <a:t>indentured</a:t>
            </a:r>
            <a:r>
              <a:rPr lang="en-IN" dirty="0" smtClean="0">
                <a:latin typeface="Times New Roman" panose="02020603050405020304" pitchFamily="18" charset="0"/>
                <a:cs typeface="Times New Roman" panose="02020603050405020304" pitchFamily="18" charset="0"/>
              </a:rPr>
              <a:t> peasant worker. (bound by a contract to work for landowners without pay to pay off a debt). </a:t>
            </a:r>
          </a:p>
          <a:p>
            <a:pPr algn="just">
              <a:buFont typeface="Wingdings" panose="05000000000000000000" pitchFamily="2" charset="2"/>
              <a:buChar char="Ø"/>
            </a:pPr>
            <a:r>
              <a:rPr lang="en-IN" b="1" dirty="0">
                <a:latin typeface="Times New Roman" panose="02020603050405020304" pitchFamily="18" charset="0"/>
                <a:cs typeface="Times New Roman" panose="02020603050405020304" pitchFamily="18" charset="0"/>
              </a:rPr>
              <a:t> </a:t>
            </a:r>
            <a:r>
              <a:rPr lang="en-IN" b="1" dirty="0" smtClean="0">
                <a:latin typeface="Times New Roman" panose="02020603050405020304" pitchFamily="18" charset="0"/>
                <a:cs typeface="Times New Roman" panose="02020603050405020304" pitchFamily="18" charset="0"/>
              </a:rPr>
              <a:t>Serfs </a:t>
            </a:r>
            <a:r>
              <a:rPr lang="en-IN" b="1" dirty="0">
                <a:latin typeface="Times New Roman" panose="02020603050405020304" pitchFamily="18" charset="0"/>
                <a:cs typeface="Times New Roman" panose="02020603050405020304" pitchFamily="18" charset="0"/>
              </a:rPr>
              <a:t>in the middle ages: </a:t>
            </a:r>
            <a:r>
              <a:rPr lang="en-IN" dirty="0">
                <a:latin typeface="Times New Roman" panose="02020603050405020304" pitchFamily="18" charset="0"/>
                <a:cs typeface="Times New Roman" panose="02020603050405020304" pitchFamily="18" charset="0"/>
              </a:rPr>
              <a:t>In Europe, early evidence of serfdom can be found from the 11th century onwards but then declined in Western Europe </a:t>
            </a:r>
            <a:r>
              <a:rPr lang="en-IN" dirty="0" smtClean="0">
                <a:latin typeface="Times New Roman" panose="02020603050405020304" pitchFamily="18" charset="0"/>
                <a:cs typeface="Times New Roman" panose="02020603050405020304" pitchFamily="18" charset="0"/>
              </a:rPr>
              <a:t>during </a:t>
            </a:r>
            <a:r>
              <a:rPr lang="en-IN" dirty="0">
                <a:latin typeface="Times New Roman" panose="02020603050405020304" pitchFamily="18" charset="0"/>
                <a:cs typeface="Times New Roman" panose="02020603050405020304" pitchFamily="18" charset="0"/>
              </a:rPr>
              <a:t>the </a:t>
            </a:r>
            <a:r>
              <a:rPr lang="en-IN" dirty="0" smtClean="0">
                <a:latin typeface="Times New Roman" panose="02020603050405020304" pitchFamily="18" charset="0"/>
                <a:cs typeface="Times New Roman" panose="02020603050405020304" pitchFamily="18" charset="0"/>
              </a:rPr>
              <a:t>Renaissance (14th century). But in </a:t>
            </a:r>
            <a:r>
              <a:rPr lang="en-IN" dirty="0">
                <a:latin typeface="Times New Roman" panose="02020603050405020304" pitchFamily="18" charset="0"/>
                <a:cs typeface="Times New Roman" panose="02020603050405020304" pitchFamily="18" charset="0"/>
              </a:rPr>
              <a:t>Russia serfdom started and ended much later. </a:t>
            </a:r>
          </a:p>
          <a:p>
            <a:pPr algn="just">
              <a:buFont typeface="Wingdings" panose="05000000000000000000" pitchFamily="2" charset="2"/>
              <a:buChar char="Ø"/>
            </a:pPr>
            <a:r>
              <a:rPr lang="en-IN" dirty="0" smtClean="0">
                <a:latin typeface="Times New Roman" panose="02020603050405020304" pitchFamily="18" charset="0"/>
                <a:cs typeface="Times New Roman" panose="02020603050405020304" pitchFamily="18" charset="0"/>
              </a:rPr>
              <a:t> Serfdom </a:t>
            </a:r>
            <a:r>
              <a:rPr lang="en-IN" dirty="0">
                <a:latin typeface="Times New Roman" panose="02020603050405020304" pitchFamily="18" charset="0"/>
                <a:cs typeface="Times New Roman" panose="02020603050405020304" pitchFamily="18" charset="0"/>
              </a:rPr>
              <a:t>existed in Russia since </a:t>
            </a:r>
            <a:r>
              <a:rPr lang="en-IN" dirty="0" smtClean="0">
                <a:latin typeface="Times New Roman" panose="02020603050405020304" pitchFamily="18" charset="0"/>
                <a:cs typeface="Times New Roman" panose="02020603050405020304" pitchFamily="18" charset="0"/>
              </a:rPr>
              <a:t>1649 </a:t>
            </a:r>
            <a:r>
              <a:rPr lang="en-IN" dirty="0">
                <a:latin typeface="Times New Roman" panose="02020603050405020304" pitchFamily="18" charset="0"/>
                <a:cs typeface="Times New Roman" panose="02020603050405020304" pitchFamily="18" charset="0"/>
              </a:rPr>
              <a:t>when a legal code granted landowners complete authority over the peasants who lived on their land. </a:t>
            </a:r>
            <a:r>
              <a:rPr lang="en-IN" dirty="0" smtClean="0">
                <a:latin typeface="Times New Roman" panose="02020603050405020304" pitchFamily="18" charset="0"/>
                <a:cs typeface="Times New Roman" panose="02020603050405020304" pitchFamily="18" charset="0"/>
              </a:rPr>
              <a:t>They </a:t>
            </a:r>
            <a:r>
              <a:rPr lang="en-IN" dirty="0">
                <a:latin typeface="Times New Roman" panose="02020603050405020304" pitchFamily="18" charset="0"/>
                <a:cs typeface="Times New Roman" panose="02020603050405020304" pitchFamily="18" charset="0"/>
              </a:rPr>
              <a:t>had full control over these people's lives and work, including their right to move </a:t>
            </a:r>
            <a:r>
              <a:rPr lang="en-IN" dirty="0" smtClean="0">
                <a:latin typeface="Times New Roman" panose="02020603050405020304" pitchFamily="18" charset="0"/>
                <a:cs typeface="Times New Roman" panose="02020603050405020304" pitchFamily="18" charset="0"/>
              </a:rPr>
              <a:t>elsewhere. Russian Serfs made up roughly a third of the population and belonged to the state or to private owners.</a:t>
            </a:r>
          </a:p>
          <a:p>
            <a:pPr algn="just">
              <a:buFont typeface="Wingdings" panose="05000000000000000000" pitchFamily="2" charset="2"/>
              <a:buChar char="Ø"/>
            </a:pPr>
            <a:r>
              <a:rPr lang="en-IN" dirty="0">
                <a:latin typeface="Times New Roman" panose="02020603050405020304" pitchFamily="18" charset="0"/>
                <a:cs typeface="Times New Roman" panose="02020603050405020304" pitchFamily="18" charset="0"/>
              </a:rPr>
              <a:t> </a:t>
            </a:r>
            <a:r>
              <a:rPr lang="en-IN" dirty="0" smtClean="0">
                <a:latin typeface="Times New Roman" panose="02020603050405020304" pitchFamily="18" charset="0"/>
                <a:cs typeface="Times New Roman" panose="02020603050405020304" pitchFamily="18" charset="0"/>
              </a:rPr>
              <a:t>In 1861, over 23 million Russians were given freedom by </a:t>
            </a:r>
            <a:r>
              <a:rPr lang="en-IN" dirty="0" err="1" smtClean="0">
                <a:latin typeface="Times New Roman" panose="02020603050405020304" pitchFamily="18" charset="0"/>
                <a:cs typeface="Times New Roman" panose="02020603050405020304" pitchFamily="18" charset="0"/>
              </a:rPr>
              <a:t>Tzar</a:t>
            </a:r>
            <a:r>
              <a:rPr lang="en-IN" dirty="0" smtClean="0">
                <a:latin typeface="Times New Roman" panose="02020603050405020304" pitchFamily="18" charset="0"/>
                <a:cs typeface="Times New Roman" panose="02020603050405020304" pitchFamily="18" charset="0"/>
              </a:rPr>
              <a:t> Alexander-II. What led to this transformation of Russian society and what were the consequences?</a:t>
            </a:r>
            <a:endParaRPr lang="en-IN" dirty="0">
              <a:latin typeface="Times New Roman" panose="02020603050405020304" pitchFamily="18" charset="0"/>
              <a:cs typeface="Times New Roman" panose="02020603050405020304" pitchFamily="18" charset="0"/>
            </a:endParaRPr>
          </a:p>
          <a:p>
            <a:pPr algn="just"/>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421441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nbff</a:t>
            </a:r>
            <a:endParaRPr lang="en-IN" dirty="0"/>
          </a:p>
        </p:txBody>
      </p:sp>
      <p:sp>
        <p:nvSpPr>
          <p:cNvPr id="3" name="Content Placeholder 2"/>
          <p:cNvSpPr>
            <a:spLocks noGrp="1"/>
          </p:cNvSpPr>
          <p:nvPr>
            <p:ph idx="1"/>
          </p:nvPr>
        </p:nvSpPr>
        <p:spPr/>
        <p:txBody>
          <a:bodyPr/>
          <a:lstStyle/>
          <a:p>
            <a:r>
              <a:rPr lang="en-US" dirty="0" err="1" smtClean="0"/>
              <a:t>hhgftfd</a:t>
            </a:r>
            <a:endParaRPr lang="en-IN" dirty="0"/>
          </a:p>
        </p:txBody>
      </p:sp>
    </p:spTree>
    <p:extLst>
      <p:ext uri="{BB962C8B-B14F-4D97-AF65-F5344CB8AC3E}">
        <p14:creationId xmlns:p14="http://schemas.microsoft.com/office/powerpoint/2010/main" val="32201407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nhgf</a:t>
            </a:r>
            <a:endParaRPr lang="en-IN" dirty="0"/>
          </a:p>
        </p:txBody>
      </p:sp>
      <p:sp>
        <p:nvSpPr>
          <p:cNvPr id="3" name="Content Placeholder 2"/>
          <p:cNvSpPr>
            <a:spLocks noGrp="1"/>
          </p:cNvSpPr>
          <p:nvPr>
            <p:ph idx="1"/>
          </p:nvPr>
        </p:nvSpPr>
        <p:spPr/>
        <p:txBody>
          <a:bodyPr/>
          <a:lstStyle/>
          <a:p>
            <a:r>
              <a:rPr lang="en-US" smtClean="0"/>
              <a:t>nhgfd</a:t>
            </a:r>
            <a:endParaRPr lang="en-IN"/>
          </a:p>
        </p:txBody>
      </p:sp>
    </p:spTree>
    <p:extLst>
      <p:ext uri="{BB962C8B-B14F-4D97-AF65-F5344CB8AC3E}">
        <p14:creationId xmlns:p14="http://schemas.microsoft.com/office/powerpoint/2010/main" val="22251320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smtClean="0">
                <a:latin typeface="Times New Roman" panose="02020603050405020304" pitchFamily="18" charset="0"/>
                <a:cs typeface="Times New Roman" panose="02020603050405020304" pitchFamily="18" charset="0"/>
              </a:rPr>
              <a:t>Reasons for Emancipation of Serfs</a:t>
            </a:r>
            <a:endParaRPr lang="en-IN" sz="40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fontScale="62500" lnSpcReduction="20000"/>
          </a:bodyPr>
          <a:lstStyle/>
          <a:p>
            <a:pPr algn="just">
              <a:buFont typeface="Wingdings" panose="05000000000000000000" pitchFamily="2" charset="2"/>
              <a:buChar char="Ø"/>
            </a:pPr>
            <a:r>
              <a:rPr lang="en-IN" b="1" dirty="0">
                <a:latin typeface="Times New Roman" panose="02020603050405020304" pitchFamily="18" charset="0"/>
                <a:cs typeface="Times New Roman" panose="02020603050405020304" pitchFamily="18" charset="0"/>
              </a:rPr>
              <a:t> </a:t>
            </a:r>
            <a:r>
              <a:rPr lang="en-IN" b="1" dirty="0" smtClean="0">
                <a:latin typeface="Times New Roman" panose="02020603050405020304" pitchFamily="18" charset="0"/>
                <a:cs typeface="Times New Roman" panose="02020603050405020304" pitchFamily="18" charset="0"/>
              </a:rPr>
              <a:t>Humiliation </a:t>
            </a:r>
            <a:r>
              <a:rPr lang="en-IN" b="1" dirty="0">
                <a:latin typeface="Times New Roman" panose="02020603050405020304" pitchFamily="18" charset="0"/>
                <a:cs typeface="Times New Roman" panose="02020603050405020304" pitchFamily="18" charset="0"/>
              </a:rPr>
              <a:t>in the Crimean War</a:t>
            </a:r>
            <a:r>
              <a:rPr lang="en-IN" dirty="0">
                <a:latin typeface="Times New Roman" panose="02020603050405020304" pitchFamily="18" charset="0"/>
                <a:cs typeface="Times New Roman" panose="02020603050405020304" pitchFamily="18" charset="0"/>
              </a:rPr>
              <a:t>: Failure </a:t>
            </a:r>
            <a:r>
              <a:rPr lang="en-IN" dirty="0" smtClean="0">
                <a:latin typeface="Times New Roman" panose="02020603050405020304" pitchFamily="18" charset="0"/>
                <a:cs typeface="Times New Roman" panose="02020603050405020304" pitchFamily="18" charset="0"/>
              </a:rPr>
              <a:t>in Crimean War</a:t>
            </a:r>
            <a:r>
              <a:rPr lang="en-IN" dirty="0">
                <a:latin typeface="Times New Roman" panose="02020603050405020304" pitchFamily="18" charset="0"/>
                <a:cs typeface="Times New Roman" panose="02020603050405020304" pitchFamily="18" charset="0"/>
              </a:rPr>
              <a:t> (Oct 1853 – Feb 1856 between the allied powers of Britain, France, Turkey and Sardinia against Russia) demonstrated Russia's underdevelopment in comparison to the other European powers. </a:t>
            </a:r>
          </a:p>
          <a:p>
            <a:pPr algn="just"/>
            <a:r>
              <a:rPr lang="en-IN" b="1" dirty="0">
                <a:latin typeface="Times New Roman" panose="02020603050405020304" pitchFamily="18" charset="0"/>
                <a:cs typeface="Times New Roman" panose="02020603050405020304" pitchFamily="18" charset="0"/>
              </a:rPr>
              <a:t>Influence from tutors and nobles: </a:t>
            </a:r>
            <a:r>
              <a:rPr lang="en-IN" dirty="0">
                <a:latin typeface="Times New Roman" panose="02020603050405020304" pitchFamily="18" charset="0"/>
                <a:cs typeface="Times New Roman" panose="02020603050405020304" pitchFamily="18" charset="0"/>
              </a:rPr>
              <a:t>Alexander’s tutor was a progressive, pro-European Romantic poet named </a:t>
            </a:r>
            <a:r>
              <a:rPr lang="en-IN" b="1" dirty="0" err="1">
                <a:latin typeface="Times New Roman" panose="02020603050405020304" pitchFamily="18" charset="0"/>
                <a:cs typeface="Times New Roman" panose="02020603050405020304" pitchFamily="18" charset="0"/>
              </a:rPr>
              <a:t>Vasily</a:t>
            </a:r>
            <a:r>
              <a:rPr lang="en-IN" b="1" dirty="0">
                <a:latin typeface="Times New Roman" panose="02020603050405020304" pitchFamily="18" charset="0"/>
                <a:cs typeface="Times New Roman" panose="02020603050405020304" pitchFamily="18" charset="0"/>
              </a:rPr>
              <a:t> </a:t>
            </a:r>
            <a:r>
              <a:rPr lang="en-IN" b="1" dirty="0" err="1">
                <a:latin typeface="Times New Roman" panose="02020603050405020304" pitchFamily="18" charset="0"/>
                <a:cs typeface="Times New Roman" panose="02020603050405020304" pitchFamily="18" charset="0"/>
              </a:rPr>
              <a:t>Zhukovsky</a:t>
            </a:r>
            <a:r>
              <a:rPr lang="en-IN" dirty="0">
                <a:latin typeface="Times New Roman" panose="02020603050405020304" pitchFamily="18" charset="0"/>
                <a:cs typeface="Times New Roman" panose="02020603050405020304" pitchFamily="18" charset="0"/>
              </a:rPr>
              <a:t>.</a:t>
            </a:r>
            <a:r>
              <a:rPr lang="en-IN" b="1" dirty="0">
                <a:latin typeface="Times New Roman" panose="02020603050405020304" pitchFamily="18" charset="0"/>
                <a:cs typeface="Times New Roman" panose="02020603050405020304" pitchFamily="18" charset="0"/>
              </a:rPr>
              <a:t> </a:t>
            </a:r>
            <a:r>
              <a:rPr lang="en-IN" dirty="0">
                <a:latin typeface="Times New Roman" panose="02020603050405020304" pitchFamily="18" charset="0"/>
                <a:cs typeface="Times New Roman" panose="02020603050405020304" pitchFamily="18" charset="0"/>
              </a:rPr>
              <a:t>The tsar’s court included a group of nobles called the </a:t>
            </a:r>
            <a:r>
              <a:rPr lang="en-IN" b="1" dirty="0">
                <a:latin typeface="Times New Roman" panose="02020603050405020304" pitchFamily="18" charset="0"/>
                <a:cs typeface="Times New Roman" panose="02020603050405020304" pitchFamily="18" charset="0"/>
              </a:rPr>
              <a:t>'Party of St Petersburg Progress'</a:t>
            </a:r>
            <a:r>
              <a:rPr lang="en-IN" dirty="0">
                <a:latin typeface="Times New Roman" panose="02020603050405020304" pitchFamily="18" charset="0"/>
                <a:cs typeface="Times New Roman" panose="02020603050405020304" pitchFamily="18" charset="0"/>
              </a:rPr>
              <a:t>, a political circle of progressive nobles and officials. Alexander was also influenced by his brother the Grand Duke Konstantin and his aunt the Grand Duchess Elena </a:t>
            </a:r>
            <a:r>
              <a:rPr lang="en-IN" dirty="0" err="1">
                <a:latin typeface="Times New Roman" panose="02020603050405020304" pitchFamily="18" charset="0"/>
                <a:cs typeface="Times New Roman" panose="02020603050405020304" pitchFamily="18" charset="0"/>
              </a:rPr>
              <a:t>Pavlovna</a:t>
            </a:r>
            <a:r>
              <a:rPr lang="en-IN" dirty="0">
                <a:latin typeface="Times New Roman" panose="02020603050405020304" pitchFamily="18" charset="0"/>
                <a:cs typeface="Times New Roman" panose="02020603050405020304" pitchFamily="18" charset="0"/>
              </a:rPr>
              <a:t>. </a:t>
            </a:r>
            <a:endParaRPr lang="en-IN" dirty="0" smtClean="0">
              <a:latin typeface="Times New Roman" panose="02020603050405020304" pitchFamily="18" charset="0"/>
              <a:cs typeface="Times New Roman" panose="02020603050405020304" pitchFamily="18" charset="0"/>
            </a:endParaRPr>
          </a:p>
          <a:p>
            <a:pPr algn="just"/>
            <a:r>
              <a:rPr lang="en-IN" dirty="0">
                <a:latin typeface="Times New Roman" panose="02020603050405020304" pitchFamily="18" charset="0"/>
                <a:cs typeface="Times New Roman" panose="02020603050405020304" pitchFamily="18" charset="0"/>
              </a:rPr>
              <a:t>E</a:t>
            </a:r>
            <a:r>
              <a:rPr lang="en-IN" b="1" dirty="0" smtClean="0">
                <a:latin typeface="Times New Roman" panose="02020603050405020304" pitchFamily="18" charset="0"/>
                <a:cs typeface="Times New Roman" panose="02020603050405020304" pitchFamily="18" charset="0"/>
              </a:rPr>
              <a:t>nlightened </a:t>
            </a:r>
            <a:r>
              <a:rPr lang="en-IN" b="1" dirty="0">
                <a:latin typeface="Times New Roman" panose="02020603050405020304" pitchFamily="18" charset="0"/>
                <a:cs typeface="Times New Roman" panose="02020603050405020304" pitchFamily="18" charset="0"/>
              </a:rPr>
              <a:t>bureaucrats' </a:t>
            </a:r>
            <a:r>
              <a:rPr lang="en-IN" b="1" dirty="0" smtClean="0">
                <a:latin typeface="Times New Roman" panose="02020603050405020304" pitchFamily="18" charset="0"/>
                <a:cs typeface="Times New Roman" panose="02020603050405020304" pitchFamily="18" charset="0"/>
              </a:rPr>
              <a:t>Opinion: Enlightened bureaucrats </a:t>
            </a:r>
            <a:r>
              <a:rPr lang="en-IN" dirty="0" smtClean="0">
                <a:latin typeface="Times New Roman" panose="02020603050405020304" pitchFamily="18" charset="0"/>
                <a:cs typeface="Times New Roman" panose="02020603050405020304" pitchFamily="18" charset="0"/>
              </a:rPr>
              <a:t>in the </a:t>
            </a:r>
            <a:r>
              <a:rPr lang="en-IN" dirty="0">
                <a:latin typeface="Times New Roman" panose="02020603050405020304" pitchFamily="18" charset="0"/>
                <a:cs typeface="Times New Roman" panose="02020603050405020304" pitchFamily="18" charset="0"/>
              </a:rPr>
              <a:t>court </a:t>
            </a:r>
            <a:r>
              <a:rPr lang="en-IN" dirty="0" smtClean="0">
                <a:latin typeface="Times New Roman" panose="02020603050405020304" pitchFamily="18" charset="0"/>
                <a:cs typeface="Times New Roman" panose="02020603050405020304" pitchFamily="18" charset="0"/>
              </a:rPr>
              <a:t>supported abolition</a:t>
            </a:r>
            <a:r>
              <a:rPr lang="en-IN" dirty="0">
                <a:latin typeface="Times New Roman" panose="02020603050405020304" pitchFamily="18" charset="0"/>
                <a:cs typeface="Times New Roman" panose="02020603050405020304" pitchFamily="18" charset="0"/>
              </a:rPr>
              <a:t>. </a:t>
            </a:r>
            <a:r>
              <a:rPr lang="en-IN" b="1" dirty="0">
                <a:latin typeface="Times New Roman" panose="02020603050405020304" pitchFamily="18" charset="0"/>
                <a:cs typeface="Times New Roman" panose="02020603050405020304" pitchFamily="18" charset="0"/>
              </a:rPr>
              <a:t>Nikolai </a:t>
            </a:r>
            <a:r>
              <a:rPr lang="en-IN" b="1" dirty="0" err="1">
                <a:latin typeface="Times New Roman" panose="02020603050405020304" pitchFamily="18" charset="0"/>
                <a:cs typeface="Times New Roman" panose="02020603050405020304" pitchFamily="18" charset="0"/>
              </a:rPr>
              <a:t>Milyutin</a:t>
            </a:r>
            <a:r>
              <a:rPr lang="en-IN" b="1" dirty="0">
                <a:latin typeface="Times New Roman" panose="02020603050405020304" pitchFamily="18" charset="0"/>
                <a:cs typeface="Times New Roman" panose="02020603050405020304" pitchFamily="18" charset="0"/>
              </a:rPr>
              <a:t> </a:t>
            </a:r>
            <a:r>
              <a:rPr lang="en-IN" dirty="0">
                <a:latin typeface="Times New Roman" panose="02020603050405020304" pitchFamily="18" charset="0"/>
                <a:cs typeface="Times New Roman" panose="02020603050405020304" pitchFamily="18" charset="0"/>
              </a:rPr>
              <a:t>(of the Ministry for Internal Affairs) favoured </a:t>
            </a:r>
            <a:r>
              <a:rPr lang="en-IN" b="1" dirty="0" err="1">
                <a:latin typeface="Times New Roman" panose="02020603050405020304" pitchFamily="18" charset="0"/>
                <a:cs typeface="Times New Roman" panose="02020603050405020304" pitchFamily="18" charset="0"/>
              </a:rPr>
              <a:t>Slavophile</a:t>
            </a:r>
            <a:r>
              <a:rPr lang="en-IN" b="1" dirty="0">
                <a:latin typeface="Times New Roman" panose="02020603050405020304" pitchFamily="18" charset="0"/>
                <a:cs typeface="Times New Roman" panose="02020603050405020304" pitchFamily="18" charset="0"/>
              </a:rPr>
              <a:t> </a:t>
            </a:r>
            <a:r>
              <a:rPr lang="en-IN" dirty="0">
                <a:latin typeface="Times New Roman" panose="02020603050405020304" pitchFamily="18" charset="0"/>
                <a:cs typeface="Times New Roman" panose="02020603050405020304" pitchFamily="18" charset="0"/>
              </a:rPr>
              <a:t>reform, </a:t>
            </a:r>
            <a:r>
              <a:rPr lang="en-IN" dirty="0" smtClean="0">
                <a:latin typeface="Times New Roman" panose="02020603050405020304" pitchFamily="18" charset="0"/>
                <a:cs typeface="Times New Roman" panose="02020603050405020304" pitchFamily="18" charset="0"/>
              </a:rPr>
              <a:t>while his brother Dmitry, a scholar, wanted a free population who could provide labour to improve the army.</a:t>
            </a:r>
            <a:r>
              <a:rPr lang="en-IN" dirty="0">
                <a:latin typeface="Times New Roman" panose="02020603050405020304" pitchFamily="18" charset="0"/>
                <a:cs typeface="Times New Roman" panose="02020603050405020304" pitchFamily="18" charset="0"/>
              </a:rPr>
              <a:t> </a:t>
            </a:r>
            <a:r>
              <a:rPr lang="en-IN" dirty="0" smtClean="0">
                <a:latin typeface="Times New Roman" panose="02020603050405020304" pitchFamily="18" charset="0"/>
                <a:cs typeface="Times New Roman" panose="02020603050405020304" pitchFamily="18" charset="0"/>
              </a:rPr>
              <a:t>The Russian intelligentsia pressurised Alexander for modernisation. Other </a:t>
            </a:r>
            <a:r>
              <a:rPr lang="en-IN" dirty="0">
                <a:latin typeface="Times New Roman" panose="02020603050405020304" pitchFamily="18" charset="0"/>
                <a:cs typeface="Times New Roman" panose="02020603050405020304" pitchFamily="18" charset="0"/>
              </a:rPr>
              <a:t>members of the </a:t>
            </a:r>
            <a:r>
              <a:rPr lang="en-IN" dirty="0" smtClean="0">
                <a:latin typeface="Times New Roman" panose="02020603050405020304" pitchFamily="18" charset="0"/>
                <a:cs typeface="Times New Roman" panose="02020603050405020304" pitchFamily="18" charset="0"/>
              </a:rPr>
              <a:t>intelligentsia viewed </a:t>
            </a:r>
            <a:r>
              <a:rPr lang="en-IN" dirty="0">
                <a:latin typeface="Times New Roman" panose="02020603050405020304" pitchFamily="18" charset="0"/>
                <a:cs typeface="Times New Roman" panose="02020603050405020304" pitchFamily="18" charset="0"/>
              </a:rPr>
              <a:t>that serfdom </a:t>
            </a:r>
            <a:r>
              <a:rPr lang="en-IN" dirty="0" smtClean="0">
                <a:latin typeface="Times New Roman" panose="02020603050405020304" pitchFamily="18" charset="0"/>
                <a:cs typeface="Times New Roman" panose="02020603050405020304" pitchFamily="18" charset="0"/>
              </a:rPr>
              <a:t>was </a:t>
            </a:r>
            <a:r>
              <a:rPr lang="en-IN" dirty="0">
                <a:latin typeface="Times New Roman" panose="02020603050405020304" pitchFamily="18" charset="0"/>
                <a:cs typeface="Times New Roman" panose="02020603050405020304" pitchFamily="18" charset="0"/>
              </a:rPr>
              <a:t>immoral and inhibiting Russia's development.</a:t>
            </a:r>
          </a:p>
          <a:p>
            <a:pPr algn="just"/>
            <a:r>
              <a:rPr lang="en-IN" b="1" dirty="0" err="1">
                <a:latin typeface="Times New Roman" panose="02020603050405020304" pitchFamily="18" charset="0"/>
                <a:cs typeface="Times New Roman" panose="02020603050405020304" pitchFamily="18" charset="0"/>
              </a:rPr>
              <a:t>Slavophile</a:t>
            </a:r>
            <a:r>
              <a:rPr lang="en-IN" dirty="0">
                <a:latin typeface="Times New Roman" panose="02020603050405020304" pitchFamily="18" charset="0"/>
                <a:cs typeface="Times New Roman" panose="02020603050405020304" pitchFamily="18" charset="0"/>
              </a:rPr>
              <a:t>: A </a:t>
            </a:r>
            <a:r>
              <a:rPr lang="en-IN" dirty="0" err="1">
                <a:latin typeface="Times New Roman" panose="02020603050405020304" pitchFamily="18" charset="0"/>
                <a:cs typeface="Times New Roman" panose="02020603050405020304" pitchFamily="18" charset="0"/>
              </a:rPr>
              <a:t>Slavophile</a:t>
            </a:r>
            <a:r>
              <a:rPr lang="en-IN" dirty="0">
                <a:latin typeface="Times New Roman" panose="02020603050405020304" pitchFamily="18" charset="0"/>
                <a:cs typeface="Times New Roman" panose="02020603050405020304" pitchFamily="18" charset="0"/>
              </a:rPr>
              <a:t> was a member of the 19th-century intellectual movement that believed Russia's future development should be based on Russian history and values rather than being influenced by the West. The </a:t>
            </a:r>
            <a:r>
              <a:rPr lang="en-IN" dirty="0" err="1">
                <a:latin typeface="Times New Roman" panose="02020603050405020304" pitchFamily="18" charset="0"/>
                <a:cs typeface="Times New Roman" panose="02020603050405020304" pitchFamily="18" charset="0"/>
              </a:rPr>
              <a:t>Slavophiles</a:t>
            </a:r>
            <a:r>
              <a:rPr lang="en-IN" dirty="0">
                <a:latin typeface="Times New Roman" panose="02020603050405020304" pitchFamily="18" charset="0"/>
                <a:cs typeface="Times New Roman" panose="02020603050405020304" pitchFamily="18" charset="0"/>
              </a:rPr>
              <a:t> supported autocracy (government where one person has absolute power) and </a:t>
            </a:r>
            <a:r>
              <a:rPr lang="en-IN" dirty="0" smtClean="0">
                <a:latin typeface="Times New Roman" panose="02020603050405020304" pitchFamily="18" charset="0"/>
                <a:cs typeface="Times New Roman" panose="02020603050405020304" pitchFamily="18" charset="0"/>
              </a:rPr>
              <a:t>pushed for emancipation. </a:t>
            </a:r>
            <a:r>
              <a:rPr lang="en-IN" dirty="0">
                <a:latin typeface="Times New Roman" panose="02020603050405020304" pitchFamily="18" charset="0"/>
                <a:cs typeface="Times New Roman" panose="02020603050405020304" pitchFamily="18" charset="0"/>
              </a:rPr>
              <a:t>The movement was most active in the 1840s and 50s and declined after the 1860s</a:t>
            </a:r>
            <a:r>
              <a:rPr lang="en-IN" dirty="0" smtClean="0">
                <a:latin typeface="Times New Roman" panose="02020603050405020304" pitchFamily="18" charset="0"/>
                <a:cs typeface="Times New Roman" panose="02020603050405020304" pitchFamily="18" charset="0"/>
              </a:rPr>
              <a:t>.</a:t>
            </a:r>
          </a:p>
          <a:p>
            <a:pPr algn="just"/>
            <a:r>
              <a:rPr lang="en-IN" b="1" dirty="0">
                <a:latin typeface="Times New Roman" panose="02020603050405020304" pitchFamily="18" charset="0"/>
                <a:cs typeface="Times New Roman" panose="02020603050405020304" pitchFamily="18" charset="0"/>
              </a:rPr>
              <a:t>Increase in peasant uprisings since 1840: </a:t>
            </a:r>
            <a:r>
              <a:rPr lang="en-IN" b="1" dirty="0" smtClean="0">
                <a:latin typeface="Times New Roman" panose="02020603050405020304" pitchFamily="18" charset="0"/>
                <a:cs typeface="Times New Roman" panose="02020603050405020304" pitchFamily="18" charset="0"/>
              </a:rPr>
              <a:t>Peasants Revolts became more regular in Russia. </a:t>
            </a:r>
            <a:r>
              <a:rPr lang="en-IN" dirty="0" smtClean="0">
                <a:latin typeface="Times New Roman" panose="02020603050405020304" pitchFamily="18" charset="0"/>
                <a:cs typeface="Times New Roman" panose="02020603050405020304" pitchFamily="18" charset="0"/>
              </a:rPr>
              <a:t>There were round </a:t>
            </a:r>
            <a:r>
              <a:rPr lang="en-IN" dirty="0">
                <a:latin typeface="Times New Roman" panose="02020603050405020304" pitchFamily="18" charset="0"/>
                <a:cs typeface="Times New Roman" panose="02020603050405020304" pitchFamily="18" charset="0"/>
              </a:rPr>
              <a:t>60 outbreaks </a:t>
            </a:r>
            <a:r>
              <a:rPr lang="en-IN" dirty="0" smtClean="0">
                <a:latin typeface="Times New Roman" panose="02020603050405020304" pitchFamily="18" charset="0"/>
                <a:cs typeface="Times New Roman" panose="02020603050405020304" pitchFamily="18" charset="0"/>
              </a:rPr>
              <a:t>in 1860</a:t>
            </a:r>
            <a:r>
              <a:rPr lang="en-IN" dirty="0">
                <a:latin typeface="Times New Roman" panose="02020603050405020304" pitchFamily="18" charset="0"/>
                <a:cs typeface="Times New Roman" panose="02020603050405020304" pitchFamily="18" charset="0"/>
              </a:rPr>
              <a:t>. </a:t>
            </a:r>
            <a:r>
              <a:rPr lang="en-IN" dirty="0" smtClean="0">
                <a:latin typeface="Times New Roman" panose="02020603050405020304" pitchFamily="18" charset="0"/>
                <a:cs typeface="Times New Roman" panose="02020603050405020304" pitchFamily="18" charset="0"/>
              </a:rPr>
              <a:t>They </a:t>
            </a:r>
            <a:r>
              <a:rPr lang="en-IN" dirty="0">
                <a:latin typeface="Times New Roman" panose="02020603050405020304" pitchFamily="18" charset="0"/>
                <a:cs typeface="Times New Roman" panose="02020603050405020304" pitchFamily="18" charset="0"/>
              </a:rPr>
              <a:t>resented conscription in the Crimean War and the demands of their </a:t>
            </a:r>
            <a:r>
              <a:rPr lang="en-IN" dirty="0" smtClean="0">
                <a:latin typeface="Times New Roman" panose="02020603050405020304" pitchFamily="18" charset="0"/>
                <a:cs typeface="Times New Roman" panose="02020603050405020304" pitchFamily="18" charset="0"/>
              </a:rPr>
              <a:t>landowners who </a:t>
            </a:r>
            <a:r>
              <a:rPr lang="en-IN" dirty="0">
                <a:latin typeface="Times New Roman" panose="02020603050405020304" pitchFamily="18" charset="0"/>
                <a:cs typeface="Times New Roman" panose="02020603050405020304" pitchFamily="18" charset="0"/>
              </a:rPr>
              <a:t>charge unaffordable rents. </a:t>
            </a:r>
          </a:p>
          <a:p>
            <a:pPr algn="just"/>
            <a:endParaRPr lang="en-IN" dirty="0">
              <a:latin typeface="Times New Roman" panose="02020603050405020304" pitchFamily="18" charset="0"/>
              <a:cs typeface="Times New Roman" panose="02020603050405020304" pitchFamily="18" charset="0"/>
            </a:endParaRPr>
          </a:p>
          <a:p>
            <a:pPr algn="just"/>
            <a:endParaRPr lang="en-IN" dirty="0">
              <a:latin typeface="Times New Roman" panose="02020603050405020304" pitchFamily="18" charset="0"/>
              <a:cs typeface="Times New Roman" panose="02020603050405020304" pitchFamily="18" charset="0"/>
            </a:endParaRPr>
          </a:p>
          <a:p>
            <a:pPr algn="just"/>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326643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a:latin typeface="Times New Roman" panose="02020603050405020304" pitchFamily="18" charset="0"/>
                <a:cs typeface="Times New Roman" panose="02020603050405020304" pitchFamily="18" charset="0"/>
              </a:rPr>
              <a:t>Reasons for Emancipation of Serfs</a:t>
            </a:r>
            <a:endParaRPr lang="en-IN" sz="4000" dirty="0"/>
          </a:p>
        </p:txBody>
      </p:sp>
      <p:sp>
        <p:nvSpPr>
          <p:cNvPr id="3" name="Content Placeholder 2"/>
          <p:cNvSpPr>
            <a:spLocks noGrp="1"/>
          </p:cNvSpPr>
          <p:nvPr>
            <p:ph idx="1"/>
          </p:nvPr>
        </p:nvSpPr>
        <p:spPr/>
        <p:txBody>
          <a:bodyPr>
            <a:normAutofit fontScale="70000" lnSpcReduction="20000"/>
          </a:bodyPr>
          <a:lstStyle/>
          <a:p>
            <a:pPr algn="just">
              <a:buFont typeface="Wingdings" panose="05000000000000000000" pitchFamily="2" charset="2"/>
              <a:buChar char="Ø"/>
            </a:pPr>
            <a:r>
              <a:rPr lang="en-IN" b="1" dirty="0" smtClean="0">
                <a:latin typeface="Times New Roman" panose="02020603050405020304" pitchFamily="18" charset="0"/>
                <a:cs typeface="Times New Roman" panose="02020603050405020304" pitchFamily="18" charset="0"/>
              </a:rPr>
              <a:t>Social </a:t>
            </a:r>
            <a:r>
              <a:rPr lang="en-IN" b="1" dirty="0">
                <a:latin typeface="Times New Roman" panose="02020603050405020304" pitchFamily="18" charset="0"/>
                <a:cs typeface="Times New Roman" panose="02020603050405020304" pitchFamily="18" charset="0"/>
              </a:rPr>
              <a:t>reasons for emancipation: </a:t>
            </a:r>
            <a:r>
              <a:rPr lang="en-IN" dirty="0">
                <a:latin typeface="Times New Roman" panose="02020603050405020304" pitchFamily="18" charset="0"/>
                <a:cs typeface="Times New Roman" panose="02020603050405020304" pitchFamily="18" charset="0"/>
              </a:rPr>
              <a:t>Emancipation would reduce conflict between the serfs and nobles</a:t>
            </a:r>
            <a:r>
              <a:rPr lang="en-IN" dirty="0" smtClean="0">
                <a:latin typeface="Times New Roman" panose="02020603050405020304" pitchFamily="18" charset="0"/>
                <a:cs typeface="Times New Roman" panose="02020603050405020304" pitchFamily="18" charset="0"/>
              </a:rPr>
              <a:t>, </a:t>
            </a:r>
            <a:r>
              <a:rPr lang="en-IN" dirty="0">
                <a:latin typeface="Times New Roman" panose="02020603050405020304" pitchFamily="18" charset="0"/>
                <a:cs typeface="Times New Roman" panose="02020603050405020304" pitchFamily="18" charset="0"/>
              </a:rPr>
              <a:t>preventing future </a:t>
            </a:r>
            <a:r>
              <a:rPr lang="en-IN" dirty="0" smtClean="0">
                <a:latin typeface="Times New Roman" panose="02020603050405020304" pitchFamily="18" charset="0"/>
                <a:cs typeface="Times New Roman" panose="02020603050405020304" pitchFamily="18" charset="0"/>
              </a:rPr>
              <a:t>unrest.</a:t>
            </a:r>
          </a:p>
          <a:p>
            <a:pPr algn="just">
              <a:buFont typeface="Wingdings" panose="05000000000000000000" pitchFamily="2" charset="2"/>
              <a:buChar char="Ø"/>
            </a:pPr>
            <a:r>
              <a:rPr lang="en-IN" b="1" dirty="0" smtClean="0">
                <a:latin typeface="Times New Roman" panose="02020603050405020304" pitchFamily="18" charset="0"/>
                <a:cs typeface="Times New Roman" panose="02020603050405020304" pitchFamily="18" charset="0"/>
              </a:rPr>
              <a:t>Economic </a:t>
            </a:r>
            <a:r>
              <a:rPr lang="en-IN" b="1" dirty="0">
                <a:latin typeface="Times New Roman" panose="02020603050405020304" pitchFamily="18" charset="0"/>
                <a:cs typeface="Times New Roman" panose="02020603050405020304" pitchFamily="18" charset="0"/>
              </a:rPr>
              <a:t>reasons for emancipation: </a:t>
            </a:r>
            <a:r>
              <a:rPr lang="en-IN" dirty="0" smtClean="0">
                <a:latin typeface="Times New Roman" panose="02020603050405020304" pitchFamily="18" charset="0"/>
                <a:cs typeface="Times New Roman" panose="02020603050405020304" pitchFamily="18" charset="0"/>
              </a:rPr>
              <a:t>1. </a:t>
            </a:r>
            <a:r>
              <a:rPr lang="en-IN" u="sng" dirty="0" smtClean="0">
                <a:latin typeface="Times New Roman" panose="02020603050405020304" pitchFamily="18" charset="0"/>
                <a:cs typeface="Times New Roman" panose="02020603050405020304" pitchFamily="18" charset="0"/>
              </a:rPr>
              <a:t>Reducing </a:t>
            </a:r>
            <a:r>
              <a:rPr lang="en-IN" u="sng" dirty="0">
                <a:latin typeface="Times New Roman" panose="02020603050405020304" pitchFamily="18" charset="0"/>
                <a:cs typeface="Times New Roman" panose="02020603050405020304" pitchFamily="18" charset="0"/>
              </a:rPr>
              <a:t>state debts</a:t>
            </a:r>
            <a:r>
              <a:rPr lang="en-IN" dirty="0">
                <a:latin typeface="Times New Roman" panose="02020603050405020304" pitchFamily="18" charset="0"/>
                <a:cs typeface="Times New Roman" panose="02020603050405020304" pitchFamily="18" charset="0"/>
              </a:rPr>
              <a:t>: By the </a:t>
            </a:r>
            <a:r>
              <a:rPr lang="en-IN" dirty="0" smtClean="0">
                <a:latin typeface="Times New Roman" panose="02020603050405020304" pitchFamily="18" charset="0"/>
                <a:cs typeface="Times New Roman" panose="02020603050405020304" pitchFamily="18" charset="0"/>
              </a:rPr>
              <a:t>time Alexander-II became </a:t>
            </a:r>
            <a:r>
              <a:rPr lang="en-IN" dirty="0">
                <a:latin typeface="Times New Roman" panose="02020603050405020304" pitchFamily="18" charset="0"/>
                <a:cs typeface="Times New Roman" panose="02020603050405020304" pitchFamily="18" charset="0"/>
              </a:rPr>
              <a:t>Tsar, state debts had reached 54 million roubles, and serfs were too poor to pay their taxes. </a:t>
            </a:r>
            <a:r>
              <a:rPr lang="en-IN" dirty="0" smtClean="0">
                <a:latin typeface="Times New Roman" panose="02020603050405020304" pitchFamily="18" charset="0"/>
                <a:cs typeface="Times New Roman" panose="02020603050405020304" pitchFamily="18" charset="0"/>
              </a:rPr>
              <a:t>It was thought emancipation </a:t>
            </a:r>
            <a:r>
              <a:rPr lang="en-IN" dirty="0">
                <a:latin typeface="Times New Roman" panose="02020603050405020304" pitchFamily="18" charset="0"/>
                <a:cs typeface="Times New Roman" panose="02020603050405020304" pitchFamily="18" charset="0"/>
              </a:rPr>
              <a:t>would </a:t>
            </a:r>
            <a:r>
              <a:rPr lang="en-IN" dirty="0" smtClean="0">
                <a:latin typeface="Times New Roman" panose="02020603050405020304" pitchFamily="18" charset="0"/>
                <a:cs typeface="Times New Roman" panose="02020603050405020304" pitchFamily="18" charset="0"/>
              </a:rPr>
              <a:t>encourage </a:t>
            </a:r>
            <a:r>
              <a:rPr lang="en-IN" dirty="0">
                <a:latin typeface="Times New Roman" panose="02020603050405020304" pitchFamily="18" charset="0"/>
                <a:cs typeface="Times New Roman" panose="02020603050405020304" pitchFamily="18" charset="0"/>
              </a:rPr>
              <a:t>serfs to </a:t>
            </a:r>
            <a:r>
              <a:rPr lang="en-IN" dirty="0" smtClean="0">
                <a:latin typeface="Times New Roman" panose="02020603050405020304" pitchFamily="18" charset="0"/>
                <a:cs typeface="Times New Roman" panose="02020603050405020304" pitchFamily="18" charset="0"/>
              </a:rPr>
              <a:t>work</a:t>
            </a:r>
            <a:r>
              <a:rPr lang="en-IN" dirty="0">
                <a:latin typeface="Times New Roman" panose="02020603050405020304" pitchFamily="18" charset="0"/>
                <a:cs typeface="Times New Roman" panose="02020603050405020304" pitchFamily="18" charset="0"/>
              </a:rPr>
              <a:t>,</a:t>
            </a:r>
            <a:r>
              <a:rPr lang="en-IN" dirty="0" smtClean="0">
                <a:latin typeface="Times New Roman" panose="02020603050405020304" pitchFamily="18" charset="0"/>
                <a:cs typeface="Times New Roman" panose="02020603050405020304" pitchFamily="18" charset="0"/>
              </a:rPr>
              <a:t> </a:t>
            </a:r>
            <a:r>
              <a:rPr lang="en-IN" dirty="0">
                <a:latin typeface="Times New Roman" panose="02020603050405020304" pitchFamily="18" charset="0"/>
                <a:cs typeface="Times New Roman" panose="02020603050405020304" pitchFamily="18" charset="0"/>
              </a:rPr>
              <a:t>produce </a:t>
            </a:r>
            <a:r>
              <a:rPr lang="en-IN" dirty="0" smtClean="0">
                <a:latin typeface="Times New Roman" panose="02020603050405020304" pitchFamily="18" charset="0"/>
                <a:cs typeface="Times New Roman" panose="02020603050405020304" pitchFamily="18" charset="0"/>
              </a:rPr>
              <a:t>grain </a:t>
            </a:r>
            <a:r>
              <a:rPr lang="en-IN" dirty="0">
                <a:latin typeface="Times New Roman" panose="02020603050405020304" pitchFamily="18" charset="0"/>
                <a:cs typeface="Times New Roman" panose="02020603050405020304" pitchFamily="18" charset="0"/>
              </a:rPr>
              <a:t>surplus </a:t>
            </a:r>
            <a:r>
              <a:rPr lang="en-IN" dirty="0" smtClean="0">
                <a:latin typeface="Times New Roman" panose="02020603050405020304" pitchFamily="18" charset="0"/>
                <a:cs typeface="Times New Roman" panose="02020603050405020304" pitchFamily="18" charset="0"/>
              </a:rPr>
              <a:t>for export and </a:t>
            </a:r>
            <a:r>
              <a:rPr lang="en-IN" dirty="0">
                <a:latin typeface="Times New Roman" panose="02020603050405020304" pitchFamily="18" charset="0"/>
                <a:cs typeface="Times New Roman" panose="02020603050405020304" pitchFamily="18" charset="0"/>
              </a:rPr>
              <a:t>increase state revenue</a:t>
            </a:r>
            <a:r>
              <a:rPr lang="en-IN" dirty="0" smtClean="0">
                <a:latin typeface="Times New Roman" panose="02020603050405020304" pitchFamily="18" charset="0"/>
                <a:cs typeface="Times New Roman" panose="02020603050405020304" pitchFamily="18" charset="0"/>
              </a:rPr>
              <a:t>. 2. </a:t>
            </a:r>
            <a:r>
              <a:rPr lang="en-IN" u="sng" dirty="0" smtClean="0">
                <a:latin typeface="Times New Roman" panose="02020603050405020304" pitchFamily="18" charset="0"/>
                <a:cs typeface="Times New Roman" panose="02020603050405020304" pitchFamily="18" charset="0"/>
              </a:rPr>
              <a:t>Encourage </a:t>
            </a:r>
            <a:r>
              <a:rPr lang="en-IN" u="sng" dirty="0">
                <a:latin typeface="Times New Roman" panose="02020603050405020304" pitchFamily="18" charset="0"/>
                <a:cs typeface="Times New Roman" panose="02020603050405020304" pitchFamily="18" charset="0"/>
              </a:rPr>
              <a:t>economic migration to towns</a:t>
            </a:r>
            <a:r>
              <a:rPr lang="en-IN" dirty="0">
                <a:latin typeface="Times New Roman" panose="02020603050405020304" pitchFamily="18" charset="0"/>
                <a:cs typeface="Times New Roman" panose="02020603050405020304" pitchFamily="18" charset="0"/>
              </a:rPr>
              <a:t>: Emancipation would create a pool of available labour for urban industry, as peasants would be able to leave their owner's </a:t>
            </a:r>
            <a:r>
              <a:rPr lang="en-IN" dirty="0" smtClean="0">
                <a:latin typeface="Times New Roman" panose="02020603050405020304" pitchFamily="18" charset="0"/>
                <a:cs typeface="Times New Roman" panose="02020603050405020304" pitchFamily="18" charset="0"/>
              </a:rPr>
              <a:t>property and become urban wage earners. This could improve revenue via taxes. Urbanisation </a:t>
            </a:r>
            <a:r>
              <a:rPr lang="en-IN" dirty="0">
                <a:latin typeface="Times New Roman" panose="02020603050405020304" pitchFamily="18" charset="0"/>
                <a:cs typeface="Times New Roman" panose="02020603050405020304" pitchFamily="18" charset="0"/>
              </a:rPr>
              <a:t>and industrialisation would make Russia a richer </a:t>
            </a:r>
            <a:r>
              <a:rPr lang="en-IN" dirty="0" smtClean="0">
                <a:latin typeface="Times New Roman" panose="02020603050405020304" pitchFamily="18" charset="0"/>
                <a:cs typeface="Times New Roman" panose="02020603050405020304" pitchFamily="18" charset="0"/>
              </a:rPr>
              <a:t>country.3. </a:t>
            </a:r>
            <a:r>
              <a:rPr lang="en-IN" u="sng" dirty="0" smtClean="0">
                <a:latin typeface="Times New Roman" panose="02020603050405020304" pitchFamily="18" charset="0"/>
                <a:cs typeface="Times New Roman" panose="02020603050405020304" pitchFamily="18" charset="0"/>
              </a:rPr>
              <a:t>Encourage </a:t>
            </a:r>
            <a:r>
              <a:rPr lang="en-IN" u="sng" dirty="0">
                <a:latin typeface="Times New Roman" panose="02020603050405020304" pitchFamily="18" charset="0"/>
                <a:cs typeface="Times New Roman" panose="02020603050405020304" pitchFamily="18" charset="0"/>
              </a:rPr>
              <a:t>agricultural development</a:t>
            </a:r>
            <a:r>
              <a:rPr lang="en-IN" dirty="0">
                <a:latin typeface="Times New Roman" panose="02020603050405020304" pitchFamily="18" charset="0"/>
                <a:cs typeface="Times New Roman" panose="02020603050405020304" pitchFamily="18" charset="0"/>
              </a:rPr>
              <a:t>: Land management techniques on the </a:t>
            </a:r>
            <a:r>
              <a:rPr lang="en-IN" dirty="0" err="1">
                <a:latin typeface="Times New Roman" panose="02020603050405020304" pitchFamily="18" charset="0"/>
                <a:cs typeface="Times New Roman" panose="02020603050405020304" pitchFamily="18" charset="0"/>
              </a:rPr>
              <a:t>mir</a:t>
            </a:r>
            <a:r>
              <a:rPr lang="en-IN" dirty="0">
                <a:latin typeface="Times New Roman" panose="02020603050405020304" pitchFamily="18" charset="0"/>
                <a:cs typeface="Times New Roman" panose="02020603050405020304" pitchFamily="18" charset="0"/>
              </a:rPr>
              <a:t> were outdated and difficult to </a:t>
            </a:r>
            <a:r>
              <a:rPr lang="en-IN" dirty="0" smtClean="0">
                <a:latin typeface="Times New Roman" panose="02020603050405020304" pitchFamily="18" charset="0"/>
                <a:cs typeface="Times New Roman" panose="02020603050405020304" pitchFamily="18" charset="0"/>
              </a:rPr>
              <a:t>change as village </a:t>
            </a:r>
            <a:r>
              <a:rPr lang="en-IN" dirty="0">
                <a:latin typeface="Times New Roman" panose="02020603050405020304" pitchFamily="18" charset="0"/>
                <a:cs typeface="Times New Roman" panose="02020603050405020304" pitchFamily="18" charset="0"/>
              </a:rPr>
              <a:t>elders ran the </a:t>
            </a:r>
            <a:r>
              <a:rPr lang="en-IN" dirty="0" err="1">
                <a:latin typeface="Times New Roman" panose="02020603050405020304" pitchFamily="18" charset="0"/>
                <a:cs typeface="Times New Roman" panose="02020603050405020304" pitchFamily="18" charset="0"/>
              </a:rPr>
              <a:t>mir</a:t>
            </a:r>
            <a:r>
              <a:rPr lang="en-IN" dirty="0">
                <a:latin typeface="Times New Roman" panose="02020603050405020304" pitchFamily="18" charset="0"/>
                <a:cs typeface="Times New Roman" panose="02020603050405020304" pitchFamily="18" charset="0"/>
              </a:rPr>
              <a:t> (the village community) and resisted attempts at modernisation. Emancipation would weaken the </a:t>
            </a:r>
            <a:r>
              <a:rPr lang="en-IN" dirty="0" err="1">
                <a:latin typeface="Times New Roman" panose="02020603050405020304" pitchFamily="18" charset="0"/>
                <a:cs typeface="Times New Roman" panose="02020603050405020304" pitchFamily="18" charset="0"/>
              </a:rPr>
              <a:t>mir</a:t>
            </a:r>
            <a:r>
              <a:rPr lang="en-IN" dirty="0">
                <a:latin typeface="Times New Roman" panose="02020603050405020304" pitchFamily="18" charset="0"/>
                <a:cs typeface="Times New Roman" panose="02020603050405020304" pitchFamily="18" charset="0"/>
              </a:rPr>
              <a:t>, and so encourage agricultural </a:t>
            </a:r>
            <a:r>
              <a:rPr lang="en-IN" dirty="0" smtClean="0">
                <a:latin typeface="Times New Roman" panose="02020603050405020304" pitchFamily="18" charset="0"/>
                <a:cs typeface="Times New Roman" panose="02020603050405020304" pitchFamily="18" charset="0"/>
              </a:rPr>
              <a:t>innovation.</a:t>
            </a:r>
          </a:p>
          <a:p>
            <a:pPr algn="just">
              <a:buFont typeface="Wingdings" panose="05000000000000000000" pitchFamily="2" charset="2"/>
              <a:buChar char="Ø"/>
            </a:pPr>
            <a:r>
              <a:rPr lang="en-IN" b="1" dirty="0" smtClean="0">
                <a:latin typeface="Times New Roman" panose="02020603050405020304" pitchFamily="18" charset="0"/>
                <a:cs typeface="Times New Roman" panose="02020603050405020304" pitchFamily="18" charset="0"/>
              </a:rPr>
              <a:t>Ideological </a:t>
            </a:r>
            <a:r>
              <a:rPr lang="en-IN" b="1" dirty="0">
                <a:latin typeface="Times New Roman" panose="02020603050405020304" pitchFamily="18" charset="0"/>
                <a:cs typeface="Times New Roman" panose="02020603050405020304" pitchFamily="18" charset="0"/>
              </a:rPr>
              <a:t>reasons for emancipation</a:t>
            </a:r>
            <a:r>
              <a:rPr lang="en-IN" dirty="0">
                <a:latin typeface="Times New Roman" panose="02020603050405020304" pitchFamily="18" charset="0"/>
                <a:cs typeface="Times New Roman" panose="02020603050405020304" pitchFamily="18" charset="0"/>
              </a:rPr>
              <a:t>: </a:t>
            </a:r>
            <a:r>
              <a:rPr lang="en-IN" dirty="0" smtClean="0">
                <a:latin typeface="Times New Roman" panose="02020603050405020304" pitchFamily="18" charset="0"/>
                <a:cs typeface="Times New Roman" panose="02020603050405020304" pitchFamily="18" charset="0"/>
              </a:rPr>
              <a:t>Western </a:t>
            </a:r>
            <a:r>
              <a:rPr lang="en-IN" dirty="0">
                <a:latin typeface="Times New Roman" panose="02020603050405020304" pitchFamily="18" charset="0"/>
                <a:cs typeface="Times New Roman" panose="02020603050405020304" pitchFamily="18" charset="0"/>
              </a:rPr>
              <a:t>liberals </a:t>
            </a:r>
            <a:r>
              <a:rPr lang="en-IN" dirty="0" smtClean="0">
                <a:latin typeface="Times New Roman" panose="02020603050405020304" pitchFamily="18" charset="0"/>
                <a:cs typeface="Times New Roman" panose="02020603050405020304" pitchFamily="18" charset="0"/>
              </a:rPr>
              <a:t>pressurised </a:t>
            </a:r>
            <a:r>
              <a:rPr lang="en-IN" dirty="0">
                <a:latin typeface="Times New Roman" panose="02020603050405020304" pitchFamily="18" charset="0"/>
                <a:cs typeface="Times New Roman" panose="02020603050405020304" pitchFamily="18" charset="0"/>
              </a:rPr>
              <a:t>Russia to emancipate the </a:t>
            </a:r>
            <a:r>
              <a:rPr lang="en-IN" dirty="0" smtClean="0">
                <a:latin typeface="Times New Roman" panose="02020603050405020304" pitchFamily="18" charset="0"/>
                <a:cs typeface="Times New Roman" panose="02020603050405020304" pitchFamily="18" charset="0"/>
              </a:rPr>
              <a:t>serfs</a:t>
            </a:r>
            <a:r>
              <a:rPr lang="en-IN" dirty="0">
                <a:latin typeface="Times New Roman" panose="02020603050405020304" pitchFamily="18" charset="0"/>
                <a:cs typeface="Times New Roman" panose="02020603050405020304" pitchFamily="18" charset="0"/>
              </a:rPr>
              <a:t> </a:t>
            </a:r>
            <a:r>
              <a:rPr lang="en-IN" dirty="0" smtClean="0">
                <a:latin typeface="Times New Roman" panose="02020603050405020304" pitchFamily="18" charset="0"/>
                <a:cs typeface="Times New Roman" panose="02020603050405020304" pitchFamily="18" charset="0"/>
              </a:rPr>
              <a:t>on the ground that </a:t>
            </a:r>
            <a:r>
              <a:rPr lang="en-IN" dirty="0">
                <a:latin typeface="Times New Roman" panose="02020603050405020304" pitchFamily="18" charset="0"/>
                <a:cs typeface="Times New Roman" panose="02020603050405020304" pitchFamily="18" charset="0"/>
              </a:rPr>
              <a:t>it was </a:t>
            </a:r>
            <a:r>
              <a:rPr lang="en-IN" dirty="0" smtClean="0">
                <a:latin typeface="Times New Roman" panose="02020603050405020304" pitchFamily="18" charset="0"/>
                <a:cs typeface="Times New Roman" panose="02020603050405020304" pitchFamily="18" charset="0"/>
              </a:rPr>
              <a:t>immoral. They also </a:t>
            </a:r>
            <a:r>
              <a:rPr lang="en-IN" dirty="0">
                <a:latin typeface="Times New Roman" panose="02020603050405020304" pitchFamily="18" charset="0"/>
                <a:cs typeface="Times New Roman" panose="02020603050405020304" pitchFamily="18" charset="0"/>
              </a:rPr>
              <a:t>argued that Russia should abandon its Slavic traditions and embrace Western values, including economic, military and social reforms like establishing a representative assembly</a:t>
            </a:r>
            <a:r>
              <a:rPr lang="en-IN" dirty="0" smtClean="0">
                <a:latin typeface="Times New Roman" panose="02020603050405020304" pitchFamily="18" charset="0"/>
                <a:cs typeface="Times New Roman" panose="02020603050405020304" pitchFamily="18" charset="0"/>
              </a:rPr>
              <a:t>.</a:t>
            </a:r>
            <a:r>
              <a:rPr lang="en-IN" dirty="0">
                <a:latin typeface="Times New Roman" panose="02020603050405020304" pitchFamily="18" charset="0"/>
                <a:cs typeface="Times New Roman" panose="02020603050405020304" pitchFamily="18" charset="0"/>
              </a:rPr>
              <a:t> </a:t>
            </a:r>
            <a:r>
              <a:rPr lang="en-IN" dirty="0" smtClean="0">
                <a:latin typeface="Times New Roman" panose="02020603050405020304" pitchFamily="18" charset="0"/>
                <a:cs typeface="Times New Roman" panose="02020603050405020304" pitchFamily="18" charset="0"/>
              </a:rPr>
              <a:t>Alexander-II himself had </a:t>
            </a:r>
            <a:r>
              <a:rPr lang="en-IN" dirty="0">
                <a:latin typeface="Times New Roman" panose="02020603050405020304" pitchFamily="18" charset="0"/>
                <a:cs typeface="Times New Roman" panose="02020603050405020304" pitchFamily="18" charset="0"/>
              </a:rPr>
              <a:t>read </a:t>
            </a:r>
            <a:r>
              <a:rPr lang="en-IN" b="1" dirty="0" smtClean="0">
                <a:latin typeface="Times New Roman" panose="02020603050405020304" pitchFamily="18" charset="0"/>
                <a:cs typeface="Times New Roman" panose="02020603050405020304" pitchFamily="18" charset="0"/>
              </a:rPr>
              <a:t>Ivan Turgenev’s “Sportsman’s Sketches”</a:t>
            </a:r>
            <a:r>
              <a:rPr lang="en-IN" dirty="0" smtClean="0">
                <a:latin typeface="Times New Roman" panose="02020603050405020304" pitchFamily="18" charset="0"/>
                <a:cs typeface="Times New Roman" panose="02020603050405020304" pitchFamily="18" charset="0"/>
              </a:rPr>
              <a:t>, depicting the struggles of peasants. This literature influenced him to grant freedom to the serfs.</a:t>
            </a:r>
          </a:p>
          <a:p>
            <a:pPr algn="just">
              <a:buFont typeface="Wingdings" panose="05000000000000000000" pitchFamily="2" charset="2"/>
              <a:buChar char="Ø"/>
            </a:pPr>
            <a:endParaRPr lang="en-IN" dirty="0">
              <a:latin typeface="Times New Roman" panose="02020603050405020304" pitchFamily="18" charset="0"/>
              <a:cs typeface="Times New Roman" panose="02020603050405020304" pitchFamily="18" charset="0"/>
            </a:endParaRPr>
          </a:p>
          <a:p>
            <a:pPr algn="just"/>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767623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a:latin typeface="Times New Roman" panose="02020603050405020304" pitchFamily="18" charset="0"/>
                <a:cs typeface="Times New Roman" panose="02020603050405020304" pitchFamily="18" charset="0"/>
              </a:rPr>
              <a:t>Reasons for Emancipation of Serfs</a:t>
            </a:r>
            <a:endParaRPr lang="en-IN" sz="4000" dirty="0"/>
          </a:p>
        </p:txBody>
      </p:sp>
      <p:sp>
        <p:nvSpPr>
          <p:cNvPr id="3" name="Content Placeholder 2"/>
          <p:cNvSpPr>
            <a:spLocks noGrp="1"/>
          </p:cNvSpPr>
          <p:nvPr>
            <p:ph idx="1"/>
          </p:nvPr>
        </p:nvSpPr>
        <p:spPr/>
        <p:txBody>
          <a:bodyPr>
            <a:normAutofit fontScale="92500" lnSpcReduction="20000"/>
          </a:bodyPr>
          <a:lstStyle/>
          <a:p>
            <a:r>
              <a:rPr lang="en-IN" b="1" dirty="0"/>
              <a:t>Preserving Russia's </a:t>
            </a:r>
            <a:r>
              <a:rPr lang="en-IN" b="1" dirty="0" smtClean="0"/>
              <a:t>status</a:t>
            </a:r>
            <a:r>
              <a:rPr lang="en-IN" dirty="0" smtClean="0"/>
              <a:t>: </a:t>
            </a:r>
            <a:r>
              <a:rPr lang="en-IN" dirty="0"/>
              <a:t>Many of the intelligentsia argued that serfdom threatened Russia's international status. With the spread of Western liberalism, relying on a serf-based economy reflected poorly on Russia's moral values.</a:t>
            </a:r>
          </a:p>
          <a:p>
            <a:r>
              <a:rPr lang="en-IN" b="1" dirty="0"/>
              <a:t>Pressure from the </a:t>
            </a:r>
            <a:r>
              <a:rPr lang="en-IN" b="1" dirty="0" err="1"/>
              <a:t>Slavophiles</a:t>
            </a:r>
            <a:r>
              <a:rPr lang="en-IN" dirty="0"/>
              <a:t>: </a:t>
            </a:r>
            <a:r>
              <a:rPr lang="en-IN" dirty="0" err="1"/>
              <a:t>Slavophiles</a:t>
            </a:r>
            <a:r>
              <a:rPr lang="en-IN" dirty="0"/>
              <a:t> believed Russia's cultural heritage, based on peasant society and the Orthodox Church, should be preserved as Russia modernised.</a:t>
            </a:r>
          </a:p>
          <a:p>
            <a:r>
              <a:rPr lang="en-IN" b="1" dirty="0"/>
              <a:t>Opposition from nihilists and anarchists: </a:t>
            </a:r>
            <a:r>
              <a:rPr lang="en-IN" dirty="0"/>
              <a:t>Nihilism (traditional values and beliefs are unfounded and existence is senseless and useless/belief in nothing, no loyalties, no purpose) and anarchism (are sceptical of all justifications for authority, stands for abolition of institutions that maintain unnecessary hierarchy) were popular with the younger generations of the intelligentsia. The Nihilists criticised the government and called for radical change or even revolution.</a:t>
            </a:r>
          </a:p>
          <a:p>
            <a:endParaRPr lang="en-IN" dirty="0"/>
          </a:p>
        </p:txBody>
      </p:sp>
    </p:spTree>
    <p:extLst>
      <p:ext uri="{BB962C8B-B14F-4D97-AF65-F5344CB8AC3E}">
        <p14:creationId xmlns:p14="http://schemas.microsoft.com/office/powerpoint/2010/main" val="27006554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smtClean="0">
                <a:latin typeface="Times New Roman" panose="02020603050405020304" pitchFamily="18" charset="0"/>
                <a:cs typeface="Times New Roman" panose="02020603050405020304" pitchFamily="18" charset="0"/>
              </a:rPr>
              <a:t>Who were emancipated</a:t>
            </a:r>
            <a:endParaRPr lang="en-IN" sz="40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pPr marL="0" indent="0">
              <a:buNone/>
            </a:pPr>
            <a:r>
              <a:rPr lang="en-US" sz="3600" dirty="0" smtClean="0">
                <a:latin typeface="Times New Roman" panose="02020603050405020304" pitchFamily="18" charset="0"/>
                <a:cs typeface="Times New Roman" panose="02020603050405020304" pitchFamily="18" charset="0"/>
              </a:rPr>
              <a:t>The Emancipation applied to:</a:t>
            </a:r>
          </a:p>
          <a:p>
            <a:r>
              <a:rPr lang="en-US" sz="3600" dirty="0" smtClean="0">
                <a:latin typeface="Times New Roman" panose="02020603050405020304" pitchFamily="18" charset="0"/>
                <a:cs typeface="Times New Roman" panose="02020603050405020304" pitchFamily="18" charset="0"/>
              </a:rPr>
              <a:t>Private-owned serfs</a:t>
            </a:r>
          </a:p>
          <a:p>
            <a:r>
              <a:rPr lang="en-US" sz="3600" dirty="0" smtClean="0">
                <a:latin typeface="Times New Roman" panose="02020603050405020304" pitchFamily="18" charset="0"/>
                <a:cs typeface="Times New Roman" panose="02020603050405020304" pitchFamily="18" charset="0"/>
              </a:rPr>
              <a:t>State-owned serfs</a:t>
            </a:r>
            <a:endParaRPr lang="en-IN"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115070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smtClean="0">
                <a:latin typeface="Times New Roman" panose="02020603050405020304" pitchFamily="18" charset="0"/>
                <a:cs typeface="Times New Roman" panose="02020603050405020304" pitchFamily="18" charset="0"/>
              </a:rPr>
              <a:t>The Emancipation Edict</a:t>
            </a:r>
            <a:endParaRPr lang="en-IN" sz="40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fontScale="85000" lnSpcReduction="20000"/>
          </a:bodyPr>
          <a:lstStyle/>
          <a:p>
            <a:pPr lvl="0"/>
            <a:r>
              <a:rPr lang="en-IN" dirty="0">
                <a:latin typeface="Times New Roman" panose="02020603050405020304" pitchFamily="18" charset="0"/>
                <a:cs typeface="Times New Roman" panose="02020603050405020304" pitchFamily="18" charset="0"/>
              </a:rPr>
              <a:t>Serfs were </a:t>
            </a:r>
            <a:r>
              <a:rPr lang="en-IN" dirty="0" smtClean="0">
                <a:latin typeface="Times New Roman" panose="02020603050405020304" pitchFamily="18" charset="0"/>
                <a:cs typeface="Times New Roman" panose="02020603050405020304" pitchFamily="18" charset="0"/>
              </a:rPr>
              <a:t>granted </a:t>
            </a:r>
            <a:r>
              <a:rPr lang="en-IN" dirty="0">
                <a:latin typeface="Times New Roman" panose="02020603050405020304" pitchFamily="18" charset="0"/>
                <a:cs typeface="Times New Roman" panose="02020603050405020304" pitchFamily="18" charset="0"/>
              </a:rPr>
              <a:t>freedom </a:t>
            </a:r>
            <a:r>
              <a:rPr lang="en-IN" dirty="0" smtClean="0">
                <a:latin typeface="Times New Roman" panose="02020603050405020304" pitchFamily="18" charset="0"/>
                <a:cs typeface="Times New Roman" panose="02020603050405020304" pitchFamily="18" charset="0"/>
              </a:rPr>
              <a:t>and </a:t>
            </a:r>
            <a:r>
              <a:rPr lang="en-IN" dirty="0">
                <a:latin typeface="Times New Roman" panose="02020603050405020304" pitchFamily="18" charset="0"/>
                <a:cs typeface="Times New Roman" panose="02020603050405020304" pitchFamily="18" charset="0"/>
              </a:rPr>
              <a:t>land allotment</a:t>
            </a:r>
          </a:p>
          <a:p>
            <a:pPr lvl="0"/>
            <a:r>
              <a:rPr lang="en-IN" dirty="0">
                <a:latin typeface="Times New Roman" panose="02020603050405020304" pitchFamily="18" charset="0"/>
                <a:cs typeface="Times New Roman" panose="02020603050405020304" pitchFamily="18" charset="0"/>
              </a:rPr>
              <a:t>Open fields were granted to the </a:t>
            </a:r>
            <a:r>
              <a:rPr lang="en-IN" dirty="0" err="1" smtClean="0">
                <a:latin typeface="Times New Roman" panose="02020603050405020304" pitchFamily="18" charset="0"/>
                <a:cs typeface="Times New Roman" panose="02020603050405020304" pitchFamily="18" charset="0"/>
              </a:rPr>
              <a:t>mirs</a:t>
            </a:r>
            <a:r>
              <a:rPr lang="en-IN" dirty="0">
                <a:latin typeface="Times New Roman" panose="02020603050405020304" pitchFamily="18" charset="0"/>
                <a:cs typeface="Times New Roman" panose="02020603050405020304" pitchFamily="18" charset="0"/>
              </a:rPr>
              <a:t>,</a:t>
            </a:r>
            <a:r>
              <a:rPr lang="en-IN" dirty="0" smtClean="0">
                <a:latin typeface="Times New Roman" panose="02020603050405020304" pitchFamily="18" charset="0"/>
                <a:cs typeface="Times New Roman" panose="02020603050405020304" pitchFamily="18" charset="0"/>
              </a:rPr>
              <a:t> </a:t>
            </a:r>
            <a:r>
              <a:rPr lang="en-IN" dirty="0">
                <a:latin typeface="Times New Roman" panose="02020603050405020304" pitchFamily="18" charset="0"/>
                <a:cs typeface="Times New Roman" panose="02020603050405020304" pitchFamily="18" charset="0"/>
              </a:rPr>
              <a:t>landowners </a:t>
            </a:r>
            <a:r>
              <a:rPr lang="en-IN" dirty="0" smtClean="0">
                <a:latin typeface="Times New Roman" panose="02020603050405020304" pitchFamily="18" charset="0"/>
                <a:cs typeface="Times New Roman" panose="02020603050405020304" pitchFamily="18" charset="0"/>
              </a:rPr>
              <a:t>kept </a:t>
            </a:r>
            <a:r>
              <a:rPr lang="en-IN" dirty="0">
                <a:latin typeface="Times New Roman" panose="02020603050405020304" pitchFamily="18" charset="0"/>
                <a:cs typeface="Times New Roman" panose="02020603050405020304" pitchFamily="18" charset="0"/>
              </a:rPr>
              <a:t>woodland, meadows, pasture, and a personal holding</a:t>
            </a:r>
          </a:p>
          <a:p>
            <a:pPr lvl="0"/>
            <a:r>
              <a:rPr lang="en-IN" dirty="0">
                <a:latin typeface="Times New Roman" panose="02020603050405020304" pitchFamily="18" charset="0"/>
                <a:cs typeface="Times New Roman" panose="02020603050405020304" pitchFamily="18" charset="0"/>
              </a:rPr>
              <a:t>Landowners were given government bonds as compensation</a:t>
            </a:r>
          </a:p>
          <a:p>
            <a:pPr lvl="0"/>
            <a:r>
              <a:rPr lang="en-IN" dirty="0">
                <a:latin typeface="Times New Roman" panose="02020603050405020304" pitchFamily="18" charset="0"/>
                <a:cs typeface="Times New Roman" panose="02020603050405020304" pitchFamily="18" charset="0"/>
              </a:rPr>
              <a:t>Freed serfs had to pay 'redemption payments' to the government </a:t>
            </a:r>
            <a:r>
              <a:rPr lang="en-IN" dirty="0" smtClean="0">
                <a:latin typeface="Times New Roman" panose="02020603050405020304" pitchFamily="18" charset="0"/>
                <a:cs typeface="Times New Roman" panose="02020603050405020304" pitchFamily="18" charset="0"/>
              </a:rPr>
              <a:t>for 49-years</a:t>
            </a:r>
            <a:endParaRPr lang="en-IN" dirty="0">
              <a:latin typeface="Times New Roman" panose="02020603050405020304" pitchFamily="18" charset="0"/>
              <a:cs typeface="Times New Roman" panose="02020603050405020304" pitchFamily="18" charset="0"/>
            </a:endParaRPr>
          </a:p>
          <a:p>
            <a:pPr lvl="0"/>
            <a:r>
              <a:rPr lang="en-IN" dirty="0">
                <a:latin typeface="Times New Roman" panose="02020603050405020304" pitchFamily="18" charset="0"/>
                <a:cs typeface="Times New Roman" panose="02020603050405020304" pitchFamily="18" charset="0"/>
              </a:rPr>
              <a:t>Freed serfs could not leave the </a:t>
            </a:r>
            <a:r>
              <a:rPr lang="en-IN" dirty="0" err="1">
                <a:latin typeface="Times New Roman" panose="02020603050405020304" pitchFamily="18" charset="0"/>
                <a:cs typeface="Times New Roman" panose="02020603050405020304" pitchFamily="18" charset="0"/>
              </a:rPr>
              <a:t>mir</a:t>
            </a:r>
            <a:r>
              <a:rPr lang="en-IN" dirty="0">
                <a:latin typeface="Times New Roman" panose="02020603050405020304" pitchFamily="18" charset="0"/>
                <a:cs typeface="Times New Roman" panose="02020603050405020304" pitchFamily="18" charset="0"/>
              </a:rPr>
              <a:t> until the redemption payments were </a:t>
            </a:r>
            <a:r>
              <a:rPr lang="en-IN" dirty="0" smtClean="0">
                <a:latin typeface="Times New Roman" panose="02020603050405020304" pitchFamily="18" charset="0"/>
                <a:cs typeface="Times New Roman" panose="02020603050405020304" pitchFamily="18" charset="0"/>
              </a:rPr>
              <a:t>fully paid</a:t>
            </a:r>
            <a:endParaRPr lang="en-IN" dirty="0">
              <a:latin typeface="Times New Roman" panose="02020603050405020304" pitchFamily="18" charset="0"/>
              <a:cs typeface="Times New Roman" panose="02020603050405020304" pitchFamily="18" charset="0"/>
            </a:endParaRPr>
          </a:p>
          <a:p>
            <a:pPr lvl="0"/>
            <a:r>
              <a:rPr lang="en-IN" dirty="0">
                <a:latin typeface="Times New Roman" panose="02020603050405020304" pitchFamily="18" charset="0"/>
                <a:cs typeface="Times New Roman" panose="02020603050405020304" pitchFamily="18" charset="0"/>
              </a:rPr>
              <a:t>The </a:t>
            </a:r>
            <a:r>
              <a:rPr lang="en-IN" dirty="0" err="1" smtClean="0">
                <a:latin typeface="Times New Roman" panose="02020603050405020304" pitchFamily="18" charset="0"/>
                <a:cs typeface="Times New Roman" panose="02020603050405020304" pitchFamily="18" charset="0"/>
              </a:rPr>
              <a:t>mirs</a:t>
            </a:r>
            <a:r>
              <a:rPr lang="en-IN" dirty="0" smtClean="0">
                <a:latin typeface="Times New Roman" panose="02020603050405020304" pitchFamily="18" charset="0"/>
                <a:cs typeface="Times New Roman" panose="02020603050405020304" pitchFamily="18" charset="0"/>
              </a:rPr>
              <a:t> </a:t>
            </a:r>
            <a:r>
              <a:rPr lang="en-IN" dirty="0">
                <a:latin typeface="Times New Roman" panose="02020603050405020304" pitchFamily="18" charset="0"/>
                <a:cs typeface="Times New Roman" panose="02020603050405020304" pitchFamily="18" charset="0"/>
              </a:rPr>
              <a:t>were responsible for distributing serfs' land allotments, controlling farming, and collecting and paying the peasants' taxes</a:t>
            </a:r>
          </a:p>
          <a:p>
            <a:pPr lvl="0"/>
            <a:r>
              <a:rPr lang="en-IN" dirty="0" err="1">
                <a:latin typeface="Times New Roman" panose="02020603050405020304" pitchFamily="18" charset="0"/>
                <a:cs typeface="Times New Roman" panose="02020603050405020304" pitchFamily="18" charset="0"/>
              </a:rPr>
              <a:t>Volosts</a:t>
            </a:r>
            <a:r>
              <a:rPr lang="en-IN" dirty="0">
                <a:latin typeface="Times New Roman" panose="02020603050405020304" pitchFamily="18" charset="0"/>
                <a:cs typeface="Times New Roman" panose="02020603050405020304" pitchFamily="18" charset="0"/>
              </a:rPr>
              <a:t> </a:t>
            </a:r>
            <a:r>
              <a:rPr lang="en-IN" dirty="0">
                <a:latin typeface="Times New Roman" panose="02020603050405020304" pitchFamily="18" charset="0"/>
                <a:cs typeface="Times New Roman" panose="02020603050405020304" pitchFamily="18" charset="0"/>
              </a:rPr>
              <a:t>(</a:t>
            </a:r>
            <a:r>
              <a:rPr lang="en-IN" dirty="0" smtClean="0">
                <a:latin typeface="Times New Roman" panose="02020603050405020304" pitchFamily="18" charset="0"/>
                <a:cs typeface="Times New Roman" panose="02020603050405020304" pitchFamily="18" charset="0"/>
              </a:rPr>
              <a:t>administrative </a:t>
            </a:r>
            <a:r>
              <a:rPr lang="en-IN" dirty="0">
                <a:latin typeface="Times New Roman" panose="02020603050405020304" pitchFamily="18" charset="0"/>
                <a:cs typeface="Times New Roman" panose="02020603050405020304" pitchFamily="18" charset="0"/>
              </a:rPr>
              <a:t>area made up of 200-3000 </a:t>
            </a:r>
            <a:r>
              <a:rPr lang="en-IN" dirty="0" smtClean="0">
                <a:latin typeface="Times New Roman" panose="02020603050405020304" pitchFamily="18" charset="0"/>
                <a:cs typeface="Times New Roman" panose="02020603050405020304" pitchFamily="18" charset="0"/>
              </a:rPr>
              <a:t>peasants) were </a:t>
            </a:r>
            <a:r>
              <a:rPr lang="en-IN" dirty="0">
                <a:latin typeface="Times New Roman" panose="02020603050405020304" pitchFamily="18" charset="0"/>
                <a:cs typeface="Times New Roman" panose="02020603050405020304" pitchFamily="18" charset="0"/>
              </a:rPr>
              <a:t>established to supervise the </a:t>
            </a:r>
            <a:r>
              <a:rPr lang="en-IN" dirty="0" err="1">
                <a:latin typeface="Times New Roman" panose="02020603050405020304" pitchFamily="18" charset="0"/>
                <a:cs typeface="Times New Roman" panose="02020603050405020304" pitchFamily="18" charset="0"/>
              </a:rPr>
              <a:t>mirs</a:t>
            </a:r>
            <a:r>
              <a:rPr lang="en-IN" dirty="0">
                <a:latin typeface="Times New Roman" panose="02020603050405020304" pitchFamily="18" charset="0"/>
                <a:cs typeface="Times New Roman" panose="02020603050405020304" pitchFamily="18" charset="0"/>
              </a:rPr>
              <a:t>. </a:t>
            </a:r>
            <a:r>
              <a:rPr lang="en-IN" dirty="0" smtClean="0">
                <a:latin typeface="Times New Roman" panose="02020603050405020304" pitchFamily="18" charset="0"/>
                <a:cs typeface="Times New Roman" panose="02020603050405020304" pitchFamily="18" charset="0"/>
              </a:rPr>
              <a:t>They </a:t>
            </a:r>
            <a:r>
              <a:rPr lang="en-IN" dirty="0">
                <a:latin typeface="Times New Roman" panose="02020603050405020304" pitchFamily="18" charset="0"/>
                <a:cs typeface="Times New Roman" panose="02020603050405020304" pitchFamily="18" charset="0"/>
              </a:rPr>
              <a:t>were run by representatives from their </a:t>
            </a:r>
            <a:r>
              <a:rPr lang="en-IN" dirty="0" smtClean="0">
                <a:latin typeface="Times New Roman" panose="02020603050405020304" pitchFamily="18" charset="0"/>
                <a:cs typeface="Times New Roman" panose="02020603050405020304" pitchFamily="18" charset="0"/>
              </a:rPr>
              <a:t>respective </a:t>
            </a:r>
            <a:r>
              <a:rPr lang="en-IN" dirty="0" err="1" smtClean="0">
                <a:latin typeface="Times New Roman" panose="02020603050405020304" pitchFamily="18" charset="0"/>
                <a:cs typeface="Times New Roman" panose="02020603050405020304" pitchFamily="18" charset="0"/>
              </a:rPr>
              <a:t>mirs</a:t>
            </a:r>
            <a:r>
              <a:rPr lang="en-IN" dirty="0">
                <a:latin typeface="Times New Roman" panose="02020603050405020304" pitchFamily="18" charset="0"/>
                <a:cs typeface="Times New Roman" panose="02020603050405020304" pitchFamily="18" charset="0"/>
              </a:rPr>
              <a:t>.</a:t>
            </a:r>
          </a:p>
          <a:p>
            <a:pPr lvl="0"/>
            <a:r>
              <a:rPr lang="en-IN" dirty="0">
                <a:latin typeface="Times New Roman" panose="02020603050405020304" pitchFamily="18" charset="0"/>
                <a:cs typeface="Times New Roman" panose="02020603050405020304" pitchFamily="18" charset="0"/>
              </a:rPr>
              <a:t>From 1863, </a:t>
            </a:r>
            <a:r>
              <a:rPr lang="en-IN" dirty="0" err="1">
                <a:latin typeface="Times New Roman" panose="02020603050405020304" pitchFamily="18" charset="0"/>
                <a:cs typeface="Times New Roman" panose="02020603050405020304" pitchFamily="18" charset="0"/>
              </a:rPr>
              <a:t>volosts</a:t>
            </a:r>
            <a:r>
              <a:rPr lang="en-IN" dirty="0">
                <a:latin typeface="Times New Roman" panose="02020603050405020304" pitchFamily="18" charset="0"/>
                <a:cs typeface="Times New Roman" panose="02020603050405020304" pitchFamily="18" charset="0"/>
              </a:rPr>
              <a:t> ran their own courts under management from government officials and a noble 'peace officer'. This replaced the landlords' jurisdiction over serfs.</a:t>
            </a:r>
          </a:p>
          <a:p>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742310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normAutofit/>
          </a:bodyPr>
          <a:lstStyle/>
          <a:p>
            <a:pPr algn="ctr"/>
            <a:r>
              <a:rPr lang="en-US" sz="4000" b="1" dirty="0" smtClean="0">
                <a:latin typeface="Times New Roman" panose="02020603050405020304" pitchFamily="18" charset="0"/>
                <a:cs typeface="Times New Roman" panose="02020603050405020304" pitchFamily="18" charset="0"/>
              </a:rPr>
              <a:t>Positive &amp; Negative Impacts of Emancipation</a:t>
            </a:r>
            <a:endParaRPr lang="en-IN" sz="4000" b="1" dirty="0">
              <a:latin typeface="Times New Roman" panose="02020603050405020304" pitchFamily="18" charset="0"/>
              <a:cs typeface="Times New Roman" panose="02020603050405020304" pitchFamily="18" charset="0"/>
            </a:endParaRPr>
          </a:p>
        </p:txBody>
      </p:sp>
      <p:sp>
        <p:nvSpPr>
          <p:cNvPr id="14" name="Text Placeholder 13"/>
          <p:cNvSpPr>
            <a:spLocks noGrp="1"/>
          </p:cNvSpPr>
          <p:nvPr>
            <p:ph type="body" idx="1"/>
          </p:nvPr>
        </p:nvSpPr>
        <p:spPr/>
        <p:txBody>
          <a:bodyPr anchor="ctr">
            <a:normAutofit/>
          </a:bodyPr>
          <a:lstStyle/>
          <a:p>
            <a:pPr algn="ctr"/>
            <a:r>
              <a:rPr lang="en-US" sz="3600" dirty="0" smtClean="0">
                <a:latin typeface="Times New Roman" panose="02020603050405020304" pitchFamily="18" charset="0"/>
                <a:cs typeface="Times New Roman" panose="02020603050405020304" pitchFamily="18" charset="0"/>
              </a:rPr>
              <a:t>Positive</a:t>
            </a:r>
            <a:endParaRPr lang="en-IN" sz="3600" dirty="0">
              <a:latin typeface="Times New Roman" panose="02020603050405020304" pitchFamily="18" charset="0"/>
              <a:cs typeface="Times New Roman" panose="02020603050405020304" pitchFamily="18" charset="0"/>
            </a:endParaRPr>
          </a:p>
        </p:txBody>
      </p:sp>
      <p:sp>
        <p:nvSpPr>
          <p:cNvPr id="15" name="Content Placeholder 14"/>
          <p:cNvSpPr>
            <a:spLocks noGrp="1"/>
          </p:cNvSpPr>
          <p:nvPr>
            <p:ph sz="half" idx="2"/>
          </p:nvPr>
        </p:nvSpPr>
        <p:spPr/>
        <p:txBody>
          <a:bodyPr>
            <a:normAutofit fontScale="92500" lnSpcReduction="20000"/>
          </a:bodyPr>
          <a:lstStyle/>
          <a:p>
            <a:pPr algn="just"/>
            <a:r>
              <a:rPr lang="en-IN" dirty="0">
                <a:latin typeface="Times New Roman" panose="02020603050405020304" pitchFamily="18" charset="0"/>
                <a:cs typeface="Times New Roman" panose="02020603050405020304" pitchFamily="18" charset="0"/>
              </a:rPr>
              <a:t>Peasants were freed.</a:t>
            </a:r>
          </a:p>
          <a:p>
            <a:pPr algn="just"/>
            <a:r>
              <a:rPr lang="en-IN" dirty="0">
                <a:latin typeface="Times New Roman" panose="02020603050405020304" pitchFamily="18" charset="0"/>
                <a:cs typeface="Times New Roman" panose="02020603050405020304" pitchFamily="18" charset="0"/>
              </a:rPr>
              <a:t>Wealthy peasants (kulaks) profited, </a:t>
            </a:r>
            <a:r>
              <a:rPr lang="en-IN" dirty="0" err="1" smtClean="0">
                <a:latin typeface="Times New Roman" panose="02020603050405020304" pitchFamily="18" charset="0"/>
                <a:cs typeface="Times New Roman" panose="02020603050405020304" pitchFamily="18" charset="0"/>
              </a:rPr>
              <a:t>buought</a:t>
            </a:r>
            <a:r>
              <a:rPr lang="en-IN" dirty="0" smtClean="0">
                <a:latin typeface="Times New Roman" panose="02020603050405020304" pitchFamily="18" charset="0"/>
                <a:cs typeface="Times New Roman" panose="02020603050405020304" pitchFamily="18" charset="0"/>
              </a:rPr>
              <a:t> </a:t>
            </a:r>
            <a:r>
              <a:rPr lang="en-IN" dirty="0">
                <a:latin typeface="Times New Roman" panose="02020603050405020304" pitchFamily="18" charset="0"/>
                <a:cs typeface="Times New Roman" panose="02020603050405020304" pitchFamily="18" charset="0"/>
              </a:rPr>
              <a:t>land and exporting surplus grain.</a:t>
            </a:r>
          </a:p>
          <a:p>
            <a:pPr algn="just"/>
            <a:r>
              <a:rPr lang="en-IN" dirty="0">
                <a:latin typeface="Times New Roman" panose="02020603050405020304" pitchFamily="18" charset="0"/>
                <a:cs typeface="Times New Roman" panose="02020603050405020304" pitchFamily="18" charset="0"/>
              </a:rPr>
              <a:t>Some peasants’ standard of living improved after </a:t>
            </a:r>
            <a:r>
              <a:rPr lang="en-IN" dirty="0" smtClean="0">
                <a:latin typeface="Times New Roman" panose="02020603050405020304" pitchFamily="18" charset="0"/>
                <a:cs typeface="Times New Roman" panose="02020603050405020304" pitchFamily="18" charset="0"/>
              </a:rPr>
              <a:t>migration and becoming </a:t>
            </a:r>
            <a:r>
              <a:rPr lang="en-IN" dirty="0">
                <a:latin typeface="Times New Roman" panose="02020603050405020304" pitchFamily="18" charset="0"/>
                <a:cs typeface="Times New Roman" panose="02020603050405020304" pitchFamily="18" charset="0"/>
              </a:rPr>
              <a:t>urban workers</a:t>
            </a:r>
            <a:r>
              <a:rPr lang="en-IN" dirty="0" smtClean="0">
                <a:latin typeface="Times New Roman" panose="02020603050405020304" pitchFamily="18" charset="0"/>
                <a:cs typeface="Times New Roman" panose="02020603050405020304" pitchFamily="18" charset="0"/>
              </a:rPr>
              <a:t>.</a:t>
            </a:r>
          </a:p>
          <a:p>
            <a:pPr algn="just"/>
            <a:r>
              <a:rPr lang="en-IN" dirty="0">
                <a:latin typeface="Times New Roman" panose="02020603050405020304" pitchFamily="18" charset="0"/>
                <a:cs typeface="Times New Roman" panose="02020603050405020304" pitchFamily="18" charset="0"/>
              </a:rPr>
              <a:t>Some landowners paid off their debts using their compensation.</a:t>
            </a:r>
          </a:p>
          <a:p>
            <a:pPr algn="just"/>
            <a:r>
              <a:rPr lang="en-IN" dirty="0">
                <a:latin typeface="Times New Roman" panose="02020603050405020304" pitchFamily="18" charset="0"/>
                <a:cs typeface="Times New Roman" panose="02020603050405020304" pitchFamily="18" charset="0"/>
              </a:rPr>
              <a:t>Some landowners profited by investing in industrial enterprises.</a:t>
            </a:r>
            <a:endParaRPr lang="en-IN" dirty="0">
              <a:latin typeface="Times New Roman" panose="02020603050405020304" pitchFamily="18" charset="0"/>
              <a:cs typeface="Times New Roman" panose="02020603050405020304" pitchFamily="18" charset="0"/>
            </a:endParaRPr>
          </a:p>
        </p:txBody>
      </p:sp>
      <p:sp>
        <p:nvSpPr>
          <p:cNvPr id="16" name="Text Placeholder 15"/>
          <p:cNvSpPr>
            <a:spLocks noGrp="1"/>
          </p:cNvSpPr>
          <p:nvPr>
            <p:ph type="body" sz="quarter" idx="3"/>
          </p:nvPr>
        </p:nvSpPr>
        <p:spPr/>
        <p:txBody>
          <a:bodyPr anchor="ctr">
            <a:normAutofit/>
          </a:bodyPr>
          <a:lstStyle/>
          <a:p>
            <a:pPr algn="ctr"/>
            <a:r>
              <a:rPr lang="en-US" sz="3600" dirty="0" smtClean="0">
                <a:latin typeface="Times New Roman" panose="02020603050405020304" pitchFamily="18" charset="0"/>
                <a:cs typeface="Times New Roman" panose="02020603050405020304" pitchFamily="18" charset="0"/>
              </a:rPr>
              <a:t>Negative</a:t>
            </a:r>
            <a:endParaRPr lang="en-IN" sz="3600" dirty="0">
              <a:latin typeface="Times New Roman" panose="02020603050405020304" pitchFamily="18" charset="0"/>
              <a:cs typeface="Times New Roman" panose="02020603050405020304" pitchFamily="18" charset="0"/>
            </a:endParaRPr>
          </a:p>
        </p:txBody>
      </p:sp>
      <p:sp>
        <p:nvSpPr>
          <p:cNvPr id="17" name="Content Placeholder 16"/>
          <p:cNvSpPr>
            <a:spLocks noGrp="1"/>
          </p:cNvSpPr>
          <p:nvPr>
            <p:ph sz="quarter" idx="4"/>
          </p:nvPr>
        </p:nvSpPr>
        <p:spPr/>
        <p:txBody>
          <a:bodyPr>
            <a:normAutofit fontScale="47500" lnSpcReduction="20000"/>
          </a:bodyPr>
          <a:lstStyle/>
          <a:p>
            <a:r>
              <a:rPr lang="en-IN" dirty="0" smtClean="0">
                <a:latin typeface="Times New Roman" panose="02020603050405020304" pitchFamily="18" charset="0"/>
                <a:cs typeface="Times New Roman" panose="02020603050405020304" pitchFamily="18" charset="0"/>
              </a:rPr>
              <a:t>In </a:t>
            </a:r>
            <a:r>
              <a:rPr lang="en-IN" dirty="0">
                <a:latin typeface="Times New Roman" panose="02020603050405020304" pitchFamily="18" charset="0"/>
                <a:cs typeface="Times New Roman" panose="02020603050405020304" pitchFamily="18" charset="0"/>
              </a:rPr>
              <a:t>theory, serfs had a </a:t>
            </a:r>
            <a:r>
              <a:rPr lang="en-IN" dirty="0" smtClean="0">
                <a:latin typeface="Times New Roman" panose="02020603050405020304" pitchFamily="18" charset="0"/>
                <a:cs typeface="Times New Roman" panose="02020603050405020304" pitchFamily="18" charset="0"/>
              </a:rPr>
              <a:t>2-yrs of </a:t>
            </a:r>
            <a:r>
              <a:rPr lang="en-IN" dirty="0">
                <a:latin typeface="Times New Roman" panose="02020603050405020304" pitchFamily="18" charset="0"/>
                <a:cs typeface="Times New Roman" panose="02020603050405020304" pitchFamily="18" charset="0"/>
              </a:rPr>
              <a:t>'temporary obligation' while land allocation was worked out. In practice, around 15% of serfs were still 'temporarily obligated' to their landlords by 1881. Peasants’ rights were often theoretical.</a:t>
            </a:r>
          </a:p>
          <a:p>
            <a:r>
              <a:rPr lang="en-IN" dirty="0">
                <a:latin typeface="Times New Roman" panose="02020603050405020304" pitchFamily="18" charset="0"/>
                <a:cs typeface="Times New Roman" panose="02020603050405020304" pitchFamily="18" charset="0"/>
              </a:rPr>
              <a:t>Land allocations were </a:t>
            </a:r>
            <a:r>
              <a:rPr lang="en-IN" dirty="0" smtClean="0">
                <a:latin typeface="Times New Roman" panose="02020603050405020304" pitchFamily="18" charset="0"/>
                <a:cs typeface="Times New Roman" panose="02020603050405020304" pitchFamily="18" charset="0"/>
              </a:rPr>
              <a:t>unfair-some too small to adopt new farming methods</a:t>
            </a:r>
            <a:endParaRPr lang="en-IN" dirty="0">
              <a:latin typeface="Times New Roman" panose="02020603050405020304" pitchFamily="18" charset="0"/>
              <a:cs typeface="Times New Roman" panose="02020603050405020304" pitchFamily="18" charset="0"/>
            </a:endParaRPr>
          </a:p>
          <a:p>
            <a:r>
              <a:rPr lang="en-IN" dirty="0">
                <a:latin typeface="Times New Roman" panose="02020603050405020304" pitchFamily="18" charset="0"/>
                <a:cs typeface="Times New Roman" panose="02020603050405020304" pitchFamily="18" charset="0"/>
              </a:rPr>
              <a:t>Land holdings </a:t>
            </a:r>
            <a:r>
              <a:rPr lang="en-IN" dirty="0" smtClean="0">
                <a:latin typeface="Times New Roman" panose="02020603050405020304" pitchFamily="18" charset="0"/>
                <a:cs typeface="Times New Roman" panose="02020603050405020304" pitchFamily="18" charset="0"/>
              </a:rPr>
              <a:t>became smaller as </a:t>
            </a:r>
            <a:r>
              <a:rPr lang="en-IN" dirty="0">
                <a:latin typeface="Times New Roman" panose="02020603050405020304" pitchFamily="18" charset="0"/>
                <a:cs typeface="Times New Roman" panose="02020603050405020304" pitchFamily="18" charset="0"/>
              </a:rPr>
              <a:t>population </a:t>
            </a:r>
            <a:r>
              <a:rPr lang="en-IN" dirty="0" smtClean="0">
                <a:latin typeface="Times New Roman" panose="02020603050405020304" pitchFamily="18" charset="0"/>
                <a:cs typeface="Times New Roman" panose="02020603050405020304" pitchFamily="18" charset="0"/>
              </a:rPr>
              <a:t>grew</a:t>
            </a:r>
            <a:r>
              <a:rPr lang="en-IN" dirty="0">
                <a:latin typeface="Times New Roman" panose="02020603050405020304" pitchFamily="18" charset="0"/>
                <a:cs typeface="Times New Roman" panose="02020603050405020304" pitchFamily="18" charset="0"/>
              </a:rPr>
              <a:t>-</a:t>
            </a:r>
            <a:r>
              <a:rPr lang="en-IN" dirty="0" smtClean="0">
                <a:latin typeface="Times New Roman" panose="02020603050405020304" pitchFamily="18" charset="0"/>
                <a:cs typeface="Times New Roman" panose="02020603050405020304" pitchFamily="18" charset="0"/>
              </a:rPr>
              <a:t> they </a:t>
            </a:r>
            <a:r>
              <a:rPr lang="en-IN" dirty="0">
                <a:latin typeface="Times New Roman" panose="02020603050405020304" pitchFamily="18" charset="0"/>
                <a:cs typeface="Times New Roman" panose="02020603050405020304" pitchFamily="18" charset="0"/>
              </a:rPr>
              <a:t>had to be divided </a:t>
            </a:r>
            <a:r>
              <a:rPr lang="en-IN" dirty="0" smtClean="0">
                <a:latin typeface="Times New Roman" panose="02020603050405020304" pitchFamily="18" charset="0"/>
                <a:cs typeface="Times New Roman" panose="02020603050405020304" pitchFamily="18" charset="0"/>
              </a:rPr>
              <a:t>among </a:t>
            </a:r>
            <a:r>
              <a:rPr lang="en-IN" dirty="0">
                <a:latin typeface="Times New Roman" panose="02020603050405020304" pitchFamily="18" charset="0"/>
                <a:cs typeface="Times New Roman" panose="02020603050405020304" pitchFamily="18" charset="0"/>
              </a:rPr>
              <a:t>all male peasants</a:t>
            </a:r>
            <a:r>
              <a:rPr lang="en-IN" dirty="0" smtClean="0">
                <a:latin typeface="Times New Roman" panose="02020603050405020304" pitchFamily="18" charset="0"/>
                <a:cs typeface="Times New Roman" panose="02020603050405020304" pitchFamily="18" charset="0"/>
              </a:rPr>
              <a:t>.</a:t>
            </a:r>
            <a:endParaRPr lang="en-IN" dirty="0">
              <a:latin typeface="Times New Roman" panose="02020603050405020304" pitchFamily="18" charset="0"/>
              <a:cs typeface="Times New Roman" panose="02020603050405020304" pitchFamily="18" charset="0"/>
            </a:endParaRPr>
          </a:p>
          <a:p>
            <a:r>
              <a:rPr lang="en-IN" dirty="0">
                <a:latin typeface="Times New Roman" panose="02020603050405020304" pitchFamily="18" charset="0"/>
                <a:cs typeface="Times New Roman" panose="02020603050405020304" pitchFamily="18" charset="0"/>
              </a:rPr>
              <a:t>The new agricultural system was traditional and </a:t>
            </a:r>
            <a:r>
              <a:rPr lang="en-IN" dirty="0" smtClean="0">
                <a:latin typeface="Times New Roman" panose="02020603050405020304" pitchFamily="18" charset="0"/>
                <a:cs typeface="Times New Roman" panose="02020603050405020304" pitchFamily="18" charset="0"/>
              </a:rPr>
              <a:t>inefficient</a:t>
            </a:r>
            <a:r>
              <a:rPr lang="en-IN" dirty="0">
                <a:latin typeface="Times New Roman" panose="02020603050405020304" pitchFamily="18" charset="0"/>
                <a:cs typeface="Times New Roman" panose="02020603050405020304" pitchFamily="18" charset="0"/>
              </a:rPr>
              <a:t>-</a:t>
            </a:r>
            <a:r>
              <a:rPr lang="en-IN" dirty="0" smtClean="0">
                <a:latin typeface="Times New Roman" panose="02020603050405020304" pitchFamily="18" charset="0"/>
                <a:cs typeface="Times New Roman" panose="02020603050405020304" pitchFamily="18" charset="0"/>
              </a:rPr>
              <a:t> </a:t>
            </a:r>
            <a:r>
              <a:rPr lang="en-IN" dirty="0">
                <a:latin typeface="Times New Roman" panose="02020603050405020304" pitchFamily="18" charset="0"/>
                <a:cs typeface="Times New Roman" panose="02020603050405020304" pitchFamily="18" charset="0"/>
              </a:rPr>
              <a:t>dominated by the </a:t>
            </a:r>
            <a:r>
              <a:rPr lang="en-IN" dirty="0" err="1">
                <a:latin typeface="Times New Roman" panose="02020603050405020304" pitchFamily="18" charset="0"/>
                <a:cs typeface="Times New Roman" panose="02020603050405020304" pitchFamily="18" charset="0"/>
              </a:rPr>
              <a:t>mir</a:t>
            </a:r>
            <a:r>
              <a:rPr lang="en-IN" dirty="0">
                <a:latin typeface="Times New Roman" panose="02020603050405020304" pitchFamily="18" charset="0"/>
                <a:cs typeface="Times New Roman" panose="02020603050405020304" pitchFamily="18" charset="0"/>
              </a:rPr>
              <a:t>.</a:t>
            </a:r>
          </a:p>
          <a:p>
            <a:r>
              <a:rPr lang="en-IN" dirty="0">
                <a:latin typeface="Times New Roman" panose="02020603050405020304" pitchFamily="18" charset="0"/>
                <a:cs typeface="Times New Roman" panose="02020603050405020304" pitchFamily="18" charset="0"/>
              </a:rPr>
              <a:t>Redemption payments and travel restrictions made rural life hard. Land </a:t>
            </a:r>
            <a:r>
              <a:rPr lang="en-IN" dirty="0" smtClean="0">
                <a:latin typeface="Times New Roman" panose="02020603050405020304" pitchFamily="18" charset="0"/>
                <a:cs typeface="Times New Roman" panose="02020603050405020304" pitchFamily="18" charset="0"/>
              </a:rPr>
              <a:t>prices </a:t>
            </a:r>
            <a:r>
              <a:rPr lang="en-IN" dirty="0">
                <a:latin typeface="Times New Roman" panose="02020603050405020304" pitchFamily="18" charset="0"/>
                <a:cs typeface="Times New Roman" panose="02020603050405020304" pitchFamily="18" charset="0"/>
              </a:rPr>
              <a:t>often above market </a:t>
            </a:r>
            <a:r>
              <a:rPr lang="en-IN" dirty="0" smtClean="0">
                <a:latin typeface="Times New Roman" panose="02020603050405020304" pitchFamily="18" charset="0"/>
                <a:cs typeface="Times New Roman" panose="02020603050405020304" pitchFamily="18" charset="0"/>
              </a:rPr>
              <a:t>value-serfs in </a:t>
            </a:r>
            <a:r>
              <a:rPr lang="en-IN" dirty="0">
                <a:latin typeface="Times New Roman" panose="02020603050405020304" pitchFamily="18" charset="0"/>
                <a:cs typeface="Times New Roman" panose="02020603050405020304" pitchFamily="18" charset="0"/>
              </a:rPr>
              <a:t>debt. </a:t>
            </a:r>
            <a:r>
              <a:rPr lang="en-IN" dirty="0" smtClean="0">
                <a:latin typeface="Times New Roman" panose="02020603050405020304" pitchFamily="18" charset="0"/>
                <a:cs typeface="Times New Roman" panose="02020603050405020304" pitchFamily="18" charset="0"/>
              </a:rPr>
              <a:t>Some worked </a:t>
            </a:r>
            <a:r>
              <a:rPr lang="en-IN" dirty="0">
                <a:latin typeface="Times New Roman" panose="02020603050405020304" pitchFamily="18" charset="0"/>
                <a:cs typeface="Times New Roman" panose="02020603050405020304" pitchFamily="18" charset="0"/>
              </a:rPr>
              <a:t>for their old </a:t>
            </a:r>
            <a:r>
              <a:rPr lang="en-IN" dirty="0" smtClean="0">
                <a:latin typeface="Times New Roman" panose="02020603050405020304" pitchFamily="18" charset="0"/>
                <a:cs typeface="Times New Roman" panose="02020603050405020304" pitchFamily="18" charset="0"/>
              </a:rPr>
              <a:t>masters for survival.</a:t>
            </a:r>
          </a:p>
          <a:p>
            <a:r>
              <a:rPr lang="en-IN" dirty="0">
                <a:latin typeface="Times New Roman" panose="02020603050405020304" pitchFamily="18" charset="0"/>
                <a:cs typeface="Times New Roman" panose="02020603050405020304" pitchFamily="18" charset="0"/>
              </a:rPr>
              <a:t>Disagreements over money and land led to outbreaks of violence.</a:t>
            </a:r>
          </a:p>
          <a:p>
            <a:r>
              <a:rPr lang="en-IN" dirty="0">
                <a:latin typeface="Times New Roman" panose="02020603050405020304" pitchFamily="18" charset="0"/>
                <a:cs typeface="Times New Roman" panose="02020603050405020304" pitchFamily="18" charset="0"/>
              </a:rPr>
              <a:t>Some landowners struggled to make a living without the use of open fields.</a:t>
            </a:r>
          </a:p>
          <a:p>
            <a:r>
              <a:rPr lang="en-IN" dirty="0">
                <a:latin typeface="Times New Roman" panose="02020603050405020304" pitchFamily="18" charset="0"/>
                <a:cs typeface="Times New Roman" panose="02020603050405020304" pitchFamily="18" charset="0"/>
              </a:rPr>
              <a:t>Landowners resented their loss of influence, with protests and riots in St Petersburg, Moscow, and Kazan.</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969232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smtClean="0">
                <a:latin typeface="Times New Roman" panose="02020603050405020304" pitchFamily="18" charset="0"/>
                <a:cs typeface="Times New Roman" panose="02020603050405020304" pitchFamily="18" charset="0"/>
              </a:rPr>
              <a:t>Different opinion regarding Emancipation</a:t>
            </a:r>
            <a:endParaRPr lang="en-IN" sz="40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fontScale="85000" lnSpcReduction="10000"/>
          </a:bodyPr>
          <a:lstStyle/>
          <a:p>
            <a:pPr algn="just"/>
            <a:r>
              <a:rPr lang="en-IN" b="1" dirty="0">
                <a:latin typeface="Times New Roman" panose="02020603050405020304" pitchFamily="18" charset="0"/>
                <a:cs typeface="Times New Roman" panose="02020603050405020304" pitchFamily="18" charset="0"/>
              </a:rPr>
              <a:t>Historical interpretations of the Emancipation of the Serfs: </a:t>
            </a:r>
            <a:r>
              <a:rPr lang="en-IN" dirty="0" smtClean="0">
                <a:latin typeface="Times New Roman" panose="02020603050405020304" pitchFamily="18" charset="0"/>
                <a:cs typeface="Times New Roman" panose="02020603050405020304" pitchFamily="18" charset="0"/>
              </a:rPr>
              <a:t>As</a:t>
            </a:r>
            <a:r>
              <a:rPr lang="en-IN" b="1" dirty="0" smtClean="0">
                <a:latin typeface="Times New Roman" panose="02020603050405020304" pitchFamily="18" charset="0"/>
                <a:cs typeface="Times New Roman" panose="02020603050405020304" pitchFamily="18" charset="0"/>
              </a:rPr>
              <a:t> </a:t>
            </a:r>
            <a:r>
              <a:rPr lang="en-IN" dirty="0" smtClean="0"/>
              <a:t>discussed </a:t>
            </a:r>
            <a:r>
              <a:rPr lang="en-IN" dirty="0"/>
              <a:t>in the </a:t>
            </a:r>
            <a:r>
              <a:rPr lang="en-IN" dirty="0" smtClean="0"/>
              <a:t>articles, </a:t>
            </a:r>
            <a:r>
              <a:rPr lang="en-IN" dirty="0"/>
              <a:t>‘Social developments 1861-95’ and ‘Economic developments </a:t>
            </a:r>
            <a:r>
              <a:rPr lang="en-IN" dirty="0" smtClean="0"/>
              <a:t>1860-95’, historians </a:t>
            </a:r>
            <a:r>
              <a:rPr lang="en-IN" dirty="0"/>
              <a:t>have different interpretations of the impact of emancipation</a:t>
            </a:r>
            <a:r>
              <a:rPr lang="en-IN" dirty="0" smtClean="0"/>
              <a:t>.</a:t>
            </a:r>
            <a:r>
              <a:rPr lang="en-IN" dirty="0">
                <a:latin typeface="Times New Roman" panose="02020603050405020304" pitchFamily="18" charset="0"/>
                <a:cs typeface="Times New Roman" panose="02020603050405020304" pitchFamily="18" charset="0"/>
              </a:rPr>
              <a:t> There are two main interpretations of the Emancipation:</a:t>
            </a:r>
            <a:r>
              <a:rPr lang="en-IN" dirty="0"/>
              <a:t> </a:t>
            </a:r>
            <a:endParaRPr lang="en-IN" dirty="0">
              <a:latin typeface="Times New Roman" panose="02020603050405020304" pitchFamily="18" charset="0"/>
              <a:cs typeface="Times New Roman" panose="02020603050405020304" pitchFamily="18" charset="0"/>
            </a:endParaRPr>
          </a:p>
          <a:p>
            <a:pPr algn="just"/>
            <a:endParaRPr lang="en-IN" b="1" dirty="0" smtClean="0">
              <a:latin typeface="Times New Roman" panose="02020603050405020304" pitchFamily="18" charset="0"/>
              <a:cs typeface="Times New Roman" panose="02020603050405020304" pitchFamily="18" charset="0"/>
            </a:endParaRPr>
          </a:p>
          <a:p>
            <a:pPr algn="just"/>
            <a:r>
              <a:rPr lang="en-IN" b="1" dirty="0" smtClean="0">
                <a:latin typeface="Times New Roman" panose="02020603050405020304" pitchFamily="18" charset="0"/>
                <a:cs typeface="Times New Roman" panose="02020603050405020304" pitchFamily="18" charset="0"/>
              </a:rPr>
              <a:t>1</a:t>
            </a:r>
            <a:r>
              <a:rPr lang="en-IN" b="1" dirty="0">
                <a:latin typeface="Times New Roman" panose="02020603050405020304" pitchFamily="18" charset="0"/>
                <a:cs typeface="Times New Roman" panose="02020603050405020304" pitchFamily="18" charset="0"/>
              </a:rPr>
              <a:t>) </a:t>
            </a:r>
            <a:r>
              <a:rPr lang="en-IN" b="1" dirty="0" smtClean="0">
                <a:latin typeface="Times New Roman" panose="02020603050405020304" pitchFamily="18" charset="0"/>
                <a:cs typeface="Times New Roman" panose="02020603050405020304" pitchFamily="18" charset="0"/>
              </a:rPr>
              <a:t>It was a </a:t>
            </a:r>
            <a:r>
              <a:rPr lang="en-IN" b="1" dirty="0">
                <a:latin typeface="Times New Roman" panose="02020603050405020304" pitchFamily="18" charset="0"/>
                <a:cs typeface="Times New Roman" panose="02020603050405020304" pitchFamily="18" charset="0"/>
              </a:rPr>
              <a:t>product of Alexander's liberal ideas</a:t>
            </a:r>
            <a:r>
              <a:rPr lang="en-IN" dirty="0">
                <a:latin typeface="Times New Roman" panose="02020603050405020304" pitchFamily="18" charset="0"/>
                <a:cs typeface="Times New Roman" panose="02020603050405020304" pitchFamily="18" charset="0"/>
              </a:rPr>
              <a:t>: </a:t>
            </a:r>
            <a:r>
              <a:rPr lang="en-IN" dirty="0" smtClean="0">
                <a:latin typeface="Times New Roman" panose="02020603050405020304" pitchFamily="18" charset="0"/>
                <a:cs typeface="Times New Roman" panose="02020603050405020304" pitchFamily="18" charset="0"/>
              </a:rPr>
              <a:t>To many historians, the </a:t>
            </a:r>
            <a:r>
              <a:rPr lang="en-IN" dirty="0">
                <a:latin typeface="Times New Roman" panose="02020603050405020304" pitchFamily="18" charset="0"/>
                <a:cs typeface="Times New Roman" panose="02020603050405020304" pitchFamily="18" charset="0"/>
              </a:rPr>
              <a:t>Emancipation was a humanitarian project led by Alexander out of benevolence. He challenged convention and set Russia on the path to reform.</a:t>
            </a:r>
          </a:p>
          <a:p>
            <a:pPr algn="just"/>
            <a:r>
              <a:rPr lang="en-IN" b="1" dirty="0">
                <a:latin typeface="Times New Roman" panose="02020603050405020304" pitchFamily="18" charset="0"/>
                <a:cs typeface="Times New Roman" panose="02020603050405020304" pitchFamily="18" charset="0"/>
              </a:rPr>
              <a:t>2) </a:t>
            </a:r>
            <a:r>
              <a:rPr lang="en-IN" b="1" dirty="0" smtClean="0">
                <a:latin typeface="Times New Roman" panose="02020603050405020304" pitchFamily="18" charset="0"/>
                <a:cs typeface="Times New Roman" panose="02020603050405020304" pitchFamily="18" charset="0"/>
              </a:rPr>
              <a:t>It was </a:t>
            </a:r>
            <a:r>
              <a:rPr lang="en-IN" b="1" dirty="0">
                <a:latin typeface="Times New Roman" panose="02020603050405020304" pitchFamily="18" charset="0"/>
                <a:cs typeface="Times New Roman" panose="02020603050405020304" pitchFamily="18" charset="0"/>
              </a:rPr>
              <a:t>an attempt to improve social and political stability</a:t>
            </a:r>
            <a:r>
              <a:rPr lang="en-IN" dirty="0">
                <a:latin typeface="Times New Roman" panose="02020603050405020304" pitchFamily="18" charset="0"/>
                <a:cs typeface="Times New Roman" panose="02020603050405020304" pitchFamily="18" charset="0"/>
              </a:rPr>
              <a:t>: </a:t>
            </a:r>
            <a:r>
              <a:rPr lang="en-IN" dirty="0" smtClean="0">
                <a:latin typeface="Times New Roman" panose="02020603050405020304" pitchFamily="18" charset="0"/>
                <a:cs typeface="Times New Roman" panose="02020603050405020304" pitchFamily="18" charset="0"/>
              </a:rPr>
              <a:t>Some writers say that the </a:t>
            </a:r>
            <a:r>
              <a:rPr lang="en-IN" dirty="0">
                <a:latin typeface="Times New Roman" panose="02020603050405020304" pitchFamily="18" charset="0"/>
                <a:cs typeface="Times New Roman" panose="02020603050405020304" pitchFamily="18" charset="0"/>
              </a:rPr>
              <a:t>Emancipation was a state-directed attempt to maintain tsarist authority, which ultimately backfired. Alexander's reforms produced short and long-term political and social problems. The Emancipation led many to believe that reform was impossible inside an autocratic system.</a:t>
            </a:r>
          </a:p>
          <a:p>
            <a:pPr algn="just"/>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316728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Different opinion regarding Emancipation</a:t>
            </a:r>
            <a:endParaRPr lang="en-IN" dirty="0"/>
          </a:p>
        </p:txBody>
      </p:sp>
      <p:sp>
        <p:nvSpPr>
          <p:cNvPr id="3" name="Content Placeholder 2"/>
          <p:cNvSpPr>
            <a:spLocks noGrp="1"/>
          </p:cNvSpPr>
          <p:nvPr>
            <p:ph idx="1"/>
          </p:nvPr>
        </p:nvSpPr>
        <p:spPr/>
        <p:txBody>
          <a:bodyPr>
            <a:normAutofit fontScale="85000" lnSpcReduction="10000"/>
          </a:bodyPr>
          <a:lstStyle/>
          <a:p>
            <a:pPr algn="just"/>
            <a:r>
              <a:rPr lang="en-IN" b="1" dirty="0" smtClean="0">
                <a:latin typeface="Times New Roman" panose="02020603050405020304" pitchFamily="18" charset="0"/>
                <a:cs typeface="Times New Roman" panose="02020603050405020304" pitchFamily="18" charset="0"/>
              </a:rPr>
              <a:t>1</a:t>
            </a:r>
            <a:r>
              <a:rPr lang="en-IN" b="1" dirty="0">
                <a:latin typeface="Times New Roman" panose="02020603050405020304" pitchFamily="18" charset="0"/>
                <a:cs typeface="Times New Roman" panose="02020603050405020304" pitchFamily="18" charset="0"/>
              </a:rPr>
              <a:t>) Emancipation was a turning point for Russia: </a:t>
            </a:r>
            <a:r>
              <a:rPr lang="en-IN" dirty="0">
                <a:latin typeface="Times New Roman" panose="02020603050405020304" pitchFamily="18" charset="0"/>
                <a:cs typeface="Times New Roman" panose="02020603050405020304" pitchFamily="18" charset="0"/>
              </a:rPr>
              <a:t>In ‘The Industrialisation of Russia 1700-1914’, the historian </a:t>
            </a:r>
            <a:r>
              <a:rPr lang="en-IN" b="1" dirty="0">
                <a:latin typeface="Times New Roman" panose="02020603050405020304" pitchFamily="18" charset="0"/>
                <a:cs typeface="Times New Roman" panose="02020603050405020304" pitchFamily="18" charset="0"/>
              </a:rPr>
              <a:t>Malcolm </a:t>
            </a:r>
            <a:r>
              <a:rPr lang="en-IN" b="1" dirty="0" err="1">
                <a:latin typeface="Times New Roman" panose="02020603050405020304" pitchFamily="18" charset="0"/>
                <a:cs typeface="Times New Roman" panose="02020603050405020304" pitchFamily="18" charset="0"/>
              </a:rPr>
              <a:t>Falkus</a:t>
            </a:r>
            <a:r>
              <a:rPr lang="en-IN" dirty="0">
                <a:latin typeface="Times New Roman" panose="02020603050405020304" pitchFamily="18" charset="0"/>
                <a:cs typeface="Times New Roman" panose="02020603050405020304" pitchFamily="18" charset="0"/>
              </a:rPr>
              <a:t> argues that emancipation ‘removed a considerable barrier to industrial growth’. He suggests that serfdom restricted the domestic market, prevented labour mobility, stifled agricultural innovation, and most significantly encouraged attitudes that were harmful towards modernisation. On </a:t>
            </a:r>
            <a:r>
              <a:rPr lang="en-IN" dirty="0" err="1">
                <a:latin typeface="Times New Roman" panose="02020603050405020304" pitchFamily="18" charset="0"/>
                <a:cs typeface="Times New Roman" panose="02020603050405020304" pitchFamily="18" charset="0"/>
              </a:rPr>
              <a:t>Falkus</a:t>
            </a:r>
            <a:r>
              <a:rPr lang="en-IN" dirty="0">
                <a:latin typeface="Times New Roman" panose="02020603050405020304" pitchFamily="18" charset="0"/>
                <a:cs typeface="Times New Roman" panose="02020603050405020304" pitchFamily="18" charset="0"/>
              </a:rPr>
              <a:t>’ account, emancipation led peasants to market more crops and supply industrial labour.</a:t>
            </a:r>
          </a:p>
          <a:p>
            <a:pPr algn="just"/>
            <a:r>
              <a:rPr lang="en-IN" b="1" dirty="0">
                <a:latin typeface="Times New Roman" panose="02020603050405020304" pitchFamily="18" charset="0"/>
                <a:cs typeface="Times New Roman" panose="02020603050405020304" pitchFamily="18" charset="0"/>
              </a:rPr>
              <a:t>2) Russian society and economy were not significantly changed by the emancipation: </a:t>
            </a:r>
            <a:r>
              <a:rPr lang="en-IN" dirty="0">
                <a:latin typeface="Times New Roman" panose="02020603050405020304" pitchFamily="18" charset="0"/>
                <a:cs typeface="Times New Roman" panose="02020603050405020304" pitchFamily="18" charset="0"/>
              </a:rPr>
              <a:t>The historian </a:t>
            </a:r>
            <a:r>
              <a:rPr lang="en-IN" b="1" dirty="0">
                <a:latin typeface="Times New Roman" panose="02020603050405020304" pitchFamily="18" charset="0"/>
                <a:cs typeface="Times New Roman" panose="02020603050405020304" pitchFamily="18" charset="0"/>
              </a:rPr>
              <a:t>Christopher Read</a:t>
            </a:r>
            <a:r>
              <a:rPr lang="en-IN" dirty="0">
                <a:latin typeface="Times New Roman" panose="02020603050405020304" pitchFamily="18" charset="0"/>
                <a:cs typeface="Times New Roman" panose="02020603050405020304" pitchFamily="18" charset="0"/>
              </a:rPr>
              <a:t> offers a different view in his book ‘From Tsar to Soviets’, arguing that the attitudes and institutions of serfdom survived emancipation. He claims that Russia ‘remained essentially a serf owners’ state’, with peasants inefficient and hostile towards their masters, and a continuing reliance on the police and army to govern </a:t>
            </a:r>
            <a:r>
              <a:rPr lang="en-IN" dirty="0" smtClean="0">
                <a:latin typeface="Times New Roman" panose="02020603050405020304" pitchFamily="18" charset="0"/>
                <a:cs typeface="Times New Roman" panose="02020603050405020304" pitchFamily="18" charset="0"/>
              </a:rPr>
              <a:t>peasants.</a:t>
            </a:r>
            <a:endParaRPr lang="en-IN" dirty="0">
              <a:latin typeface="Times New Roman" panose="02020603050405020304" pitchFamily="18" charset="0"/>
              <a:cs typeface="Times New Roman" panose="02020603050405020304" pitchFamily="18" charset="0"/>
            </a:endParaRPr>
          </a:p>
          <a:p>
            <a:pPr algn="just"/>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9647178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165</TotalTime>
  <Words>1127</Words>
  <Application>Microsoft Office PowerPoint</Application>
  <PresentationFormat>Widescreen</PresentationFormat>
  <Paragraphs>61</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Calibri Light</vt:lpstr>
      <vt:lpstr>Times New Roman</vt:lpstr>
      <vt:lpstr>Wingdings</vt:lpstr>
      <vt:lpstr>Office Theme</vt:lpstr>
      <vt:lpstr>Emancipation of Serfs, 1861</vt:lpstr>
      <vt:lpstr>Reasons for Emancipation of Serfs</vt:lpstr>
      <vt:lpstr>Reasons for Emancipation of Serfs</vt:lpstr>
      <vt:lpstr>Reasons for Emancipation of Serfs</vt:lpstr>
      <vt:lpstr>Who were emancipated</vt:lpstr>
      <vt:lpstr>The Emancipation Edict</vt:lpstr>
      <vt:lpstr>Positive &amp; Negative Impacts of Emancipation</vt:lpstr>
      <vt:lpstr>Different opinion regarding Emancipation</vt:lpstr>
      <vt:lpstr>Different opinion regarding Emancipation</vt:lpstr>
      <vt:lpstr>nbff</vt:lpstr>
      <vt:lpstr>nhgf</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Emancipation of Serfs, 1861</dc:title>
  <dc:creator>hp</dc:creator>
  <cp:lastModifiedBy>hp</cp:lastModifiedBy>
  <cp:revision>27</cp:revision>
  <dcterms:created xsi:type="dcterms:W3CDTF">2022-09-10T14:54:12Z</dcterms:created>
  <dcterms:modified xsi:type="dcterms:W3CDTF">2022-09-13T06:25:28Z</dcterms:modified>
</cp:coreProperties>
</file>