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567B23A-501E-4EC6-BD11-50453B4EF453}" type="datetimeFigureOut">
              <a:rPr lang="en-IN" smtClean="0"/>
              <a:t>31/08/2022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857129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567B23A-501E-4EC6-BD11-50453B4EF453}" type="datetimeFigureOut">
              <a:rPr lang="en-IN" smtClean="0"/>
              <a:t>31/08/2022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1202406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567B23A-501E-4EC6-BD11-50453B4EF453}" type="datetimeFigureOut">
              <a:rPr lang="en-IN" smtClean="0"/>
              <a:t>31/08/2022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525620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567B23A-501E-4EC6-BD11-50453B4EF453}" type="datetimeFigureOut">
              <a:rPr lang="en-IN" smtClean="0"/>
              <a:t>31/08/2022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468593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567B23A-501E-4EC6-BD11-50453B4EF453}" type="datetimeFigureOut">
              <a:rPr lang="en-IN" smtClean="0"/>
              <a:t>31/08/2022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2628857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567B23A-501E-4EC6-BD11-50453B4EF453}" type="datetimeFigureOut">
              <a:rPr lang="en-IN" smtClean="0"/>
              <a:t>31/08/2022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109409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567B23A-501E-4EC6-BD11-50453B4EF453}" type="datetimeFigureOut">
              <a:rPr lang="en-IN" smtClean="0"/>
              <a:t>31/08/2022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366041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567B23A-501E-4EC6-BD11-50453B4EF453}" type="datetimeFigureOut">
              <a:rPr lang="en-IN" smtClean="0"/>
              <a:t>31/08/2022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218144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67B23A-501E-4EC6-BD11-50453B4EF453}" type="datetimeFigureOut">
              <a:rPr lang="en-IN" smtClean="0"/>
              <a:t>31/08/2022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26601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67B23A-501E-4EC6-BD11-50453B4EF453}" type="datetimeFigureOut">
              <a:rPr lang="en-IN" smtClean="0"/>
              <a:t>31/08/2022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4071365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67B23A-501E-4EC6-BD11-50453B4EF453}" type="datetimeFigureOut">
              <a:rPr lang="en-IN" smtClean="0"/>
              <a:t>31/08/2022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B5F5563-49AB-421D-911B-6B35EB9972C8}" type="slidenum">
              <a:rPr lang="en-IN" smtClean="0"/>
              <a:t>‹#›</a:t>
            </a:fld>
            <a:endParaRPr lang="en-IN"/>
          </a:p>
        </p:txBody>
      </p:sp>
    </p:spTree>
    <p:extLst>
      <p:ext uri="{BB962C8B-B14F-4D97-AF65-F5344CB8AC3E}">
        <p14:creationId xmlns:p14="http://schemas.microsoft.com/office/powerpoint/2010/main" val="1643089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67B23A-501E-4EC6-BD11-50453B4EF453}" type="datetimeFigureOut">
              <a:rPr lang="en-IN" smtClean="0"/>
              <a:t>31/08/2022</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5F5563-49AB-421D-911B-6B35EB9972C8}" type="slidenum">
              <a:rPr lang="en-IN" smtClean="0"/>
              <a:t>‹#›</a:t>
            </a:fld>
            <a:endParaRPr lang="en-IN"/>
          </a:p>
        </p:txBody>
      </p:sp>
    </p:spTree>
    <p:extLst>
      <p:ext uri="{BB962C8B-B14F-4D97-AF65-F5344CB8AC3E}">
        <p14:creationId xmlns:p14="http://schemas.microsoft.com/office/powerpoint/2010/main" val="1663999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learias.com/first-world-war/" TargetMode="External"/><Relationship Id="rId2" Type="http://schemas.openxmlformats.org/officeDocument/2006/relationships/hyperlink" Target="https://www.clearias.com/disintegration-of-the-uss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clearias.com/first-world-wa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r>
              <a:rPr lang="en-US" sz="4000" b="1" dirty="0" smtClean="0">
                <a:latin typeface="Times New Roman" panose="02020603050405020304" pitchFamily="18" charset="0"/>
                <a:cs typeface="Times New Roman" panose="02020603050405020304" pitchFamily="18" charset="0"/>
              </a:rPr>
              <a:t>Russian Revolution, 1917</a:t>
            </a:r>
            <a:endParaRPr lang="en-IN" sz="40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2506297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000" b="1" dirty="0" smtClean="0">
                <a:latin typeface="Times New Roman" panose="02020603050405020304" pitchFamily="18" charset="0"/>
                <a:cs typeface="Times New Roman" panose="02020603050405020304" pitchFamily="18" charset="0"/>
              </a:rPr>
              <a:t>The Civil War (1918-1920)</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Ø"/>
            </a:pPr>
            <a:r>
              <a:rPr lang="en-IN" sz="3200" b="1" dirty="0" smtClean="0">
                <a:latin typeface="Times New Roman" panose="02020603050405020304" pitchFamily="18" charset="0"/>
                <a:cs typeface="Times New Roman" panose="02020603050405020304" pitchFamily="18" charset="0"/>
              </a:rPr>
              <a:t> The </a:t>
            </a:r>
            <a:r>
              <a:rPr lang="en-IN" sz="3200" b="1" dirty="0">
                <a:latin typeface="Times New Roman" panose="02020603050405020304" pitchFamily="18" charset="0"/>
                <a:cs typeface="Times New Roman" panose="02020603050405020304" pitchFamily="18" charset="0"/>
              </a:rPr>
              <a:t>opponents of the Bolsheviks formed the White army and a civil war was waged between them and the Red Army of the Bolsheviks. Several countries of the West including the United States sent military aid and forces to Russia to help the White Army. The civil war and the famine that followed claimed 15 million lives in a three-year </a:t>
            </a:r>
            <a:r>
              <a:rPr lang="en-IN" sz="3200" b="1" dirty="0" smtClean="0">
                <a:latin typeface="Times New Roman" panose="02020603050405020304" pitchFamily="18" charset="0"/>
                <a:cs typeface="Times New Roman" panose="02020603050405020304" pitchFamily="18" charset="0"/>
              </a:rPr>
              <a:t>struggle.</a:t>
            </a:r>
          </a:p>
          <a:p>
            <a:pPr algn="just">
              <a:buFont typeface="Wingdings" panose="05000000000000000000" pitchFamily="2" charset="2"/>
              <a:buChar char="Ø"/>
            </a:pPr>
            <a:r>
              <a:rPr lang="en-IN" sz="3200" b="1" dirty="0">
                <a:latin typeface="Times New Roman" panose="02020603050405020304" pitchFamily="18" charset="0"/>
                <a:cs typeface="Times New Roman" panose="02020603050405020304" pitchFamily="18" charset="0"/>
              </a:rPr>
              <a:t> </a:t>
            </a:r>
            <a:r>
              <a:rPr lang="en-IN" sz="3200" b="1" dirty="0" smtClean="0">
                <a:latin typeface="Times New Roman" panose="02020603050405020304" pitchFamily="18" charset="0"/>
                <a:cs typeface="Times New Roman" panose="02020603050405020304" pitchFamily="18" charset="0"/>
              </a:rPr>
              <a:t>In </a:t>
            </a:r>
            <a:r>
              <a:rPr lang="en-IN" sz="3200" b="1" dirty="0">
                <a:latin typeface="Times New Roman" panose="02020603050405020304" pitchFamily="18" charset="0"/>
                <a:cs typeface="Times New Roman" panose="02020603050405020304" pitchFamily="18" charset="0"/>
              </a:rPr>
              <a:t>the end, the Red Army of the Bolsheviks won and formed a stronger government and a super state called the Soviet Union</a:t>
            </a:r>
            <a:r>
              <a:rPr lang="en-IN" sz="3200" b="1" dirty="0" smtClean="0">
                <a:latin typeface="Times New Roman" panose="02020603050405020304" pitchFamily="18" charset="0"/>
                <a:cs typeface="Times New Roman" panose="02020603050405020304" pitchFamily="18" charset="0"/>
              </a:rPr>
              <a:t>.</a:t>
            </a:r>
            <a:endParaRPr lang="en-IN"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6784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000" b="1" dirty="0" smtClean="0">
                <a:latin typeface="Times New Roman" panose="02020603050405020304" pitchFamily="18" charset="0"/>
                <a:cs typeface="Times New Roman" panose="02020603050405020304" pitchFamily="18" charset="0"/>
              </a:rPr>
              <a:t>Reforms of Lenin</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lgn="just">
              <a:buFont typeface="Wingdings" panose="05000000000000000000" pitchFamily="2" charset="2"/>
              <a:buChar char="Ø"/>
            </a:pPr>
            <a:r>
              <a:rPr lang="en-IN" sz="1600" b="1" dirty="0" smtClean="0">
                <a:latin typeface="Times New Roman" panose="02020603050405020304" pitchFamily="18" charset="0"/>
                <a:cs typeface="Times New Roman" panose="02020603050405020304" pitchFamily="18" charset="0"/>
              </a:rPr>
              <a:t>In </a:t>
            </a:r>
            <a:r>
              <a:rPr lang="en-IN" sz="1600" b="1" dirty="0">
                <a:latin typeface="Times New Roman" panose="02020603050405020304" pitchFamily="18" charset="0"/>
                <a:cs typeface="Times New Roman" panose="02020603050405020304" pitchFamily="18" charset="0"/>
              </a:rPr>
              <a:t>March 1921, Lenin launched the New Economic Policy (NEP) in which he temporarily put aside his plan for a state-controlled economy and resorted to a small-scale version of </a:t>
            </a:r>
            <a:r>
              <a:rPr lang="en-IN" sz="1600" b="1" dirty="0" smtClean="0">
                <a:latin typeface="Times New Roman" panose="02020603050405020304" pitchFamily="18" charset="0"/>
                <a:cs typeface="Times New Roman" panose="02020603050405020304" pitchFamily="18" charset="0"/>
              </a:rPr>
              <a:t>capitalism.</a:t>
            </a:r>
          </a:p>
          <a:p>
            <a:pPr algn="just">
              <a:buFont typeface="Wingdings" panose="05000000000000000000" pitchFamily="2" charset="2"/>
              <a:buChar char="Ø"/>
            </a:pPr>
            <a:r>
              <a:rPr lang="en-IN" sz="1600" b="1" dirty="0" smtClean="0">
                <a:latin typeface="Times New Roman" panose="02020603050405020304" pitchFamily="18" charset="0"/>
                <a:cs typeface="Times New Roman" panose="02020603050405020304" pitchFamily="18" charset="0"/>
              </a:rPr>
              <a:t>The </a:t>
            </a:r>
            <a:r>
              <a:rPr lang="en-IN" sz="1600" b="1" dirty="0">
                <a:latin typeface="Times New Roman" panose="02020603050405020304" pitchFamily="18" charset="0"/>
                <a:cs typeface="Times New Roman" panose="02020603050405020304" pitchFamily="18" charset="0"/>
              </a:rPr>
              <a:t>reforms under the NEP allowed peasants to sell their surplus crops instead of turning them over to the government. Individuals could buy and sell goods for </a:t>
            </a:r>
            <a:r>
              <a:rPr lang="en-IN" sz="1600" b="1" dirty="0" smtClean="0">
                <a:latin typeface="Times New Roman" panose="02020603050405020304" pitchFamily="18" charset="0"/>
                <a:cs typeface="Times New Roman" panose="02020603050405020304" pitchFamily="18" charset="0"/>
              </a:rPr>
              <a:t>profit.</a:t>
            </a:r>
          </a:p>
          <a:p>
            <a:pPr algn="just">
              <a:buFont typeface="Wingdings" panose="05000000000000000000" pitchFamily="2" charset="2"/>
              <a:buChar char="Ø"/>
            </a:pPr>
            <a:r>
              <a:rPr lang="en-IN" sz="1600" b="1" dirty="0" smtClean="0">
                <a:latin typeface="Times New Roman" panose="02020603050405020304" pitchFamily="18" charset="0"/>
                <a:cs typeface="Times New Roman" panose="02020603050405020304" pitchFamily="18" charset="0"/>
              </a:rPr>
              <a:t>The </a:t>
            </a:r>
            <a:r>
              <a:rPr lang="en-IN" sz="1600" b="1" dirty="0">
                <a:latin typeface="Times New Roman" panose="02020603050405020304" pitchFamily="18" charset="0"/>
                <a:cs typeface="Times New Roman" panose="02020603050405020304" pitchFamily="18" charset="0"/>
              </a:rPr>
              <a:t>government kept control of major industries, banks, and means of communication, but it let some small factories, businesses, and farms operate under private </a:t>
            </a:r>
            <a:r>
              <a:rPr lang="en-IN" sz="1600" b="1" dirty="0" smtClean="0">
                <a:latin typeface="Times New Roman" panose="02020603050405020304" pitchFamily="18" charset="0"/>
                <a:cs typeface="Times New Roman" panose="02020603050405020304" pitchFamily="18" charset="0"/>
              </a:rPr>
              <a:t>ownership.</a:t>
            </a:r>
          </a:p>
          <a:p>
            <a:pPr algn="just">
              <a:buFont typeface="Wingdings" panose="05000000000000000000" pitchFamily="2" charset="2"/>
              <a:buChar char="Ø"/>
            </a:pPr>
            <a:r>
              <a:rPr lang="en-IN" sz="1600" b="1" dirty="0" smtClean="0">
                <a:latin typeface="Times New Roman" panose="02020603050405020304" pitchFamily="18" charset="0"/>
                <a:cs typeface="Times New Roman" panose="02020603050405020304" pitchFamily="18" charset="0"/>
              </a:rPr>
              <a:t>Lenin </a:t>
            </a:r>
            <a:r>
              <a:rPr lang="en-IN" sz="1600" b="1" dirty="0">
                <a:latin typeface="Times New Roman" panose="02020603050405020304" pitchFamily="18" charset="0"/>
                <a:cs typeface="Times New Roman" panose="02020603050405020304" pitchFamily="18" charset="0"/>
              </a:rPr>
              <a:t>also tried to encourage foreign </a:t>
            </a:r>
            <a:r>
              <a:rPr lang="en-IN" sz="1600" b="1" dirty="0" smtClean="0">
                <a:latin typeface="Times New Roman" panose="02020603050405020304" pitchFamily="18" charset="0"/>
                <a:cs typeface="Times New Roman" panose="02020603050405020304" pitchFamily="18" charset="0"/>
              </a:rPr>
              <a:t>investment.</a:t>
            </a:r>
          </a:p>
          <a:p>
            <a:pPr algn="just">
              <a:buFont typeface="Wingdings" panose="05000000000000000000" pitchFamily="2" charset="2"/>
              <a:buChar char="Ø"/>
            </a:pPr>
            <a:r>
              <a:rPr lang="en-IN" sz="1600" b="1" dirty="0" smtClean="0">
                <a:latin typeface="Times New Roman" panose="02020603050405020304" pitchFamily="18" charset="0"/>
                <a:cs typeface="Times New Roman" panose="02020603050405020304" pitchFamily="18" charset="0"/>
              </a:rPr>
              <a:t>Russia </a:t>
            </a:r>
            <a:r>
              <a:rPr lang="en-IN" sz="1600" b="1" dirty="0">
                <a:latin typeface="Times New Roman" panose="02020603050405020304" pitchFamily="18" charset="0"/>
                <a:cs typeface="Times New Roman" panose="02020603050405020304" pitchFamily="18" charset="0"/>
              </a:rPr>
              <a:t>was a mixture of many nationalities and this was seen as an obstacle to national unity by the Communists. The Communist leaders also saw nationalism as a threat to unity and party </a:t>
            </a:r>
            <a:r>
              <a:rPr lang="en-IN" sz="1600" b="1" dirty="0" smtClean="0">
                <a:latin typeface="Times New Roman" panose="02020603050405020304" pitchFamily="18" charset="0"/>
                <a:cs typeface="Times New Roman" panose="02020603050405020304" pitchFamily="18" charset="0"/>
              </a:rPr>
              <a:t>loyalty.</a:t>
            </a:r>
          </a:p>
          <a:p>
            <a:pPr algn="just">
              <a:buFont typeface="Wingdings" panose="05000000000000000000" pitchFamily="2" charset="2"/>
              <a:buChar char="Ø"/>
            </a:pPr>
            <a:r>
              <a:rPr lang="en-IN" sz="1600" b="1" dirty="0" smtClean="0">
                <a:latin typeface="Times New Roman" panose="02020603050405020304" pitchFamily="18" charset="0"/>
                <a:cs typeface="Times New Roman" panose="02020603050405020304" pitchFamily="18" charset="0"/>
              </a:rPr>
              <a:t>To </a:t>
            </a:r>
            <a:r>
              <a:rPr lang="en-IN" sz="1600" b="1" dirty="0">
                <a:latin typeface="Times New Roman" panose="02020603050405020304" pitchFamily="18" charset="0"/>
                <a:cs typeface="Times New Roman" panose="02020603050405020304" pitchFamily="18" charset="0"/>
              </a:rPr>
              <a:t>check nationalism, Lenin organized Russia into several self-governing republics (Soviets) under the central </a:t>
            </a:r>
            <a:r>
              <a:rPr lang="en-IN" sz="1600" b="1" dirty="0" smtClean="0">
                <a:latin typeface="Times New Roman" panose="02020603050405020304" pitchFamily="18" charset="0"/>
                <a:cs typeface="Times New Roman" panose="02020603050405020304" pitchFamily="18" charset="0"/>
              </a:rPr>
              <a:t>government.</a:t>
            </a:r>
          </a:p>
          <a:p>
            <a:pPr algn="just">
              <a:buFont typeface="Wingdings" panose="05000000000000000000" pitchFamily="2" charset="2"/>
              <a:buChar char="Ø"/>
            </a:pPr>
            <a:r>
              <a:rPr lang="en-IN" sz="1600" b="1" dirty="0" smtClean="0">
                <a:latin typeface="Times New Roman" panose="02020603050405020304" pitchFamily="18" charset="0"/>
                <a:cs typeface="Times New Roman" panose="02020603050405020304" pitchFamily="18" charset="0"/>
              </a:rPr>
              <a:t>In </a:t>
            </a:r>
            <a:r>
              <a:rPr lang="en-IN" sz="1600" b="1" dirty="0">
                <a:latin typeface="Times New Roman" panose="02020603050405020304" pitchFamily="18" charset="0"/>
                <a:cs typeface="Times New Roman" panose="02020603050405020304" pitchFamily="18" charset="0"/>
              </a:rPr>
              <a:t>1922, Russia was named the </a:t>
            </a:r>
            <a:r>
              <a:rPr lang="en-IN" sz="1600" b="1" u="sng" dirty="0">
                <a:latin typeface="Times New Roman" panose="02020603050405020304" pitchFamily="18" charset="0"/>
                <a:cs typeface="Times New Roman" panose="02020603050405020304" pitchFamily="18" charset="0"/>
                <a:hlinkClick r:id="rId2"/>
              </a:rPr>
              <a:t>Union of Soviet Socialist Republics (USSR)</a:t>
            </a:r>
            <a:r>
              <a:rPr lang="en-IN" sz="1600" b="1" dirty="0">
                <a:latin typeface="Times New Roman" panose="02020603050405020304" pitchFamily="18" charset="0"/>
                <a:cs typeface="Times New Roman" panose="02020603050405020304" pitchFamily="18" charset="0"/>
              </a:rPr>
              <a:t>, in honour of the councils that helped launch the Bolshevik </a:t>
            </a:r>
            <a:r>
              <a:rPr lang="en-IN" sz="1600" b="1" dirty="0" smtClean="0">
                <a:latin typeface="Times New Roman" panose="02020603050405020304" pitchFamily="18" charset="0"/>
                <a:cs typeface="Times New Roman" panose="02020603050405020304" pitchFamily="18" charset="0"/>
              </a:rPr>
              <a:t>Revolution.</a:t>
            </a:r>
          </a:p>
          <a:p>
            <a:pPr algn="just">
              <a:buFont typeface="Wingdings" panose="05000000000000000000" pitchFamily="2" charset="2"/>
              <a:buChar char="Ø"/>
            </a:pPr>
            <a:r>
              <a:rPr lang="en-IN" sz="1600" b="1" dirty="0" smtClean="0">
                <a:latin typeface="Times New Roman" panose="02020603050405020304" pitchFamily="18" charset="0"/>
                <a:cs typeface="Times New Roman" panose="02020603050405020304" pitchFamily="18" charset="0"/>
              </a:rPr>
              <a:t>The </a:t>
            </a:r>
            <a:r>
              <a:rPr lang="en-IN" sz="1600" b="1" dirty="0">
                <a:latin typeface="Times New Roman" panose="02020603050405020304" pitchFamily="18" charset="0"/>
                <a:cs typeface="Times New Roman" panose="02020603050405020304" pitchFamily="18" charset="0"/>
              </a:rPr>
              <a:t>new capital of the union was </a:t>
            </a:r>
            <a:r>
              <a:rPr lang="en-IN" sz="1600" b="1" dirty="0" smtClean="0">
                <a:latin typeface="Times New Roman" panose="02020603050405020304" pitchFamily="18" charset="0"/>
                <a:cs typeface="Times New Roman" panose="02020603050405020304" pitchFamily="18" charset="0"/>
              </a:rPr>
              <a:t>Moscow.</a:t>
            </a:r>
          </a:p>
          <a:p>
            <a:pPr algn="just">
              <a:buFont typeface="Wingdings" panose="05000000000000000000" pitchFamily="2" charset="2"/>
              <a:buChar char="Ø"/>
            </a:pPr>
            <a:r>
              <a:rPr lang="en-IN" sz="1600" b="1" dirty="0" smtClean="0">
                <a:latin typeface="Times New Roman" panose="02020603050405020304" pitchFamily="18" charset="0"/>
                <a:cs typeface="Times New Roman" panose="02020603050405020304" pitchFamily="18" charset="0"/>
              </a:rPr>
              <a:t>In </a:t>
            </a:r>
            <a:r>
              <a:rPr lang="en-IN" sz="1600" b="1" dirty="0">
                <a:latin typeface="Times New Roman" panose="02020603050405020304" pitchFamily="18" charset="0"/>
                <a:cs typeface="Times New Roman" panose="02020603050405020304" pitchFamily="18" charset="0"/>
              </a:rPr>
              <a:t>1924, the Communists created a constitution based on socialist and democratic principles with the Communist Party holding all the power. The new policies and peace that followed helped USSR slowly recover and by 1928, the country’s farms and factories were producing as before </a:t>
            </a:r>
            <a:r>
              <a:rPr lang="en-IN" sz="1600" b="1" u="sng" dirty="0">
                <a:latin typeface="Times New Roman" panose="02020603050405020304" pitchFamily="18" charset="0"/>
                <a:cs typeface="Times New Roman" panose="02020603050405020304" pitchFamily="18" charset="0"/>
                <a:hlinkClick r:id="rId3"/>
              </a:rPr>
              <a:t>World War I</a:t>
            </a:r>
            <a:r>
              <a:rPr lang="en-IN" sz="1600" b="1" dirty="0">
                <a:latin typeface="Times New Roman" panose="02020603050405020304" pitchFamily="18" charset="0"/>
                <a:cs typeface="Times New Roman" panose="02020603050405020304" pitchFamily="18" charset="0"/>
              </a:rPr>
              <a:t>. The Soviet Union became a formidable player during the events of the Cold war in the coming decades</a:t>
            </a:r>
            <a:r>
              <a:rPr lang="en-IN" sz="1600" b="1" dirty="0" smtClean="0">
                <a:latin typeface="Times New Roman" panose="02020603050405020304" pitchFamily="18" charset="0"/>
                <a:cs typeface="Times New Roman" panose="02020603050405020304" pitchFamily="18" charset="0"/>
              </a:rPr>
              <a:t>.</a:t>
            </a:r>
            <a:endParaRPr lang="en-IN"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189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000" b="1" dirty="0" smtClean="0">
                <a:latin typeface="Times New Roman" panose="02020603050405020304" pitchFamily="18" charset="0"/>
                <a:cs typeface="Times New Roman" panose="02020603050405020304" pitchFamily="18" charset="0"/>
              </a:rPr>
              <a:t>Russia in the 1900s</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lgn="just">
              <a:buFont typeface="Wingdings" panose="05000000000000000000" pitchFamily="2" charset="2"/>
              <a:buChar char="Ø"/>
            </a:pPr>
            <a:r>
              <a:rPr lang="en-IN" sz="2000" b="1" dirty="0" smtClean="0">
                <a:latin typeface="Times New Roman" panose="02020603050405020304" pitchFamily="18" charset="0"/>
                <a:cs typeface="Times New Roman" panose="02020603050405020304" pitchFamily="18" charset="0"/>
              </a:rPr>
              <a:t> The </a:t>
            </a:r>
            <a:r>
              <a:rPr lang="en-IN" sz="2000" b="1" dirty="0">
                <a:latin typeface="Times New Roman" panose="02020603050405020304" pitchFamily="18" charset="0"/>
                <a:cs typeface="Times New Roman" panose="02020603050405020304" pitchFamily="18" charset="0"/>
              </a:rPr>
              <a:t>Russia of this time was one of the most economically backward and least industrialized nations in Europe with a large population of peasants and a growing number of industrial workers. It was a place where serfdom (a system where landless peasants were forced to serve the land-owning nobility) was still practised, even though the practice had ended in most of Europe by the time of the Renaissance in the late 16th century. It was abolished in Russia in 1861 </a:t>
            </a:r>
            <a:r>
              <a:rPr lang="en-IN" sz="2000" b="1" dirty="0" smtClean="0">
                <a:latin typeface="Times New Roman" panose="02020603050405020304" pitchFamily="18" charset="0"/>
                <a:cs typeface="Times New Roman" panose="02020603050405020304" pitchFamily="18" charset="0"/>
              </a:rPr>
              <a:t>only.</a:t>
            </a:r>
          </a:p>
          <a:p>
            <a:pPr algn="just">
              <a:buFont typeface="Wingdings" panose="05000000000000000000" pitchFamily="2" charset="2"/>
              <a:buChar char="Ø"/>
            </a:pPr>
            <a:r>
              <a:rPr lang="en-IN" sz="2000" b="1" dirty="0">
                <a:latin typeface="Times New Roman" panose="02020603050405020304" pitchFamily="18" charset="0"/>
                <a:cs typeface="Times New Roman" panose="02020603050405020304" pitchFamily="18" charset="0"/>
              </a:rPr>
              <a:t> </a:t>
            </a:r>
            <a:r>
              <a:rPr lang="en-IN" sz="2000" b="1" dirty="0" smtClean="0">
                <a:latin typeface="Times New Roman" panose="02020603050405020304" pitchFamily="18" charset="0"/>
                <a:cs typeface="Times New Roman" panose="02020603050405020304" pitchFamily="18" charset="0"/>
              </a:rPr>
              <a:t>Russia </a:t>
            </a:r>
            <a:r>
              <a:rPr lang="en-IN" sz="2000" b="1" dirty="0">
                <a:latin typeface="Times New Roman" panose="02020603050405020304" pitchFamily="18" charset="0"/>
                <a:cs typeface="Times New Roman" panose="02020603050405020304" pitchFamily="18" charset="0"/>
              </a:rPr>
              <a:t>was being ruled by the imperial House of Romanovs from 1613 to 1917. The Tsar or czar was the head of the monarchy along with his wife the Tsarina</a:t>
            </a:r>
            <a:r>
              <a:rPr lang="en-IN" sz="2000" b="1"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en-IN" sz="2000" b="1" dirty="0">
                <a:latin typeface="Times New Roman" panose="02020603050405020304" pitchFamily="18" charset="0"/>
                <a:cs typeface="Times New Roman" panose="02020603050405020304" pitchFamily="18" charset="0"/>
              </a:rPr>
              <a:t>It was a period of political and social revolution that took place in the former Russian Empire and began during the First World War. It was one of the most significant events of the twentieth century that ended centuries of monarchy in Russia and brought forth the first constitutionally communist state in the world</a:t>
            </a:r>
            <a:r>
              <a:rPr lang="en-IN" sz="2000" b="1"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en-IN" sz="2000" b="1" dirty="0">
                <a:latin typeface="Times New Roman" panose="02020603050405020304" pitchFamily="18" charset="0"/>
                <a:cs typeface="Times New Roman" panose="02020603050405020304" pitchFamily="18" charset="0"/>
              </a:rPr>
              <a:t>The Russian Revolution of 1917 was actually </a:t>
            </a:r>
            <a:r>
              <a:rPr lang="en-IN" sz="2000" b="1" u="sng" dirty="0">
                <a:latin typeface="Times New Roman" panose="02020603050405020304" pitchFamily="18" charset="0"/>
                <a:cs typeface="Times New Roman" panose="02020603050405020304" pitchFamily="18" charset="0"/>
              </a:rPr>
              <a:t>two revolutions</a:t>
            </a:r>
            <a:r>
              <a:rPr lang="en-IN" sz="2000" b="1" dirty="0">
                <a:latin typeface="Times New Roman" panose="02020603050405020304" pitchFamily="18" charset="0"/>
                <a:cs typeface="Times New Roman" panose="02020603050405020304" pitchFamily="18" charset="0"/>
              </a:rPr>
              <a:t>. The first revolution in </a:t>
            </a:r>
            <a:r>
              <a:rPr lang="en-IN" sz="2000" b="1" u="sng" dirty="0">
                <a:latin typeface="Times New Roman" panose="02020603050405020304" pitchFamily="18" charset="0"/>
                <a:cs typeface="Times New Roman" panose="02020603050405020304" pitchFamily="18" charset="0"/>
              </a:rPr>
              <a:t>February</a:t>
            </a:r>
            <a:r>
              <a:rPr lang="en-IN" sz="2000" b="1" dirty="0">
                <a:latin typeface="Times New Roman" panose="02020603050405020304" pitchFamily="18" charset="0"/>
                <a:cs typeface="Times New Roman" panose="02020603050405020304" pitchFamily="18" charset="0"/>
              </a:rPr>
              <a:t> overthrew the imperial government. The second revolution in </a:t>
            </a:r>
            <a:r>
              <a:rPr lang="en-IN" sz="2000" b="1" u="sng" dirty="0">
                <a:latin typeface="Times New Roman" panose="02020603050405020304" pitchFamily="18" charset="0"/>
                <a:cs typeface="Times New Roman" panose="02020603050405020304" pitchFamily="18" charset="0"/>
              </a:rPr>
              <a:t>October</a:t>
            </a:r>
            <a:r>
              <a:rPr lang="en-IN" sz="2000" b="1" dirty="0">
                <a:latin typeface="Times New Roman" panose="02020603050405020304" pitchFamily="18" charset="0"/>
                <a:cs typeface="Times New Roman" panose="02020603050405020304" pitchFamily="18" charset="0"/>
              </a:rPr>
              <a:t> placed the Bolsheviks in </a:t>
            </a:r>
            <a:r>
              <a:rPr lang="en-IN" sz="2000" b="1" dirty="0" smtClean="0">
                <a:latin typeface="Times New Roman" panose="02020603050405020304" pitchFamily="18" charset="0"/>
                <a:cs typeface="Times New Roman" panose="02020603050405020304" pitchFamily="18" charset="0"/>
              </a:rPr>
              <a:t>power</a:t>
            </a:r>
            <a:r>
              <a:rPr lang="en-IN" sz="2000" b="1" dirty="0">
                <a:latin typeface="Times New Roman" panose="02020603050405020304" pitchFamily="18" charset="0"/>
                <a:cs typeface="Times New Roman" panose="02020603050405020304" pitchFamily="18" charset="0"/>
              </a:rPr>
              <a:t> </a:t>
            </a:r>
            <a:r>
              <a:rPr lang="en-IN" sz="2000" b="1" dirty="0" smtClean="0">
                <a:latin typeface="Times New Roman" panose="02020603050405020304" pitchFamily="18" charset="0"/>
                <a:cs typeface="Times New Roman" panose="02020603050405020304" pitchFamily="18" charset="0"/>
              </a:rPr>
              <a:t>till 1991.</a:t>
            </a: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893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Causes of the Revolution</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buFont typeface="Wingdings" panose="05000000000000000000" pitchFamily="2" charset="2"/>
              <a:buChar char="Ø"/>
            </a:pPr>
            <a:r>
              <a:rPr lang="en-US" sz="2400" b="1" dirty="0" smtClean="0">
                <a:latin typeface="Times New Roman" panose="02020603050405020304" pitchFamily="18" charset="0"/>
                <a:cs typeface="Times New Roman" panose="02020603050405020304" pitchFamily="18" charset="0"/>
              </a:rPr>
              <a:t> Widespread </a:t>
            </a:r>
            <a:r>
              <a:rPr lang="en-US" sz="2400" b="1" dirty="0">
                <a:latin typeface="Times New Roman" panose="02020603050405020304" pitchFamily="18" charset="0"/>
                <a:cs typeface="Times New Roman" panose="02020603050405020304" pitchFamily="18" charset="0"/>
              </a:rPr>
              <a:t>suffering under autocracy—a form of government in which one person, in this case the czar, has absolute power </a:t>
            </a:r>
            <a:endParaRPr lang="en-IN" sz="24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IN"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Weak </a:t>
            </a:r>
            <a:r>
              <a:rPr lang="en-US" sz="2400" b="1" dirty="0">
                <a:latin typeface="Times New Roman" panose="02020603050405020304" pitchFamily="18" charset="0"/>
                <a:cs typeface="Times New Roman" panose="02020603050405020304" pitchFamily="18" charset="0"/>
              </a:rPr>
              <a:t>leadership of Czar Nicholas II—clung to autocracy despite changing times </a:t>
            </a:r>
            <a:r>
              <a:rPr lang="en-US" sz="2400" b="1"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Poor working conditions, low wages, and hazards of </a:t>
            </a:r>
            <a:r>
              <a:rPr lang="en-US" sz="2400" b="1" dirty="0" smtClean="0">
                <a:latin typeface="Times New Roman" panose="02020603050405020304" pitchFamily="18" charset="0"/>
                <a:cs typeface="Times New Roman" panose="02020603050405020304" pitchFamily="18" charset="0"/>
              </a:rPr>
              <a:t>industrialization</a:t>
            </a:r>
            <a:endParaRPr lang="en-IN" sz="24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IN"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New </a:t>
            </a:r>
            <a:r>
              <a:rPr lang="en-US" sz="2400" b="1" dirty="0">
                <a:latin typeface="Times New Roman" panose="02020603050405020304" pitchFamily="18" charset="0"/>
                <a:cs typeface="Times New Roman" panose="02020603050405020304" pitchFamily="18" charset="0"/>
              </a:rPr>
              <a:t>revolutionary movements that believed a worker-run government should replace czarist rule </a:t>
            </a:r>
            <a:endParaRPr lang="en-IN" sz="24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IN"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Russian </a:t>
            </a:r>
            <a:r>
              <a:rPr lang="en-US" sz="2400" b="1" dirty="0">
                <a:latin typeface="Times New Roman" panose="02020603050405020304" pitchFamily="18" charset="0"/>
                <a:cs typeface="Times New Roman" panose="02020603050405020304" pitchFamily="18" charset="0"/>
              </a:rPr>
              <a:t>defeat in the Russo-Japanese War (</a:t>
            </a:r>
            <a:r>
              <a:rPr lang="en-US" sz="2400" b="1" dirty="0" smtClean="0">
                <a:latin typeface="Times New Roman" panose="02020603050405020304" pitchFamily="18" charset="0"/>
                <a:cs typeface="Times New Roman" panose="02020603050405020304" pitchFamily="18" charset="0"/>
              </a:rPr>
              <a:t>1904), </a:t>
            </a:r>
            <a:r>
              <a:rPr lang="en-US" sz="2400" b="1" dirty="0">
                <a:latin typeface="Times New Roman" panose="02020603050405020304" pitchFamily="18" charset="0"/>
                <a:cs typeface="Times New Roman" panose="02020603050405020304" pitchFamily="18" charset="0"/>
              </a:rPr>
              <a:t>which led to rising </a:t>
            </a:r>
            <a:r>
              <a:rPr lang="en-US" sz="2400" b="1" dirty="0" smtClean="0">
                <a:latin typeface="Times New Roman" panose="02020603050405020304" pitchFamily="18" charset="0"/>
                <a:cs typeface="Times New Roman" panose="02020603050405020304" pitchFamily="18" charset="0"/>
              </a:rPr>
              <a:t>unrest</a:t>
            </a:r>
            <a:endParaRPr lang="en-IN" sz="24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IN"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Bloody </a:t>
            </a:r>
            <a:r>
              <a:rPr lang="en-US" sz="2400" b="1" dirty="0">
                <a:latin typeface="Times New Roman" panose="02020603050405020304" pitchFamily="18" charset="0"/>
                <a:cs typeface="Times New Roman" panose="02020603050405020304" pitchFamily="18" charset="0"/>
              </a:rPr>
              <a:t>Sunday, the massacre of unarmed protestors outside the palace, in 1905 </a:t>
            </a:r>
            <a:endParaRPr lang="en-IN" sz="24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2400" b="1" dirty="0" smtClean="0">
                <a:latin typeface="Times New Roman" panose="02020603050405020304" pitchFamily="18" charset="0"/>
                <a:cs typeface="Times New Roman" panose="02020603050405020304" pitchFamily="18" charset="0"/>
              </a:rPr>
              <a:t>Devastation </a:t>
            </a:r>
            <a:r>
              <a:rPr lang="en-US" sz="2400" b="1" dirty="0">
                <a:latin typeface="Times New Roman" panose="02020603050405020304" pitchFamily="18" charset="0"/>
                <a:cs typeface="Times New Roman" panose="02020603050405020304" pitchFamily="18" charset="0"/>
              </a:rPr>
              <a:t>of World War I—high casualties, economic ruin, widespread hunger </a:t>
            </a:r>
            <a:r>
              <a:rPr lang="en-US" sz="2400" b="1"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The March Revolution in 1917, in which soldiers who were brought in for crowd control ultimately joined labor activists in calling “Down with the autocracy</a:t>
            </a:r>
            <a:r>
              <a:rPr lang="en-US" sz="2400" b="1" dirty="0" smtClean="0">
                <a:latin typeface="Times New Roman" panose="02020603050405020304" pitchFamily="18" charset="0"/>
                <a:cs typeface="Times New Roman" panose="02020603050405020304" pitchFamily="18" charset="0"/>
              </a:rPr>
              <a:t>!”</a:t>
            </a:r>
            <a:endParaRPr lang="en-IN"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4892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000" b="1" dirty="0" smtClean="0">
                <a:latin typeface="Times New Roman" panose="02020603050405020304" pitchFamily="18" charset="0"/>
                <a:cs typeface="Times New Roman" panose="02020603050405020304" pitchFamily="18" charset="0"/>
              </a:rPr>
              <a:t>Events leading to the Revolution</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lvl="0"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 The </a:t>
            </a:r>
            <a:r>
              <a:rPr lang="en-IN" b="1" dirty="0">
                <a:latin typeface="Times New Roman" panose="02020603050405020304" pitchFamily="18" charset="0"/>
                <a:cs typeface="Times New Roman" panose="02020603050405020304" pitchFamily="18" charset="0"/>
              </a:rPr>
              <a:t>oppressive rule of most 19th-century tsars caused widespread social unrest </a:t>
            </a:r>
            <a:r>
              <a:rPr lang="en-IN" b="1" dirty="0" smtClean="0">
                <a:latin typeface="Times New Roman" panose="02020603050405020304" pitchFamily="18" charset="0"/>
                <a:cs typeface="Times New Roman" panose="02020603050405020304" pitchFamily="18" charset="0"/>
              </a:rPr>
              <a:t>for decades</a:t>
            </a:r>
            <a:r>
              <a:rPr lang="en-IN" b="1" dirty="0">
                <a:latin typeface="Times New Roman" panose="02020603050405020304" pitchFamily="18" charset="0"/>
                <a:cs typeface="Times New Roman" panose="02020603050405020304" pitchFamily="18" charset="0"/>
              </a:rPr>
              <a:t>. Anger over </a:t>
            </a:r>
            <a:r>
              <a:rPr lang="en-IN" b="1" u="sng" dirty="0">
                <a:latin typeface="Times New Roman" panose="02020603050405020304" pitchFamily="18" charset="0"/>
                <a:cs typeface="Times New Roman" panose="02020603050405020304" pitchFamily="18" charset="0"/>
              </a:rPr>
              <a:t>social inequalities</a:t>
            </a:r>
            <a:r>
              <a:rPr lang="en-IN" b="1" dirty="0">
                <a:latin typeface="Times New Roman" panose="02020603050405020304" pitchFamily="18" charset="0"/>
                <a:cs typeface="Times New Roman" panose="02020603050405020304" pitchFamily="18" charset="0"/>
              </a:rPr>
              <a:t> and the </a:t>
            </a:r>
            <a:r>
              <a:rPr lang="en-IN" b="1" u="sng" dirty="0">
                <a:latin typeface="Times New Roman" panose="02020603050405020304" pitchFamily="18" charset="0"/>
                <a:cs typeface="Times New Roman" panose="02020603050405020304" pitchFamily="18" charset="0"/>
              </a:rPr>
              <a:t>ruthless treatment</a:t>
            </a:r>
            <a:r>
              <a:rPr lang="en-IN" b="1" dirty="0">
                <a:latin typeface="Times New Roman" panose="02020603050405020304" pitchFamily="18" charset="0"/>
                <a:cs typeface="Times New Roman" panose="02020603050405020304" pitchFamily="18" charset="0"/>
              </a:rPr>
              <a:t> of peasants </a:t>
            </a:r>
            <a:r>
              <a:rPr lang="en-IN" b="1" dirty="0" smtClean="0">
                <a:latin typeface="Times New Roman" panose="02020603050405020304" pitchFamily="18" charset="0"/>
                <a:cs typeface="Times New Roman" panose="02020603050405020304" pitchFamily="18" charset="0"/>
              </a:rPr>
              <a:t>grew</a:t>
            </a:r>
            <a:r>
              <a:rPr lang="en-IN" b="1"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 Secret </a:t>
            </a:r>
            <a:r>
              <a:rPr lang="en-IN" b="1" dirty="0">
                <a:latin typeface="Times New Roman" panose="02020603050405020304" pitchFamily="18" charset="0"/>
                <a:cs typeface="Times New Roman" panose="02020603050405020304" pitchFamily="18" charset="0"/>
              </a:rPr>
              <a:t>revolutionary groups were formed. These plotted to overthrow the government. In 1881, the angry student revolutionaries assassinated the reform-minded tsar, Alexander II</a:t>
            </a:r>
            <a:r>
              <a:rPr lang="en-IN" b="1" dirty="0" smtClean="0">
                <a:latin typeface="Times New Roman" panose="02020603050405020304" pitchFamily="18" charset="0"/>
                <a:cs typeface="Times New Roman" panose="02020603050405020304" pitchFamily="18" charset="0"/>
              </a:rPr>
              <a:t>.</a:t>
            </a:r>
            <a:endParaRPr lang="en-IN" b="1" dirty="0" smtClean="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The </a:t>
            </a:r>
            <a:r>
              <a:rPr lang="en-IN" b="1" dirty="0">
                <a:latin typeface="Times New Roman" panose="02020603050405020304" pitchFamily="18" charset="0"/>
                <a:cs typeface="Times New Roman" panose="02020603050405020304" pitchFamily="18" charset="0"/>
              </a:rPr>
              <a:t>tsars’ unfair governing sparked many violent reactions like the Army officers revolted in 1825, and hundreds of peasants </a:t>
            </a:r>
            <a:r>
              <a:rPr lang="en-IN" b="1" dirty="0" smtClean="0">
                <a:latin typeface="Times New Roman" panose="02020603050405020304" pitchFamily="18" charset="0"/>
                <a:cs typeface="Times New Roman" panose="02020603050405020304" pitchFamily="18" charset="0"/>
              </a:rPr>
              <a:t>rioted.</a:t>
            </a:r>
          </a:p>
          <a:p>
            <a:pPr lvl="0"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Russia headed </a:t>
            </a:r>
            <a:r>
              <a:rPr lang="en-IN" b="1" dirty="0">
                <a:latin typeface="Times New Roman" panose="02020603050405020304" pitchFamily="18" charset="0"/>
                <a:cs typeface="Times New Roman" panose="02020603050405020304" pitchFamily="18" charset="0"/>
              </a:rPr>
              <a:t>towards a full-scale revolution.</a:t>
            </a:r>
          </a:p>
        </p:txBody>
      </p:sp>
    </p:spTree>
    <p:extLst>
      <p:ext uri="{BB962C8B-B14F-4D97-AF65-F5344CB8AC3E}">
        <p14:creationId xmlns:p14="http://schemas.microsoft.com/office/powerpoint/2010/main" val="3757230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000" b="1" dirty="0" smtClean="0">
                <a:latin typeface="Times New Roman" panose="02020603050405020304" pitchFamily="18" charset="0"/>
                <a:cs typeface="Times New Roman" panose="02020603050405020304" pitchFamily="18" charset="0"/>
              </a:rPr>
              <a:t>World War-I and decline of the </a:t>
            </a:r>
            <a:br>
              <a:rPr lang="en-IN" sz="4000" b="1" dirty="0" smtClean="0">
                <a:latin typeface="Times New Roman" panose="02020603050405020304" pitchFamily="18" charset="0"/>
                <a:cs typeface="Times New Roman" panose="02020603050405020304" pitchFamily="18" charset="0"/>
              </a:rPr>
            </a:br>
            <a:r>
              <a:rPr lang="en-IN" sz="4000" b="1" dirty="0" smtClean="0">
                <a:latin typeface="Times New Roman" panose="02020603050405020304" pitchFamily="18" charset="0"/>
                <a:cs typeface="Times New Roman" panose="02020603050405020304" pitchFamily="18" charset="0"/>
              </a:rPr>
              <a:t>Russian Empire</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lgn="just">
              <a:buFont typeface="Wingdings" panose="05000000000000000000" pitchFamily="2" charset="2"/>
              <a:buChar char="Ø"/>
            </a:pPr>
            <a:r>
              <a:rPr lang="en-IN" sz="2000" b="1" dirty="0" smtClean="0">
                <a:latin typeface="Times New Roman" panose="02020603050405020304" pitchFamily="18" charset="0"/>
                <a:cs typeface="Times New Roman" panose="02020603050405020304" pitchFamily="18" charset="0"/>
              </a:rPr>
              <a:t> Russia </a:t>
            </a:r>
            <a:r>
              <a:rPr lang="en-IN" sz="2000" b="1" dirty="0">
                <a:latin typeface="Times New Roman" panose="02020603050405020304" pitchFamily="18" charset="0"/>
                <a:cs typeface="Times New Roman" panose="02020603050405020304" pitchFamily="18" charset="0"/>
              </a:rPr>
              <a:t>joined its Serbian, French, and British allies against the Central Powers of Austria, Germany, and Ottoman Turkey in August 1914 during </a:t>
            </a:r>
            <a:r>
              <a:rPr lang="en-IN" sz="2000" b="1" u="sng" dirty="0">
                <a:latin typeface="Times New Roman" panose="02020603050405020304" pitchFamily="18" charset="0"/>
                <a:cs typeface="Times New Roman" panose="02020603050405020304" pitchFamily="18" charset="0"/>
                <a:hlinkClick r:id="rId2"/>
              </a:rPr>
              <a:t>World War </a:t>
            </a:r>
            <a:r>
              <a:rPr lang="en-IN" sz="2000" b="1" u="sng" dirty="0" smtClean="0">
                <a:latin typeface="Times New Roman" panose="02020603050405020304" pitchFamily="18" charset="0"/>
                <a:cs typeface="Times New Roman" panose="02020603050405020304" pitchFamily="18" charset="0"/>
                <a:hlinkClick r:id="rId2"/>
              </a:rPr>
              <a:t>I</a:t>
            </a:r>
            <a:r>
              <a:rPr lang="en-IN" sz="2000" b="1" u="sng"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en-IN" sz="2000" b="1" u="sng" dirty="0">
                <a:latin typeface="Times New Roman" panose="02020603050405020304" pitchFamily="18" charset="0"/>
                <a:cs typeface="Times New Roman" panose="02020603050405020304" pitchFamily="18" charset="0"/>
              </a:rPr>
              <a:t> </a:t>
            </a:r>
            <a:r>
              <a:rPr lang="en-IN" sz="2000" b="1" dirty="0" smtClean="0">
                <a:latin typeface="Times New Roman" panose="02020603050405020304" pitchFamily="18" charset="0"/>
                <a:cs typeface="Times New Roman" panose="02020603050405020304" pitchFamily="18" charset="0"/>
              </a:rPr>
              <a:t>Russia </a:t>
            </a:r>
            <a:r>
              <a:rPr lang="en-IN" sz="2000" b="1" dirty="0">
                <a:latin typeface="Times New Roman" panose="02020603050405020304" pitchFamily="18" charset="0"/>
                <a:cs typeface="Times New Roman" panose="02020603050405020304" pitchFamily="18" charset="0"/>
              </a:rPr>
              <a:t>had not modernized its army even after the defeat in Russo Japanese war, and as a result, the war proved disastrous for Russia. Its casualties were far more than any other nation in the </a:t>
            </a:r>
            <a:r>
              <a:rPr lang="en-IN" sz="2000" b="1" dirty="0" smtClean="0">
                <a:latin typeface="Times New Roman" panose="02020603050405020304" pitchFamily="18" charset="0"/>
                <a:cs typeface="Times New Roman" panose="02020603050405020304" pitchFamily="18" charset="0"/>
              </a:rPr>
              <a:t>war. </a:t>
            </a:r>
          </a:p>
          <a:p>
            <a:pPr algn="just">
              <a:buFont typeface="Wingdings" panose="05000000000000000000" pitchFamily="2" charset="2"/>
              <a:buChar char="Ø"/>
            </a:pPr>
            <a:r>
              <a:rPr lang="en-IN" sz="2000" b="1" dirty="0">
                <a:latin typeface="Times New Roman" panose="02020603050405020304" pitchFamily="18" charset="0"/>
                <a:cs typeface="Times New Roman" panose="02020603050405020304" pitchFamily="18" charset="0"/>
              </a:rPr>
              <a:t> </a:t>
            </a:r>
            <a:r>
              <a:rPr lang="en-IN" sz="2000" b="1" dirty="0" smtClean="0">
                <a:latin typeface="Times New Roman" panose="02020603050405020304" pitchFamily="18" charset="0"/>
                <a:cs typeface="Times New Roman" panose="02020603050405020304" pitchFamily="18" charset="0"/>
              </a:rPr>
              <a:t>The </a:t>
            </a:r>
            <a:r>
              <a:rPr lang="en-IN" sz="2000" b="1" dirty="0">
                <a:latin typeface="Times New Roman" panose="02020603050405020304" pitchFamily="18" charset="0"/>
                <a:cs typeface="Times New Roman" panose="02020603050405020304" pitchFamily="18" charset="0"/>
              </a:rPr>
              <a:t>Russians were not enthusiastic about the war and the tension grew further when Tsar Nicholas decided to </a:t>
            </a:r>
            <a:r>
              <a:rPr lang="en-IN" sz="2000" b="1" u="sng" dirty="0">
                <a:latin typeface="Times New Roman" panose="02020603050405020304" pitchFamily="18" charset="0"/>
                <a:cs typeface="Times New Roman" panose="02020603050405020304" pitchFamily="18" charset="0"/>
              </a:rPr>
              <a:t>personally command </a:t>
            </a:r>
            <a:r>
              <a:rPr lang="en-IN" sz="2000" b="1" dirty="0">
                <a:latin typeface="Times New Roman" panose="02020603050405020304" pitchFamily="18" charset="0"/>
                <a:cs typeface="Times New Roman" panose="02020603050405020304" pitchFamily="18" charset="0"/>
              </a:rPr>
              <a:t>the Eastern front in the war, Tsarina Alexandra was in charge of the governance and her German heritage made her </a:t>
            </a:r>
            <a:r>
              <a:rPr lang="en-IN" sz="2000" b="1" u="sng" dirty="0">
                <a:latin typeface="Times New Roman" panose="02020603050405020304" pitchFamily="18" charset="0"/>
                <a:cs typeface="Times New Roman" panose="02020603050405020304" pitchFamily="18" charset="0"/>
              </a:rPr>
              <a:t>unpopular</a:t>
            </a:r>
            <a:r>
              <a:rPr lang="en-IN" sz="2000" b="1" dirty="0">
                <a:latin typeface="Times New Roman" panose="02020603050405020304" pitchFamily="18" charset="0"/>
                <a:cs typeface="Times New Roman" panose="02020603050405020304" pitchFamily="18" charset="0"/>
              </a:rPr>
              <a:t> among the </a:t>
            </a:r>
            <a:r>
              <a:rPr lang="en-IN" sz="2000" b="1" dirty="0" smtClean="0">
                <a:latin typeface="Times New Roman" panose="02020603050405020304" pitchFamily="18" charset="0"/>
                <a:cs typeface="Times New Roman" panose="02020603050405020304" pitchFamily="18" charset="0"/>
              </a:rPr>
              <a:t>people.</a:t>
            </a:r>
          </a:p>
          <a:p>
            <a:pPr algn="just">
              <a:buFont typeface="Wingdings" panose="05000000000000000000" pitchFamily="2" charset="2"/>
              <a:buChar char="Ø"/>
            </a:pPr>
            <a:r>
              <a:rPr lang="en-IN" sz="2000" b="1" dirty="0">
                <a:latin typeface="Times New Roman" panose="02020603050405020304" pitchFamily="18" charset="0"/>
                <a:cs typeface="Times New Roman" panose="02020603050405020304" pitchFamily="18" charset="0"/>
              </a:rPr>
              <a:t> </a:t>
            </a:r>
            <a:r>
              <a:rPr lang="en-IN" sz="2000" b="1" dirty="0" smtClean="0">
                <a:latin typeface="Times New Roman" panose="02020603050405020304" pitchFamily="18" charset="0"/>
                <a:cs typeface="Times New Roman" panose="02020603050405020304" pitchFamily="18" charset="0"/>
              </a:rPr>
              <a:t>Above </a:t>
            </a:r>
            <a:r>
              <a:rPr lang="en-IN" sz="2000" b="1" dirty="0">
                <a:latin typeface="Times New Roman" panose="02020603050405020304" pitchFamily="18" charset="0"/>
                <a:cs typeface="Times New Roman" panose="02020603050405020304" pitchFamily="18" charset="0"/>
              </a:rPr>
              <a:t>all, she was greatly </a:t>
            </a:r>
            <a:r>
              <a:rPr lang="en-IN" sz="2000" b="1" u="sng" dirty="0">
                <a:latin typeface="Times New Roman" panose="02020603050405020304" pitchFamily="18" charset="0"/>
                <a:cs typeface="Times New Roman" panose="02020603050405020304" pitchFamily="18" charset="0"/>
              </a:rPr>
              <a:t>under the influence of the self-styled ‘holy man’ Grigori Rasputin</a:t>
            </a:r>
            <a:r>
              <a:rPr lang="en-IN" sz="2000" b="1" dirty="0">
                <a:latin typeface="Times New Roman" panose="02020603050405020304" pitchFamily="18" charset="0"/>
                <a:cs typeface="Times New Roman" panose="02020603050405020304" pitchFamily="18" charset="0"/>
              </a:rPr>
              <a:t>. She dismissed elected officials on his advice and governance fell into disarray along with mounting war </a:t>
            </a:r>
            <a:r>
              <a:rPr lang="en-IN" sz="2000" b="1" dirty="0" smtClean="0">
                <a:latin typeface="Times New Roman" panose="02020603050405020304" pitchFamily="18" charset="0"/>
                <a:cs typeface="Times New Roman" panose="02020603050405020304" pitchFamily="18" charset="0"/>
              </a:rPr>
              <a:t>causalities.</a:t>
            </a:r>
          </a:p>
          <a:p>
            <a:pPr algn="just">
              <a:buFont typeface="Wingdings" panose="05000000000000000000" pitchFamily="2" charset="2"/>
              <a:buChar char="Ø"/>
            </a:pPr>
            <a:r>
              <a:rPr lang="en-IN" sz="2000" b="1" dirty="0">
                <a:latin typeface="Times New Roman" panose="02020603050405020304" pitchFamily="18" charset="0"/>
                <a:cs typeface="Times New Roman" panose="02020603050405020304" pitchFamily="18" charset="0"/>
              </a:rPr>
              <a:t> </a:t>
            </a:r>
            <a:r>
              <a:rPr lang="en-IN" sz="2000" b="1" dirty="0" smtClean="0">
                <a:latin typeface="Times New Roman" panose="02020603050405020304" pitchFamily="18" charset="0"/>
                <a:cs typeface="Times New Roman" panose="02020603050405020304" pitchFamily="18" charset="0"/>
              </a:rPr>
              <a:t>Rasputin </a:t>
            </a:r>
            <a:r>
              <a:rPr lang="en-IN" sz="2000" b="1" dirty="0">
                <a:latin typeface="Times New Roman" panose="02020603050405020304" pitchFamily="18" charset="0"/>
                <a:cs typeface="Times New Roman" panose="02020603050405020304" pitchFamily="18" charset="0"/>
              </a:rPr>
              <a:t>was murdered by the nobles in 1916, but </a:t>
            </a:r>
            <a:r>
              <a:rPr lang="en-IN" sz="2000" b="1" u="sng" dirty="0">
                <a:latin typeface="Times New Roman" panose="02020603050405020304" pitchFamily="18" charset="0"/>
                <a:cs typeface="Times New Roman" panose="02020603050405020304" pitchFamily="18" charset="0"/>
              </a:rPr>
              <a:t>people’s resentment</a:t>
            </a:r>
            <a:r>
              <a:rPr lang="en-IN" sz="2000" b="1" dirty="0">
                <a:latin typeface="Times New Roman" panose="02020603050405020304" pitchFamily="18" charset="0"/>
                <a:cs typeface="Times New Roman" panose="02020603050405020304" pitchFamily="18" charset="0"/>
              </a:rPr>
              <a:t> against the monarchy was at its peak.</a:t>
            </a:r>
          </a:p>
          <a:p>
            <a:pPr algn="just"/>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6206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000" b="1" dirty="0" smtClean="0">
                <a:latin typeface="Times New Roman" panose="02020603050405020304" pitchFamily="18" charset="0"/>
                <a:cs typeface="Times New Roman" panose="02020603050405020304" pitchFamily="18" charset="0"/>
              </a:rPr>
              <a:t>February Revolution</a:t>
            </a:r>
            <a:r>
              <a:rPr lang="en-IN" sz="4000" dirty="0" smtClean="0">
                <a:latin typeface="Times New Roman" panose="02020603050405020304" pitchFamily="18" charset="0"/>
                <a:cs typeface="Times New Roman" panose="02020603050405020304" pitchFamily="18" charset="0"/>
              </a:rPr>
              <a:t/>
            </a:r>
            <a:br>
              <a:rPr lang="en-IN" sz="4000" dirty="0" smtClean="0">
                <a:latin typeface="Times New Roman" panose="02020603050405020304" pitchFamily="18" charset="0"/>
                <a:cs typeface="Times New Roman" panose="02020603050405020304" pitchFamily="18" charset="0"/>
              </a:rPr>
            </a:b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 The </a:t>
            </a:r>
            <a:r>
              <a:rPr lang="en-IN" b="1" dirty="0">
                <a:latin typeface="Times New Roman" panose="02020603050405020304" pitchFamily="18" charset="0"/>
                <a:cs typeface="Times New Roman" panose="02020603050405020304" pitchFamily="18" charset="0"/>
              </a:rPr>
              <a:t>women textile workers in Petrograd led a </a:t>
            </a:r>
            <a:r>
              <a:rPr lang="en-IN" b="1" u="sng" dirty="0">
                <a:latin typeface="Times New Roman" panose="02020603050405020304" pitchFamily="18" charset="0"/>
                <a:cs typeface="Times New Roman" panose="02020603050405020304" pitchFamily="18" charset="0"/>
              </a:rPr>
              <a:t>citywide strike</a:t>
            </a:r>
            <a:r>
              <a:rPr lang="en-IN" b="1" dirty="0">
                <a:latin typeface="Times New Roman" panose="02020603050405020304" pitchFamily="18" charset="0"/>
                <a:cs typeface="Times New Roman" panose="02020603050405020304" pitchFamily="18" charset="0"/>
              </a:rPr>
              <a:t> followed by riots over shortages of </a:t>
            </a:r>
            <a:r>
              <a:rPr lang="en-IN" b="1" u="sng" dirty="0">
                <a:latin typeface="Times New Roman" panose="02020603050405020304" pitchFamily="18" charset="0"/>
                <a:cs typeface="Times New Roman" panose="02020603050405020304" pitchFamily="18" charset="0"/>
              </a:rPr>
              <a:t>bread and fuel</a:t>
            </a:r>
            <a:r>
              <a:rPr lang="en-IN" b="1" dirty="0">
                <a:latin typeface="Times New Roman" panose="02020603050405020304" pitchFamily="18" charset="0"/>
                <a:cs typeface="Times New Roman" panose="02020603050405020304" pitchFamily="18" charset="0"/>
              </a:rPr>
              <a:t>. Nearly 200,000 workers swarmed the streets. At first, the soldiers obeyed orders to shoot the rioters but later sided with them. The soldiers fired at their commanding officers and joined the </a:t>
            </a:r>
            <a:r>
              <a:rPr lang="en-IN" b="1" dirty="0" smtClean="0">
                <a:latin typeface="Times New Roman" panose="02020603050405020304" pitchFamily="18" charset="0"/>
                <a:cs typeface="Times New Roman" panose="02020603050405020304" pitchFamily="18" charset="0"/>
              </a:rPr>
              <a:t>rebellion.</a:t>
            </a:r>
          </a:p>
          <a:p>
            <a:pPr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It </a:t>
            </a:r>
            <a:r>
              <a:rPr lang="en-IN" b="1" dirty="0">
                <a:latin typeface="Times New Roman" panose="02020603050405020304" pitchFamily="18" charset="0"/>
                <a:cs typeface="Times New Roman" panose="02020603050405020304" pitchFamily="18" charset="0"/>
              </a:rPr>
              <a:t>forced Tsar Nicholas II to abdicate his </a:t>
            </a:r>
            <a:r>
              <a:rPr lang="en-IN" b="1" dirty="0" smtClean="0">
                <a:latin typeface="Times New Roman" panose="02020603050405020304" pitchFamily="18" charset="0"/>
                <a:cs typeface="Times New Roman" panose="02020603050405020304" pitchFamily="18" charset="0"/>
              </a:rPr>
              <a:t>throne on 15</a:t>
            </a:r>
            <a:r>
              <a:rPr lang="en-IN" b="1" baseline="30000" dirty="0" smtClean="0">
                <a:latin typeface="Times New Roman" panose="02020603050405020304" pitchFamily="18" charset="0"/>
                <a:cs typeface="Times New Roman" panose="02020603050405020304" pitchFamily="18" charset="0"/>
              </a:rPr>
              <a:t>th</a:t>
            </a:r>
            <a:r>
              <a:rPr lang="en-IN" b="1" dirty="0" smtClean="0">
                <a:latin typeface="Times New Roman" panose="02020603050405020304" pitchFamily="18" charset="0"/>
                <a:cs typeface="Times New Roman" panose="02020603050405020304" pitchFamily="18" charset="0"/>
              </a:rPr>
              <a:t> March 1917. </a:t>
            </a:r>
            <a:r>
              <a:rPr lang="en-IN" b="1" dirty="0">
                <a:latin typeface="Times New Roman" panose="02020603050405020304" pitchFamily="18" charset="0"/>
                <a:cs typeface="Times New Roman" panose="02020603050405020304" pitchFamily="18" charset="0"/>
              </a:rPr>
              <a:t>A year later revolutionaries executed Nicholas and his </a:t>
            </a:r>
            <a:r>
              <a:rPr lang="en-IN" b="1" dirty="0" smtClean="0">
                <a:latin typeface="Times New Roman" panose="02020603050405020304" pitchFamily="18" charset="0"/>
                <a:cs typeface="Times New Roman" panose="02020603050405020304" pitchFamily="18" charset="0"/>
              </a:rPr>
              <a:t>family on 17</a:t>
            </a:r>
            <a:r>
              <a:rPr lang="en-IN" b="1" baseline="30000" dirty="0" smtClean="0">
                <a:latin typeface="Times New Roman" panose="02020603050405020304" pitchFamily="18" charset="0"/>
                <a:cs typeface="Times New Roman" panose="02020603050405020304" pitchFamily="18" charset="0"/>
              </a:rPr>
              <a:t>th</a:t>
            </a:r>
            <a:r>
              <a:rPr lang="en-IN" b="1" dirty="0" smtClean="0">
                <a:latin typeface="Times New Roman" panose="02020603050405020304" pitchFamily="18" charset="0"/>
                <a:cs typeface="Times New Roman" panose="02020603050405020304" pitchFamily="18" charset="0"/>
              </a:rPr>
              <a:t> July, 1918. </a:t>
            </a:r>
            <a:r>
              <a:rPr lang="en-IN" b="1" dirty="0">
                <a:latin typeface="Times New Roman" panose="02020603050405020304" pitchFamily="18" charset="0"/>
                <a:cs typeface="Times New Roman" panose="02020603050405020304" pitchFamily="18" charset="0"/>
              </a:rPr>
              <a:t>The Tsarist rule of the Romanovs, which spanned over three centuries, had finally </a:t>
            </a:r>
            <a:r>
              <a:rPr lang="en-IN" b="1" dirty="0" smtClean="0">
                <a:latin typeface="Times New Roman" panose="02020603050405020304" pitchFamily="18" charset="0"/>
                <a:cs typeface="Times New Roman" panose="02020603050405020304" pitchFamily="18" charset="0"/>
              </a:rPr>
              <a:t>collapsed.</a:t>
            </a:r>
          </a:p>
          <a:p>
            <a:pPr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The </a:t>
            </a:r>
            <a:r>
              <a:rPr lang="en-IN" b="1" dirty="0">
                <a:latin typeface="Times New Roman" panose="02020603050405020304" pitchFamily="18" charset="0"/>
                <a:cs typeface="Times New Roman" panose="02020603050405020304" pitchFamily="18" charset="0"/>
              </a:rPr>
              <a:t>leaders of the Duma </a:t>
            </a:r>
            <a:r>
              <a:rPr lang="en-IN" b="1" dirty="0" smtClean="0">
                <a:latin typeface="Times New Roman" panose="02020603050405020304" pitchFamily="18" charset="0"/>
                <a:cs typeface="Times New Roman" panose="02020603050405020304" pitchFamily="18" charset="0"/>
              </a:rPr>
              <a:t>(lower house of Russian Federation Council) established </a:t>
            </a:r>
            <a:r>
              <a:rPr lang="en-IN" b="1" dirty="0">
                <a:latin typeface="Times New Roman" panose="02020603050405020304" pitchFamily="18" charset="0"/>
                <a:cs typeface="Times New Roman" panose="02020603050405020304" pitchFamily="18" charset="0"/>
              </a:rPr>
              <a:t>a temporary government under </a:t>
            </a:r>
            <a:r>
              <a:rPr lang="en-IN" b="1" u="sng" dirty="0">
                <a:latin typeface="Times New Roman" panose="02020603050405020304" pitchFamily="18" charset="0"/>
                <a:cs typeface="Times New Roman" panose="02020603050405020304" pitchFamily="18" charset="0"/>
              </a:rPr>
              <a:t>Alexander Kerensky</a:t>
            </a:r>
            <a:r>
              <a:rPr lang="en-IN" b="1" dirty="0">
                <a:latin typeface="Times New Roman" panose="02020603050405020304" pitchFamily="18" charset="0"/>
                <a:cs typeface="Times New Roman" panose="02020603050405020304" pitchFamily="18" charset="0"/>
              </a:rPr>
              <a:t>, who decided to continue with the war. This decision to continue with the war cost him support from the army as well as civilians. Meanwhile, the Social revolutionaries, competing for power, formed soviets i.e. the local councils which consisted of workers, peasants, and soldiers.</a:t>
            </a:r>
          </a:p>
        </p:txBody>
      </p:sp>
    </p:spTree>
    <p:extLst>
      <p:ext uri="{BB962C8B-B14F-4D97-AF65-F5344CB8AC3E}">
        <p14:creationId xmlns:p14="http://schemas.microsoft.com/office/powerpoint/2010/main" val="1903771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b="1" dirty="0" smtClean="0">
                <a:latin typeface="Times New Roman" panose="02020603050405020304" pitchFamily="18" charset="0"/>
                <a:cs typeface="Times New Roman" panose="02020603050405020304" pitchFamily="18" charset="0"/>
              </a:rPr>
              <a:t>The political scenario (February Revolution)</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Ø"/>
            </a:pPr>
            <a:r>
              <a:rPr lang="en-IN" dirty="0" smtClean="0"/>
              <a:t> Various </a:t>
            </a:r>
            <a:r>
              <a:rPr lang="en-IN" dirty="0"/>
              <a:t>revolutionary movements </a:t>
            </a:r>
            <a:r>
              <a:rPr lang="en-IN" dirty="0" smtClean="0"/>
              <a:t>that grew </a:t>
            </a:r>
            <a:r>
              <a:rPr lang="en-IN" dirty="0"/>
              <a:t>in the Russian Society </a:t>
            </a:r>
            <a:r>
              <a:rPr lang="en-IN" dirty="0" smtClean="0"/>
              <a:t>were inspired by the </a:t>
            </a:r>
            <a:r>
              <a:rPr lang="en-IN" dirty="0"/>
              <a:t>thoughts of Karl Marx. </a:t>
            </a:r>
            <a:r>
              <a:rPr lang="en-IN" dirty="0" smtClean="0"/>
              <a:t>They believed </a:t>
            </a:r>
            <a:r>
              <a:rPr lang="en-IN" dirty="0"/>
              <a:t>that the industrial class of workers would </a:t>
            </a:r>
            <a:r>
              <a:rPr lang="en-IN" u="sng" dirty="0"/>
              <a:t>overthrow</a:t>
            </a:r>
            <a:r>
              <a:rPr lang="en-IN" dirty="0"/>
              <a:t> the Tsar </a:t>
            </a:r>
            <a:r>
              <a:rPr lang="en-IN" dirty="0" smtClean="0"/>
              <a:t>and </a:t>
            </a:r>
            <a:r>
              <a:rPr lang="en-IN" u="sng" dirty="0"/>
              <a:t>form</a:t>
            </a:r>
            <a:r>
              <a:rPr lang="en-IN" dirty="0"/>
              <a:t> a dictatorship of the </a:t>
            </a:r>
            <a:r>
              <a:rPr lang="en-IN" dirty="0" smtClean="0"/>
              <a:t>proletariat.</a:t>
            </a:r>
          </a:p>
          <a:p>
            <a:pPr algn="just">
              <a:buFont typeface="Wingdings" panose="05000000000000000000" pitchFamily="2" charset="2"/>
              <a:buChar char="Ø"/>
            </a:pPr>
            <a:r>
              <a:rPr lang="en-IN" dirty="0"/>
              <a:t> </a:t>
            </a:r>
            <a:r>
              <a:rPr lang="en-IN" dirty="0" smtClean="0"/>
              <a:t>In </a:t>
            </a:r>
            <a:r>
              <a:rPr lang="en-IN" dirty="0"/>
              <a:t>1903, the revolutionaries got split into two groups- </a:t>
            </a:r>
            <a:r>
              <a:rPr lang="en-IN" u="sng" dirty="0"/>
              <a:t>Mensheviks</a:t>
            </a:r>
            <a:r>
              <a:rPr lang="en-IN" dirty="0"/>
              <a:t> and </a:t>
            </a:r>
            <a:r>
              <a:rPr lang="en-IN" dirty="0" smtClean="0"/>
              <a:t>     </a:t>
            </a:r>
          </a:p>
          <a:p>
            <a:pPr marL="0" indent="0" algn="just">
              <a:buNone/>
            </a:pPr>
            <a:r>
              <a:rPr lang="en-IN" dirty="0"/>
              <a:t> </a:t>
            </a:r>
            <a:r>
              <a:rPr lang="en-IN" dirty="0" smtClean="0"/>
              <a:t>   </a:t>
            </a:r>
            <a:r>
              <a:rPr lang="en-IN" u="sng" dirty="0" smtClean="0"/>
              <a:t>Bolsheviks</a:t>
            </a:r>
            <a:r>
              <a:rPr lang="en-IN" dirty="0" smtClean="0"/>
              <a:t>.</a:t>
            </a:r>
          </a:p>
          <a:p>
            <a:pPr algn="just">
              <a:buFont typeface="Wingdings" panose="05000000000000000000" pitchFamily="2" charset="2"/>
              <a:buChar char="Ø"/>
            </a:pPr>
            <a:r>
              <a:rPr lang="en-IN" b="1" dirty="0"/>
              <a:t> </a:t>
            </a:r>
            <a:r>
              <a:rPr lang="en-IN" b="1" dirty="0" smtClean="0"/>
              <a:t>Mensheviks </a:t>
            </a:r>
            <a:r>
              <a:rPr lang="en-IN" dirty="0"/>
              <a:t>wanted a broad base of </a:t>
            </a:r>
            <a:r>
              <a:rPr lang="en-IN" u="sng" dirty="0"/>
              <a:t>popular support</a:t>
            </a:r>
            <a:r>
              <a:rPr lang="en-IN" dirty="0"/>
              <a:t> for the </a:t>
            </a:r>
            <a:r>
              <a:rPr lang="en-IN" dirty="0" smtClean="0"/>
              <a:t>revolution.</a:t>
            </a:r>
          </a:p>
          <a:p>
            <a:pPr algn="just">
              <a:buFont typeface="Wingdings" panose="05000000000000000000" pitchFamily="2" charset="2"/>
              <a:buChar char="Ø"/>
            </a:pPr>
            <a:r>
              <a:rPr lang="en-IN" b="1" dirty="0"/>
              <a:t> </a:t>
            </a:r>
            <a:r>
              <a:rPr lang="en-IN" b="1" dirty="0" smtClean="0"/>
              <a:t>Bolsheviks</a:t>
            </a:r>
            <a:r>
              <a:rPr lang="en-IN" b="1" dirty="0"/>
              <a:t> </a:t>
            </a:r>
            <a:r>
              <a:rPr lang="en-IN" dirty="0"/>
              <a:t>wanted a small number of </a:t>
            </a:r>
            <a:r>
              <a:rPr lang="en-IN" u="sng" dirty="0"/>
              <a:t>committed revolutionaries </a:t>
            </a:r>
            <a:r>
              <a:rPr lang="en-IN" dirty="0"/>
              <a:t>who </a:t>
            </a:r>
            <a:endParaRPr lang="en-IN" dirty="0" smtClean="0"/>
          </a:p>
          <a:p>
            <a:pPr marL="0" indent="0" algn="just">
              <a:buNone/>
            </a:pPr>
            <a:r>
              <a:rPr lang="en-IN" dirty="0"/>
              <a:t> </a:t>
            </a:r>
            <a:r>
              <a:rPr lang="en-IN" dirty="0" smtClean="0"/>
              <a:t>    could </a:t>
            </a:r>
            <a:r>
              <a:rPr lang="en-IN" dirty="0"/>
              <a:t>sacrifice everything for a Radical </a:t>
            </a:r>
            <a:r>
              <a:rPr lang="en-IN" dirty="0" smtClean="0"/>
              <a:t>change.</a:t>
            </a:r>
          </a:p>
          <a:p>
            <a:pPr algn="just">
              <a:buFont typeface="Wingdings" panose="05000000000000000000" pitchFamily="2" charset="2"/>
              <a:buChar char="Ø"/>
            </a:pPr>
            <a:r>
              <a:rPr lang="en-IN" dirty="0"/>
              <a:t> </a:t>
            </a:r>
            <a:r>
              <a:rPr lang="en-IN" dirty="0" smtClean="0"/>
              <a:t>The </a:t>
            </a:r>
            <a:r>
              <a:rPr lang="en-IN" dirty="0"/>
              <a:t>leader of the Bolsheviks was </a:t>
            </a:r>
            <a:r>
              <a:rPr lang="en-IN" b="1" dirty="0"/>
              <a:t>Vladimir</a:t>
            </a:r>
            <a:r>
              <a:rPr lang="en-IN" dirty="0"/>
              <a:t> </a:t>
            </a:r>
            <a:r>
              <a:rPr lang="en-IN" b="1" dirty="0"/>
              <a:t>Lenin</a:t>
            </a:r>
            <a:r>
              <a:rPr lang="en-IN" dirty="0"/>
              <a:t>. In </a:t>
            </a:r>
            <a:r>
              <a:rPr lang="en-IN" dirty="0" smtClean="0"/>
              <a:t>July</a:t>
            </a:r>
            <a:r>
              <a:rPr lang="en-IN" dirty="0" smtClean="0"/>
              <a:t> </a:t>
            </a:r>
            <a:r>
              <a:rPr lang="en-IN" dirty="0"/>
              <a:t>1900s, Lenin </a:t>
            </a:r>
            <a:r>
              <a:rPr lang="en-IN" dirty="0" smtClean="0"/>
              <a:t>fled </a:t>
            </a:r>
            <a:r>
              <a:rPr lang="en-IN" dirty="0"/>
              <a:t>to Western Europe </a:t>
            </a:r>
            <a:r>
              <a:rPr lang="en-IN" dirty="0" smtClean="0"/>
              <a:t>(Munich, London, Geneva) to </a:t>
            </a:r>
            <a:r>
              <a:rPr lang="en-IN" dirty="0"/>
              <a:t>avoid arrest by the Tsarist regime but maintained contact with other Bolsheviks.</a:t>
            </a:r>
          </a:p>
          <a:p>
            <a:pPr algn="just"/>
            <a:endParaRPr lang="en-IN" dirty="0"/>
          </a:p>
        </p:txBody>
      </p:sp>
    </p:spTree>
    <p:extLst>
      <p:ext uri="{BB962C8B-B14F-4D97-AF65-F5344CB8AC3E}">
        <p14:creationId xmlns:p14="http://schemas.microsoft.com/office/powerpoint/2010/main" val="293279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000" b="1" dirty="0" smtClean="0">
                <a:latin typeface="Times New Roman" panose="02020603050405020304" pitchFamily="18" charset="0"/>
                <a:cs typeface="Times New Roman" panose="02020603050405020304" pitchFamily="18" charset="0"/>
              </a:rPr>
              <a:t>October Revolution</a:t>
            </a:r>
            <a:r>
              <a:rPr lang="en-IN" sz="4000" b="1" smtClean="0">
                <a:latin typeface="Times New Roman" panose="02020603050405020304" pitchFamily="18" charset="0"/>
                <a:cs typeface="Times New Roman" panose="02020603050405020304" pitchFamily="18" charset="0"/>
              </a:rPr>
              <a:t>, 1917</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 Vladimir </a:t>
            </a:r>
            <a:r>
              <a:rPr lang="en-IN" b="1" dirty="0">
                <a:latin typeface="Times New Roman" panose="02020603050405020304" pitchFamily="18" charset="0"/>
                <a:cs typeface="Times New Roman" panose="02020603050405020304" pitchFamily="18" charset="0"/>
              </a:rPr>
              <a:t>Lenin returned to Russia </a:t>
            </a:r>
            <a:r>
              <a:rPr lang="en-IN" b="1" dirty="0" smtClean="0">
                <a:latin typeface="Times New Roman" panose="02020603050405020304" pitchFamily="18" charset="0"/>
                <a:cs typeface="Times New Roman" panose="02020603050405020304" pitchFamily="18" charset="0"/>
              </a:rPr>
              <a:t>(April 16, 1917) and </a:t>
            </a:r>
            <a:r>
              <a:rPr lang="en-IN" b="1" dirty="0">
                <a:latin typeface="Times New Roman" panose="02020603050405020304" pitchFamily="18" charset="0"/>
                <a:cs typeface="Times New Roman" panose="02020603050405020304" pitchFamily="18" charset="0"/>
              </a:rPr>
              <a:t>led the communist revolutionaries to launch a coup against Kerensky’s </a:t>
            </a:r>
            <a:r>
              <a:rPr lang="en-IN" b="1" dirty="0" smtClean="0">
                <a:latin typeface="Times New Roman" panose="02020603050405020304" pitchFamily="18" charset="0"/>
                <a:cs typeface="Times New Roman" panose="02020603050405020304" pitchFamily="18" charset="0"/>
              </a:rPr>
              <a:t>government.</a:t>
            </a:r>
          </a:p>
          <a:p>
            <a:pPr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The </a:t>
            </a:r>
            <a:r>
              <a:rPr lang="en-IN" b="1" dirty="0">
                <a:latin typeface="Times New Roman" panose="02020603050405020304" pitchFamily="18" charset="0"/>
                <a:cs typeface="Times New Roman" panose="02020603050405020304" pitchFamily="18" charset="0"/>
              </a:rPr>
              <a:t>new government under Lenin was composed of a council of soldiers, peasants, and workers. The Bolsheviks and their allies occupied key locations across St. Petersburg and Russia as a whole and soon formed a new government with Lenin as its head and renamed themselves as the ‘communist party’. Lenin became the dictator of the world’s first communist </a:t>
            </a:r>
            <a:r>
              <a:rPr lang="en-IN" b="1" dirty="0" smtClean="0">
                <a:latin typeface="Times New Roman" panose="02020603050405020304" pitchFamily="18" charset="0"/>
                <a:cs typeface="Times New Roman" panose="02020603050405020304" pitchFamily="18" charset="0"/>
              </a:rPr>
              <a:t>state.</a:t>
            </a:r>
          </a:p>
          <a:p>
            <a:pPr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Bolshevik </a:t>
            </a:r>
            <a:r>
              <a:rPr lang="en-IN" b="1" dirty="0">
                <a:latin typeface="Times New Roman" panose="02020603050405020304" pitchFamily="18" charset="0"/>
                <a:cs typeface="Times New Roman" panose="02020603050405020304" pitchFamily="18" charset="0"/>
              </a:rPr>
              <a:t>government also decided to withdraw from the war.  In March 1918 Russia and Germany signed the Treaty of Brest-Litovsk in which Russia surrendered a large portion of its territory to Germany and its allies. The humiliating terms of this treaty caused widespread anger and objection to the policies of the Bolsheviks</a:t>
            </a:r>
            <a:r>
              <a:rPr lang="en-IN" b="1" dirty="0" smtClean="0">
                <a:latin typeface="Times New Roman" panose="02020603050405020304" pitchFamily="18" charset="0"/>
                <a:cs typeface="Times New Roman" panose="02020603050405020304" pitchFamily="18" charset="0"/>
              </a:rPr>
              <a:t>.</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3299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Consequences</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government is taken over by the Bolshevik Party, led by V. I. Lenin; later, it will be known as the Communist </a:t>
            </a:r>
            <a:r>
              <a:rPr lang="en-US" b="1" dirty="0" smtClean="0">
                <a:latin typeface="Times New Roman" panose="02020603050405020304" pitchFamily="18" charset="0"/>
                <a:cs typeface="Times New Roman" panose="02020603050405020304" pitchFamily="18" charset="0"/>
              </a:rPr>
              <a:t>Party.</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Farmland </a:t>
            </a:r>
            <a:r>
              <a:rPr lang="en-US" b="1" dirty="0">
                <a:latin typeface="Times New Roman" panose="02020603050405020304" pitchFamily="18" charset="0"/>
                <a:cs typeface="Times New Roman" panose="02020603050405020304" pitchFamily="18" charset="0"/>
              </a:rPr>
              <a:t>is distributed among farmers, and factories are given to workers. </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Banks </a:t>
            </a:r>
            <a:r>
              <a:rPr lang="en-US" b="1" dirty="0">
                <a:latin typeface="Times New Roman" panose="02020603050405020304" pitchFamily="18" charset="0"/>
                <a:cs typeface="Times New Roman" panose="02020603050405020304" pitchFamily="18" charset="0"/>
              </a:rPr>
              <a:t>are nationalized and a national council is assembled to run the economy. </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Russia </a:t>
            </a:r>
            <a:r>
              <a:rPr lang="en-US" b="1" dirty="0">
                <a:latin typeface="Times New Roman" panose="02020603050405020304" pitchFamily="18" charset="0"/>
                <a:cs typeface="Times New Roman" panose="02020603050405020304" pitchFamily="18" charset="0"/>
              </a:rPr>
              <a:t>pulls out of World War I, signing the Treaty of Brest-Litovsk, conceding much land to </a:t>
            </a:r>
            <a:r>
              <a:rPr lang="en-US" b="1" dirty="0" smtClean="0">
                <a:latin typeface="Times New Roman" panose="02020603050405020304" pitchFamily="18" charset="0"/>
                <a:cs typeface="Times New Roman" panose="02020603050405020304" pitchFamily="18" charset="0"/>
              </a:rPr>
              <a:t>Germany.</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Czarist </a:t>
            </a:r>
            <a:r>
              <a:rPr lang="en-US" b="1" dirty="0">
                <a:latin typeface="Times New Roman" panose="02020603050405020304" pitchFamily="18" charset="0"/>
                <a:cs typeface="Times New Roman" panose="02020603050405020304" pitchFamily="18" charset="0"/>
              </a:rPr>
              <a:t>rule ends. Nicholas II, his wife and five children are </a:t>
            </a:r>
            <a:r>
              <a:rPr lang="en-US" b="1" dirty="0" smtClean="0">
                <a:latin typeface="Times New Roman" panose="02020603050405020304" pitchFamily="18" charset="0"/>
                <a:cs typeface="Times New Roman" panose="02020603050405020304" pitchFamily="18" charset="0"/>
              </a:rPr>
              <a:t>executed.</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Civil </a:t>
            </a:r>
            <a:r>
              <a:rPr lang="en-US" b="1" dirty="0">
                <a:latin typeface="Times New Roman" panose="02020603050405020304" pitchFamily="18" charset="0"/>
                <a:cs typeface="Times New Roman" panose="02020603050405020304" pitchFamily="18" charset="0"/>
              </a:rPr>
              <a:t>war, between Bolshevik (“red”) and anti-Bolshevik (“white”) forces, sweeps Russia from 1918 to 1920. Around 15 million die in conflict and the famine </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Russian economy is in shambles. Industrial production drops, trade all but ceases, and skilled workers flee the country. </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Lenin </a:t>
            </a:r>
            <a:r>
              <a:rPr lang="en-US" b="1" dirty="0">
                <a:latin typeface="Times New Roman" panose="02020603050405020304" pitchFamily="18" charset="0"/>
                <a:cs typeface="Times New Roman" panose="02020603050405020304" pitchFamily="18" charset="0"/>
              </a:rPr>
              <a:t>asserts his control by cruel methods such as the Gulag, a vast and brutal network of prison camps for both criminals and political prisoners</a:t>
            </a:r>
            <a:r>
              <a:rPr lang="en-US" b="1" dirty="0" smtClean="0">
                <a:latin typeface="Times New Roman" panose="02020603050405020304" pitchFamily="18" charset="0"/>
                <a:cs typeface="Times New Roman" panose="02020603050405020304" pitchFamily="18" charset="0"/>
              </a:rPr>
              <a:t>.</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1372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953</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Russian Revolution, 1917</vt:lpstr>
      <vt:lpstr>Russia in the 1900s</vt:lpstr>
      <vt:lpstr>Causes of the Revolution</vt:lpstr>
      <vt:lpstr>Events leading to the Revolution</vt:lpstr>
      <vt:lpstr>World War-I and decline of the  Russian Empire</vt:lpstr>
      <vt:lpstr>February Revolution </vt:lpstr>
      <vt:lpstr>The political scenario (February Revolution)</vt:lpstr>
      <vt:lpstr>October Revolution, 1917</vt:lpstr>
      <vt:lpstr>Consequences</vt:lpstr>
      <vt:lpstr>The Civil War (1918-1920)</vt:lpstr>
      <vt:lpstr>Reforms of Lenin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Russian Revolution, 1917</dc:title>
  <dc:creator>hp</dc:creator>
  <cp:lastModifiedBy>hp</cp:lastModifiedBy>
  <cp:revision>27</cp:revision>
  <dcterms:created xsi:type="dcterms:W3CDTF">2022-08-30T15:25:26Z</dcterms:created>
  <dcterms:modified xsi:type="dcterms:W3CDTF">2022-08-31T07:30:17Z</dcterms:modified>
</cp:coreProperties>
</file>