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70" r:id="rId7"/>
    <p:sldId id="271" r:id="rId8"/>
    <p:sldId id="272" r:id="rId9"/>
    <p:sldId id="273" r:id="rId10"/>
    <p:sldId id="274" r:id="rId11"/>
    <p:sldId id="275"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14-06-2022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14-06-2022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14-06-2022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14-06-2022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14-06-2022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14-06-2022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14-06-2022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14-06-2022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14-06-2022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14-06-2022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14-06-2022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14-06-2022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a:bodyPr>
          <a:lstStyle/>
          <a:p>
            <a:r>
              <a:rPr lang="en-IN" sz="3600" b="1" dirty="0" smtClean="0">
                <a:latin typeface="Britannic Bold" pitchFamily="34" charset="0"/>
              </a:rPr>
              <a:t>Structure of Intellect</a:t>
            </a:r>
            <a:endParaRPr lang="en-IN" sz="3600" b="1" dirty="0" smtClean="0">
              <a:latin typeface="Britannic Bold" pitchFamily="34" charset="0"/>
            </a:endParaRPr>
          </a:p>
          <a:p>
            <a:pPr algn="just"/>
            <a:r>
              <a:rPr lang="en-US" sz="3600" dirty="0" smtClean="0"/>
              <a:t>Structure of Intellect (SOI) was developed by Guilford. </a:t>
            </a:r>
          </a:p>
          <a:p>
            <a:pPr marL="571500" indent="-571500" algn="just">
              <a:buFont typeface="Wingdings" pitchFamily="2" charset="2"/>
              <a:buChar char="Ø"/>
            </a:pPr>
            <a:r>
              <a:rPr lang="en-US" sz="3600" dirty="0" smtClean="0"/>
              <a:t>Intelligence consists of numerous intellectual abilities.</a:t>
            </a:r>
          </a:p>
          <a:p>
            <a:pPr marL="571500" indent="-571500" algn="just">
              <a:buFont typeface="Wingdings" pitchFamily="2" charset="2"/>
              <a:buChar char="Ø"/>
            </a:pPr>
            <a:r>
              <a:rPr lang="en-US" sz="3600" dirty="0" smtClean="0"/>
              <a:t>Guilford first proposed model with 120, then 150 and finally 180 independently operating factors in intelligence.</a:t>
            </a:r>
          </a:p>
          <a:p>
            <a:pPr marL="571500" indent="-571500" algn="just">
              <a:buFont typeface="Wingdings" pitchFamily="2" charset="2"/>
              <a:buChar char="Ø"/>
            </a:pPr>
            <a:r>
              <a:rPr lang="en-US" sz="3600" dirty="0" smtClean="0"/>
              <a:t>He proposed a three dimensional cubical model to explain the theory of the SOI.</a:t>
            </a:r>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R</a:t>
            </a:r>
            <a:r>
              <a:rPr lang="en-US" sz="3600" dirty="0" smtClean="0"/>
              <a:t> Relations: It refers to the production of any form of relationship such as an analogy, an opposite or other similar one’s.</a:t>
            </a:r>
          </a:p>
          <a:p>
            <a:pPr algn="just"/>
            <a:r>
              <a:rPr lang="en-US" sz="3600" b="1" dirty="0" smtClean="0"/>
              <a:t>S</a:t>
            </a:r>
            <a:r>
              <a:rPr lang="en-US" sz="3600" dirty="0" smtClean="0"/>
              <a:t> System: It refers to the production of an organization of items or network with interacting parts (consists of the relationships among more than two units).</a:t>
            </a:r>
          </a:p>
          <a:p>
            <a:pPr algn="just"/>
            <a:endParaRPr lang="en-US" sz="3600" dirty="0" smtClean="0"/>
          </a:p>
          <a:p>
            <a:pPr algn="just"/>
            <a:endParaRPr lang="en-US" sz="3600" dirty="0" smtClean="0"/>
          </a:p>
          <a:p>
            <a:pPr algn="just"/>
            <a:endParaRPr lang="en-US" sz="3600" dirty="0" smtClean="0"/>
          </a:p>
          <a:p>
            <a:pPr algn="just"/>
            <a:endParaRPr lang="en-US" sz="3600" dirty="0" smtClean="0"/>
          </a:p>
          <a:p>
            <a:pPr algn="just"/>
            <a:endParaRPr lang="en-US" sz="3600" dirty="0" smtClean="0"/>
          </a:p>
          <a:p>
            <a:endParaRPr lang="en-IN" dirty="0"/>
          </a:p>
        </p:txBody>
      </p:sp>
    </p:spTree>
    <p:extLst>
      <p:ext uri="{BB962C8B-B14F-4D97-AF65-F5344CB8AC3E}">
        <p14:creationId xmlns:p14="http://schemas.microsoft.com/office/powerpoint/2010/main" val="1894200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endParaRPr lang="en-US" sz="3600" dirty="0" smtClean="0"/>
          </a:p>
          <a:p>
            <a:pPr algn="just"/>
            <a:r>
              <a:rPr lang="en-US" sz="3600" b="1" dirty="0" smtClean="0"/>
              <a:t>T</a:t>
            </a:r>
            <a:r>
              <a:rPr lang="en-US" sz="3600" dirty="0" smtClean="0"/>
              <a:t> Transformation: It refers to the production of changes in meaning, organization of some other arrangements.</a:t>
            </a:r>
          </a:p>
          <a:p>
            <a:pPr algn="just"/>
            <a:r>
              <a:rPr lang="en-US" sz="3600" b="1" dirty="0" smtClean="0"/>
              <a:t>I</a:t>
            </a:r>
            <a:r>
              <a:rPr lang="en-US" sz="3600" dirty="0" smtClean="0"/>
              <a:t> Implications: It refers to the production of such information as is beyond the data presented (ability to extend expectations and project present information into the future). </a:t>
            </a:r>
          </a:p>
          <a:p>
            <a:pPr algn="just"/>
            <a:endParaRPr lang="en-US" sz="3600" dirty="0" smtClean="0"/>
          </a:p>
          <a:p>
            <a:pPr algn="just"/>
            <a:endParaRPr lang="en-US" sz="3600" dirty="0" smtClean="0"/>
          </a:p>
          <a:p>
            <a:pPr algn="just"/>
            <a:endParaRPr lang="en-US" sz="3600" dirty="0" smtClean="0"/>
          </a:p>
          <a:p>
            <a:pPr algn="just"/>
            <a:endParaRPr lang="en-US" sz="3600" dirty="0" smtClean="0"/>
          </a:p>
          <a:p>
            <a:endParaRPr lang="en-IN" dirty="0"/>
          </a:p>
        </p:txBody>
      </p:sp>
    </p:spTree>
    <p:extLst>
      <p:ext uri="{BB962C8B-B14F-4D97-AF65-F5344CB8AC3E}">
        <p14:creationId xmlns:p14="http://schemas.microsoft.com/office/powerpoint/2010/main" val="21828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r>
              <a:rPr lang="en-US" sz="3600" dirty="0" smtClean="0"/>
              <a:t> </a:t>
            </a:r>
          </a:p>
          <a:p>
            <a:pPr marL="571500" indent="-571500" algn="just">
              <a:buFont typeface="Wingdings" pitchFamily="2" charset="2"/>
              <a:buChar char="Ø"/>
            </a:pPr>
            <a:r>
              <a:rPr lang="en-US" sz="3600" dirty="0" smtClean="0"/>
              <a:t>These factors were then organized along three dimensions:</a:t>
            </a:r>
          </a:p>
          <a:p>
            <a:pPr algn="just"/>
            <a:endParaRPr lang="en-US" sz="3600" dirty="0" smtClean="0"/>
          </a:p>
          <a:p>
            <a:pPr marL="571500" indent="-571500" algn="just">
              <a:buFont typeface="Courier New" pitchFamily="49" charset="0"/>
              <a:buChar char="o"/>
            </a:pPr>
            <a:r>
              <a:rPr lang="en-US" sz="3600" dirty="0" smtClean="0"/>
              <a:t>Operations</a:t>
            </a:r>
          </a:p>
          <a:p>
            <a:pPr marL="571500" indent="-571500" algn="just">
              <a:buFont typeface="Courier New" pitchFamily="49" charset="0"/>
              <a:buChar char="o"/>
            </a:pPr>
            <a:r>
              <a:rPr lang="en-US" sz="3600" dirty="0" smtClean="0"/>
              <a:t>Contents</a:t>
            </a:r>
          </a:p>
          <a:p>
            <a:pPr marL="571500" indent="-571500" algn="just">
              <a:buFont typeface="Courier New" pitchFamily="49" charset="0"/>
              <a:buChar char="o"/>
            </a:pPr>
            <a:r>
              <a:rPr lang="en-US" sz="3600" dirty="0" smtClean="0"/>
              <a:t>Products</a:t>
            </a:r>
            <a:endParaRPr lang="en-US" sz="3600" dirty="0" smtClean="0"/>
          </a:p>
          <a:p>
            <a:pPr algn="just"/>
            <a:endParaRPr lang="en-IN" dirty="0"/>
          </a:p>
          <a:p>
            <a:endParaRPr lang="en-IN" dirty="0"/>
          </a:p>
        </p:txBody>
      </p:sp>
    </p:spTree>
    <p:extLst>
      <p:ext uri="{BB962C8B-B14F-4D97-AF65-F5344CB8AC3E}">
        <p14:creationId xmlns:p14="http://schemas.microsoft.com/office/powerpoint/2010/main" val="417980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endParaRPr lang="en-US" sz="3600" dirty="0" smtClean="0"/>
          </a:p>
          <a:p>
            <a:pPr algn="just"/>
            <a:endParaRPr lang="en-US" sz="3600" dirty="0"/>
          </a:p>
          <a:p>
            <a:pPr algn="just"/>
            <a:r>
              <a:rPr lang="en-US" sz="3600" dirty="0" smtClean="0"/>
              <a:t>Each of these aspects of intelligence was analyzed and separated into sub categories: </a:t>
            </a:r>
            <a:r>
              <a:rPr lang="en-US" sz="3600" dirty="0" smtClean="0"/>
              <a:t>six for operations, six for products and five for content, making a cube of 6 x 6 x 5 = 180. </a:t>
            </a:r>
          </a:p>
          <a:p>
            <a:pPr algn="just"/>
            <a:endParaRPr lang="en-US" sz="3600" dirty="0" smtClean="0"/>
          </a:p>
          <a:p>
            <a:endParaRPr lang="en-IN" dirty="0"/>
          </a:p>
        </p:txBody>
      </p:sp>
    </p:spTree>
    <p:extLst>
      <p:ext uri="{BB962C8B-B14F-4D97-AF65-F5344CB8AC3E}">
        <p14:creationId xmlns:p14="http://schemas.microsoft.com/office/powerpoint/2010/main" val="31289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b="1" dirty="0" smtClean="0">
                <a:latin typeface="Britannic Bold" pitchFamily="34" charset="0"/>
              </a:rPr>
              <a:t>Operations</a:t>
            </a:r>
            <a:r>
              <a:rPr lang="en-US" sz="3600" b="1" dirty="0" smtClean="0"/>
              <a:t>:</a:t>
            </a:r>
            <a:r>
              <a:rPr lang="en-US" sz="3600" dirty="0" smtClean="0"/>
              <a:t> </a:t>
            </a:r>
          </a:p>
          <a:p>
            <a:pPr algn="just"/>
            <a:r>
              <a:rPr lang="en-US" sz="3600" dirty="0" smtClean="0"/>
              <a:t>It refers to the basic intellectual processes of thinking used by persons. It has the following six sub categories:</a:t>
            </a:r>
          </a:p>
          <a:p>
            <a:pPr algn="just"/>
            <a:r>
              <a:rPr lang="en-US" sz="3600" b="1" dirty="0" smtClean="0"/>
              <a:t>C</a:t>
            </a:r>
            <a:r>
              <a:rPr lang="en-US" sz="3600" dirty="0" smtClean="0"/>
              <a:t> Cognition: Understanding new information and discovering new </a:t>
            </a:r>
            <a:r>
              <a:rPr lang="en-US" sz="3600" b="1" dirty="0" smtClean="0"/>
              <a:t>ideas and concepts</a:t>
            </a:r>
            <a:r>
              <a:rPr lang="en-US" sz="3600" dirty="0" smtClean="0"/>
              <a:t>. This is also directly related to their level of comprehension and how well they can discover information on their own.</a:t>
            </a:r>
          </a:p>
          <a:p>
            <a:pPr algn="just"/>
            <a:endParaRPr lang="en-US" sz="3600" dirty="0" smtClean="0"/>
          </a:p>
          <a:p>
            <a:endParaRPr lang="en-IN" dirty="0"/>
          </a:p>
        </p:txBody>
      </p:sp>
    </p:spTree>
    <p:extLst>
      <p:ext uri="{BB962C8B-B14F-4D97-AF65-F5344CB8AC3E}">
        <p14:creationId xmlns:p14="http://schemas.microsoft.com/office/powerpoint/2010/main" val="102897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endParaRPr lang="en-US" sz="3600" b="1" dirty="0" smtClean="0"/>
          </a:p>
          <a:p>
            <a:pPr algn="just"/>
            <a:r>
              <a:rPr lang="en-US" sz="3600" b="1" dirty="0" smtClean="0"/>
              <a:t>M</a:t>
            </a:r>
            <a:r>
              <a:rPr lang="en-US" sz="3600" dirty="0" smtClean="0"/>
              <a:t> Memory : It includes person’s ability to recall or recognize previously learned information.</a:t>
            </a:r>
          </a:p>
          <a:p>
            <a:pPr algn="just"/>
            <a:r>
              <a:rPr lang="en-US" sz="3600" b="1" dirty="0" smtClean="0"/>
              <a:t>D</a:t>
            </a:r>
            <a:r>
              <a:rPr lang="en-US" sz="3600" dirty="0" smtClean="0"/>
              <a:t> Divergent Production: It refers to the ability to search for multiple, creative or novel solutions to a problem.</a:t>
            </a:r>
          </a:p>
          <a:p>
            <a:pPr algn="just"/>
            <a:endParaRPr lang="en-US" sz="3600" dirty="0" smtClean="0"/>
          </a:p>
          <a:p>
            <a:endParaRPr lang="en-IN" dirty="0"/>
          </a:p>
        </p:txBody>
      </p:sp>
    </p:spTree>
    <p:extLst>
      <p:ext uri="{BB962C8B-B14F-4D97-AF65-F5344CB8AC3E}">
        <p14:creationId xmlns:p14="http://schemas.microsoft.com/office/powerpoint/2010/main" val="31947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C</a:t>
            </a:r>
            <a:r>
              <a:rPr lang="en-US" sz="3600" dirty="0" smtClean="0"/>
              <a:t> </a:t>
            </a:r>
            <a:r>
              <a:rPr lang="en-US" sz="3600" dirty="0"/>
              <a:t>Convergent Production: It includes the ability to search for a correct solution to a problem (It is the type of thinking that results in the right or best answer)</a:t>
            </a:r>
            <a:endParaRPr lang="en-US" sz="3600" b="1" dirty="0" smtClean="0"/>
          </a:p>
          <a:p>
            <a:pPr algn="just"/>
            <a:r>
              <a:rPr lang="en-US" sz="3600" b="1" dirty="0" smtClean="0"/>
              <a:t>E</a:t>
            </a:r>
            <a:r>
              <a:rPr lang="en-US" sz="3600" dirty="0" smtClean="0"/>
              <a:t> Evaluation: It is the ability to judge the information critically whether it is correct or incorrect, which items are identical in some way, which items are better, and what qualities are shared by various items, etc.</a:t>
            </a:r>
          </a:p>
          <a:p>
            <a:pPr algn="just"/>
            <a:endParaRPr lang="en-US" sz="3600" dirty="0" smtClean="0"/>
          </a:p>
          <a:p>
            <a:pPr algn="just"/>
            <a:endParaRPr lang="en-US" sz="3600" dirty="0" smtClean="0"/>
          </a:p>
          <a:p>
            <a:endParaRPr lang="en-IN" dirty="0"/>
          </a:p>
        </p:txBody>
      </p:sp>
    </p:spTree>
    <p:extLst>
      <p:ext uri="{BB962C8B-B14F-4D97-AF65-F5344CB8AC3E}">
        <p14:creationId xmlns:p14="http://schemas.microsoft.com/office/powerpoint/2010/main" val="47216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latin typeface="Britannic Bold" pitchFamily="34" charset="0"/>
              </a:rPr>
              <a:t>Content</a:t>
            </a:r>
            <a:r>
              <a:rPr lang="en-US" sz="3600" b="1" dirty="0" smtClean="0"/>
              <a:t>:</a:t>
            </a:r>
            <a:r>
              <a:rPr lang="en-US" sz="3600" dirty="0" smtClean="0"/>
              <a:t> </a:t>
            </a:r>
          </a:p>
          <a:p>
            <a:pPr algn="just"/>
            <a:r>
              <a:rPr lang="en-US" sz="3600" dirty="0" smtClean="0"/>
              <a:t>It refers to a type of content or material on which operations are performed. It has the following five sub categories:</a:t>
            </a:r>
          </a:p>
          <a:p>
            <a:pPr algn="just"/>
            <a:r>
              <a:rPr lang="en-US" sz="3600" b="1" dirty="0" smtClean="0"/>
              <a:t>V</a:t>
            </a:r>
            <a:r>
              <a:rPr lang="en-US" sz="3600" dirty="0" smtClean="0"/>
              <a:t> Visual: Perceived through seeing.</a:t>
            </a:r>
          </a:p>
          <a:p>
            <a:pPr algn="just"/>
            <a:r>
              <a:rPr lang="en-US" sz="3600" b="1" dirty="0" smtClean="0"/>
              <a:t>A</a:t>
            </a:r>
            <a:r>
              <a:rPr lang="en-US" sz="3600" dirty="0" smtClean="0"/>
              <a:t> Auditory: Perceived through hearing.</a:t>
            </a:r>
          </a:p>
          <a:p>
            <a:pPr algn="just"/>
            <a:r>
              <a:rPr lang="en-US" sz="3600" b="1" dirty="0" smtClean="0"/>
              <a:t>S</a:t>
            </a:r>
            <a:r>
              <a:rPr lang="en-US" sz="3600" dirty="0" smtClean="0"/>
              <a:t> Symbolic: Perceived as symbols or signs.</a:t>
            </a:r>
          </a:p>
          <a:p>
            <a:pPr algn="just"/>
            <a:endParaRPr lang="en-US" sz="3600" dirty="0" smtClean="0"/>
          </a:p>
          <a:p>
            <a:pPr algn="just"/>
            <a:endParaRPr lang="en-US" sz="3600" dirty="0" smtClean="0"/>
          </a:p>
          <a:p>
            <a:endParaRPr lang="en-IN" dirty="0"/>
          </a:p>
        </p:txBody>
      </p:sp>
    </p:spTree>
    <p:extLst>
      <p:ext uri="{BB962C8B-B14F-4D97-AF65-F5344CB8AC3E}">
        <p14:creationId xmlns:p14="http://schemas.microsoft.com/office/powerpoint/2010/main" val="3688946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endParaRPr lang="en-US" sz="3600" dirty="0" smtClean="0"/>
          </a:p>
          <a:p>
            <a:pPr algn="just"/>
            <a:r>
              <a:rPr lang="en-US" sz="3600" b="1" dirty="0" smtClean="0"/>
              <a:t>S</a:t>
            </a:r>
            <a:r>
              <a:rPr lang="en-US" sz="3600" dirty="0" smtClean="0"/>
              <a:t> Semantic: Concerned with verbal meaning and ideas, study of meaning.</a:t>
            </a:r>
          </a:p>
          <a:p>
            <a:pPr algn="just"/>
            <a:r>
              <a:rPr lang="en-US" sz="3600" b="1" dirty="0" smtClean="0"/>
              <a:t>K</a:t>
            </a:r>
            <a:r>
              <a:rPr lang="en-US" sz="3600" dirty="0" smtClean="0"/>
              <a:t> Kinesthetic: Perceived through physical actions.</a:t>
            </a:r>
          </a:p>
          <a:p>
            <a:pPr algn="just"/>
            <a:r>
              <a:rPr lang="en-US" sz="3600" b="1" dirty="0" smtClean="0"/>
              <a:t>B</a:t>
            </a:r>
            <a:r>
              <a:rPr lang="en-US" sz="3600" dirty="0" smtClean="0"/>
              <a:t> </a:t>
            </a:r>
            <a:r>
              <a:rPr lang="en-US" sz="3600" dirty="0" err="1" smtClean="0"/>
              <a:t>Behavioural</a:t>
            </a:r>
            <a:r>
              <a:rPr lang="en-US" sz="3600" dirty="0" smtClean="0"/>
              <a:t>: Information perceived as acts of people.</a:t>
            </a:r>
          </a:p>
          <a:p>
            <a:pPr algn="just"/>
            <a:endParaRPr lang="en-US" sz="3600" dirty="0" smtClean="0"/>
          </a:p>
          <a:p>
            <a:pPr algn="just"/>
            <a:endParaRPr lang="en-US" sz="3600" dirty="0" smtClean="0"/>
          </a:p>
          <a:p>
            <a:pPr algn="just"/>
            <a:endParaRPr lang="en-US" sz="3600" dirty="0" smtClean="0"/>
          </a:p>
          <a:p>
            <a:endParaRPr lang="en-IN" dirty="0"/>
          </a:p>
        </p:txBody>
      </p:sp>
    </p:spTree>
    <p:extLst>
      <p:ext uri="{BB962C8B-B14F-4D97-AF65-F5344CB8AC3E}">
        <p14:creationId xmlns:p14="http://schemas.microsoft.com/office/powerpoint/2010/main" val="447096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pPr algn="just"/>
            <a:r>
              <a:rPr lang="en-US" sz="3600" b="1" dirty="0" smtClean="0">
                <a:latin typeface="Britannic Bold" pitchFamily="34" charset="0"/>
              </a:rPr>
              <a:t>Products</a:t>
            </a:r>
            <a:r>
              <a:rPr lang="en-US" sz="3600" b="1" dirty="0" smtClean="0"/>
              <a:t>: </a:t>
            </a:r>
          </a:p>
          <a:p>
            <a:pPr algn="just"/>
            <a:r>
              <a:rPr lang="en-US" sz="3600" dirty="0" smtClean="0"/>
              <a:t>It refers to the results of performing operations on contents, i.e., the form of thought produced by individuals: It has the following six sub categories:</a:t>
            </a:r>
            <a:endParaRPr lang="en-US" sz="3600" b="1" dirty="0" smtClean="0"/>
          </a:p>
          <a:p>
            <a:pPr algn="just"/>
            <a:r>
              <a:rPr lang="en-US" sz="3600" b="1" dirty="0" smtClean="0"/>
              <a:t>U</a:t>
            </a:r>
            <a:r>
              <a:rPr lang="en-US" sz="3600" dirty="0" smtClean="0"/>
              <a:t> Units: It refers to the production of single word, definition or isolated bit of information (represents a single item of information)</a:t>
            </a:r>
          </a:p>
          <a:p>
            <a:pPr algn="just"/>
            <a:r>
              <a:rPr lang="en-US" sz="3600" b="1" dirty="0" smtClean="0"/>
              <a:t>C</a:t>
            </a:r>
            <a:r>
              <a:rPr lang="en-US" sz="3600" dirty="0" smtClean="0"/>
              <a:t> Classes: It refers to the production of a concept. </a:t>
            </a:r>
          </a:p>
          <a:p>
            <a:pPr algn="just"/>
            <a:endParaRPr lang="en-US" sz="3600" dirty="0" smtClean="0"/>
          </a:p>
          <a:p>
            <a:pPr algn="just"/>
            <a:endParaRPr lang="en-US" sz="3600" dirty="0" smtClean="0"/>
          </a:p>
          <a:p>
            <a:pPr algn="just"/>
            <a:endParaRPr lang="en-US" sz="3600" dirty="0" smtClean="0"/>
          </a:p>
          <a:p>
            <a:pPr algn="just"/>
            <a:endParaRPr lang="en-US" sz="3600" dirty="0" smtClean="0"/>
          </a:p>
          <a:p>
            <a:endParaRPr lang="en-IN" dirty="0"/>
          </a:p>
        </p:txBody>
      </p:sp>
    </p:spTree>
    <p:extLst>
      <p:ext uri="{BB962C8B-B14F-4D97-AF65-F5344CB8AC3E}">
        <p14:creationId xmlns:p14="http://schemas.microsoft.com/office/powerpoint/2010/main" val="3775820545"/>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131</TotalTime>
  <Words>529</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13</cp:revision>
  <dcterms:created xsi:type="dcterms:W3CDTF">2022-05-04T13:13:15Z</dcterms:created>
  <dcterms:modified xsi:type="dcterms:W3CDTF">2022-06-14T15:31:12Z</dcterms:modified>
</cp:coreProperties>
</file>