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6" r:id="rId3"/>
    <p:sldId id="267" r:id="rId4"/>
    <p:sldId id="268" r:id="rId5"/>
    <p:sldId id="269" r:id="rId6"/>
    <p:sldId id="270" r:id="rId7"/>
    <p:sldId id="271" r:id="rId8"/>
    <p:sldId id="272"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3F92F-B08F-45F4-A04D-1092C9826FB6}"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753F92F-B08F-45F4-A04D-1092C9826FB6}"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753F92F-B08F-45F4-A04D-1092C9826FB6}"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3F92F-B08F-45F4-A04D-1092C9826FB6}" type="datetimeFigureOut">
              <a:rPr lang="en-IN" smtClean="0"/>
              <a:t>21-06-2022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753F92F-B08F-45F4-A04D-1092C9826FB6}" type="datetimeFigureOut">
              <a:rPr lang="en-IN" smtClean="0"/>
              <a:t>21-06-2022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753F92F-B08F-45F4-A04D-1092C9826FB6}" type="datetimeFigureOut">
              <a:rPr lang="en-IN" smtClean="0"/>
              <a:t>21-06-2022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66433E5-B5DF-45A7-8EC9-70C73B86037F}" type="slidenum">
              <a:rPr lang="en-IN" smtClean="0"/>
              <a:t>‹#›</a:t>
            </a:fld>
            <a:endParaRPr lang="en-IN"/>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753F92F-B08F-45F4-A04D-1092C9826FB6}" type="datetimeFigureOut">
              <a:rPr lang="en-IN" smtClean="0"/>
              <a:t>21-06-2022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3F92F-B08F-45F4-A04D-1092C9826FB6}" type="datetimeFigureOut">
              <a:rPr lang="en-IN" smtClean="0"/>
              <a:t>21-06-2022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21-06-2022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3F92F-B08F-45F4-A04D-1092C9826FB6}" type="datetimeFigureOut">
              <a:rPr lang="en-IN" smtClean="0"/>
              <a:t>21-06-2022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66433E5-B5DF-45A7-8EC9-70C73B86037F}" type="slidenum">
              <a:rPr lang="en-IN" smtClean="0"/>
              <a:t>‹#›</a:t>
            </a:fld>
            <a:endParaRPr lang="en-IN"/>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753F92F-B08F-45F4-A04D-1092C9826FB6}" type="datetimeFigureOut">
              <a:rPr lang="en-IN" smtClean="0"/>
              <a:t>21-06-2022</a:t>
            </a:fld>
            <a:endParaRPr lang="en-IN"/>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N"/>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66433E5-B5DF-45A7-8EC9-70C73B86037F}"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r>
              <a:rPr lang="en-IN" sz="3600" b="1" dirty="0" smtClean="0"/>
              <a:t>MEANING OF CREATIVITY</a:t>
            </a:r>
          </a:p>
          <a:p>
            <a:pPr algn="just"/>
            <a:r>
              <a:rPr lang="en-US" sz="3600" dirty="0" smtClean="0"/>
              <a:t>Creativity is a very precious and unique quality in an individual that enables him to solve complicated problems in different walks of life. </a:t>
            </a:r>
          </a:p>
          <a:p>
            <a:pPr algn="just"/>
            <a:r>
              <a:rPr lang="en-US" sz="3600" dirty="0" smtClean="0"/>
              <a:t>In the field of education, it plays a significant role. Consequently, one of the most important functions of education is to develop the creative abilities among children to the fullest possible extent. </a:t>
            </a:r>
            <a:endParaRPr lang="en-IN" sz="3600" dirty="0" smtClean="0"/>
          </a:p>
          <a:p>
            <a:pPr algn="just"/>
            <a:endParaRPr lang="en-IN" dirty="0"/>
          </a:p>
          <a:p>
            <a:endParaRPr lang="en-IN" dirty="0"/>
          </a:p>
        </p:txBody>
      </p:sp>
    </p:spTree>
    <p:extLst>
      <p:ext uri="{BB962C8B-B14F-4D97-AF65-F5344CB8AC3E}">
        <p14:creationId xmlns:p14="http://schemas.microsoft.com/office/powerpoint/2010/main" val="3829448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92500" lnSpcReduction="20000"/>
          </a:bodyPr>
          <a:lstStyle/>
          <a:p>
            <a:r>
              <a:rPr lang="en-IN" sz="3600" b="1" dirty="0" smtClean="0"/>
              <a:t>DEFINITIONS OF CREATIVITY</a:t>
            </a:r>
          </a:p>
          <a:p>
            <a:pPr algn="just"/>
            <a:r>
              <a:rPr lang="en-US" sz="3600" dirty="0" smtClean="0"/>
              <a:t>The term creativity have been defined in many ways. Some of these definitions are as follows:</a:t>
            </a:r>
          </a:p>
          <a:p>
            <a:pPr algn="just"/>
            <a:r>
              <a:rPr lang="en-US" sz="3600" b="1" dirty="0" err="1" smtClean="0"/>
              <a:t>Stagner</a:t>
            </a:r>
            <a:r>
              <a:rPr lang="en-US" sz="3600" b="1" dirty="0" smtClean="0"/>
              <a:t> and </a:t>
            </a:r>
            <a:r>
              <a:rPr lang="en-US" sz="3600" b="1" dirty="0" err="1" smtClean="0"/>
              <a:t>Karwoski</a:t>
            </a:r>
            <a:r>
              <a:rPr lang="en-US" sz="3600" b="1" dirty="0" smtClean="0"/>
              <a:t> (1973):</a:t>
            </a:r>
            <a:endParaRPr lang="en-US" sz="3600" dirty="0" smtClean="0"/>
          </a:p>
          <a:p>
            <a:pPr algn="just"/>
            <a:r>
              <a:rPr lang="en-US" sz="3600" dirty="0" smtClean="0"/>
              <a:t>Creativity implies the production of ‘totally or partially’ novel identity.</a:t>
            </a:r>
          </a:p>
          <a:p>
            <a:pPr algn="just"/>
            <a:r>
              <a:rPr lang="en-US" sz="3600" b="1" dirty="0" smtClean="0"/>
              <a:t>J.E. </a:t>
            </a:r>
            <a:r>
              <a:rPr lang="en-US" sz="3600" b="1" dirty="0" err="1" smtClean="0"/>
              <a:t>Drevdahl</a:t>
            </a:r>
            <a:r>
              <a:rPr lang="en-US" sz="3600" b="1" dirty="0" smtClean="0"/>
              <a:t> (1956):</a:t>
            </a:r>
            <a:r>
              <a:rPr lang="en-US" sz="3600" dirty="0" smtClean="0"/>
              <a:t> </a:t>
            </a:r>
          </a:p>
          <a:p>
            <a:pPr algn="just"/>
            <a:r>
              <a:rPr lang="en-US" sz="3600" dirty="0" smtClean="0"/>
              <a:t>Creativity is the capacity of a person to produce compositions, products or ideas which are essentially new or novel and previously unknown to the producer.</a:t>
            </a:r>
            <a:endParaRPr lang="en-IN" sz="3600" dirty="0" smtClean="0"/>
          </a:p>
          <a:p>
            <a:pPr algn="just"/>
            <a:endParaRPr lang="en-IN" dirty="0"/>
          </a:p>
          <a:p>
            <a:endParaRPr lang="en-IN" dirty="0"/>
          </a:p>
        </p:txBody>
      </p:sp>
    </p:spTree>
    <p:extLst>
      <p:ext uri="{BB962C8B-B14F-4D97-AF65-F5344CB8AC3E}">
        <p14:creationId xmlns:p14="http://schemas.microsoft.com/office/powerpoint/2010/main" val="652316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fontScale="92500"/>
          </a:bodyPr>
          <a:lstStyle/>
          <a:p>
            <a:r>
              <a:rPr lang="en-IN" sz="3600" b="1" dirty="0" smtClean="0"/>
              <a:t>NATURE OF CREATIVITY</a:t>
            </a:r>
          </a:p>
          <a:p>
            <a:pPr algn="just"/>
            <a:r>
              <a:rPr lang="en-US" sz="3600" b="1" dirty="0" smtClean="0"/>
              <a:t>Creativity is universal:</a:t>
            </a:r>
            <a:endParaRPr lang="en-US" sz="3600" dirty="0" smtClean="0"/>
          </a:p>
          <a:p>
            <a:pPr algn="just"/>
            <a:r>
              <a:rPr lang="en-US" sz="3600" dirty="0" smtClean="0"/>
              <a:t>Creativity is not confined to any individual, group of individuals, caste, </a:t>
            </a:r>
            <a:r>
              <a:rPr lang="en-US" sz="3600" dirty="0" err="1" smtClean="0"/>
              <a:t>colour</a:t>
            </a:r>
            <a:r>
              <a:rPr lang="en-US" sz="3600" dirty="0" smtClean="0"/>
              <a:t> or creed. It is universal and is not bound by the barriers of age, location or culture.</a:t>
            </a:r>
          </a:p>
          <a:p>
            <a:pPr algn="just"/>
            <a:r>
              <a:rPr lang="en-US" sz="3600" b="1" dirty="0" smtClean="0"/>
              <a:t>Creativity produces something new or novel:</a:t>
            </a:r>
            <a:r>
              <a:rPr lang="en-US" sz="3600" dirty="0" smtClean="0"/>
              <a:t> </a:t>
            </a:r>
          </a:p>
          <a:p>
            <a:pPr algn="just"/>
            <a:r>
              <a:rPr lang="en-US" sz="3600" dirty="0" smtClean="0"/>
              <a:t>Creativity denotes the ability of a person to produce something new or novel. </a:t>
            </a:r>
            <a:endParaRPr lang="en-IN" sz="3600" dirty="0" smtClean="0"/>
          </a:p>
          <a:p>
            <a:pPr algn="just"/>
            <a:endParaRPr lang="en-IN" dirty="0"/>
          </a:p>
          <a:p>
            <a:endParaRPr lang="en-IN" dirty="0"/>
          </a:p>
        </p:txBody>
      </p:sp>
    </p:spTree>
    <p:extLst>
      <p:ext uri="{BB962C8B-B14F-4D97-AF65-F5344CB8AC3E}">
        <p14:creationId xmlns:p14="http://schemas.microsoft.com/office/powerpoint/2010/main" val="4026076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lnSpcReduction="10000"/>
          </a:bodyPr>
          <a:lstStyle/>
          <a:p>
            <a:pPr algn="just"/>
            <a:r>
              <a:rPr lang="en-US" sz="3600" b="1" dirty="0" smtClean="0"/>
              <a:t>Creativity depends more on divergent thinking:</a:t>
            </a:r>
            <a:endParaRPr lang="en-US" sz="3600" dirty="0" smtClean="0"/>
          </a:p>
          <a:p>
            <a:pPr algn="just"/>
            <a:r>
              <a:rPr lang="en-US" sz="3600" dirty="0" smtClean="0"/>
              <a:t>The creative person is always prepared to adopt new attitude, open thinking, originality and flexibility.</a:t>
            </a:r>
          </a:p>
          <a:p>
            <a:pPr algn="just"/>
            <a:r>
              <a:rPr lang="en-US" sz="3600" b="1" dirty="0" smtClean="0"/>
              <a:t>Creativity carries ego involvement:</a:t>
            </a:r>
            <a:r>
              <a:rPr lang="en-US" sz="3600" dirty="0" smtClean="0"/>
              <a:t> </a:t>
            </a:r>
          </a:p>
          <a:p>
            <a:pPr algn="just"/>
            <a:r>
              <a:rPr lang="en-US" sz="3600" dirty="0" smtClean="0"/>
              <a:t>There is complete involvement of one’s ego in the creative expression. One’s individuality and identity are totally merged in one’s creation.</a:t>
            </a:r>
            <a:endParaRPr lang="en-IN" sz="3600" dirty="0" smtClean="0"/>
          </a:p>
          <a:p>
            <a:pPr algn="just"/>
            <a:endParaRPr lang="en-IN" dirty="0"/>
          </a:p>
          <a:p>
            <a:endParaRPr lang="en-IN" dirty="0"/>
          </a:p>
        </p:txBody>
      </p:sp>
    </p:spTree>
    <p:extLst>
      <p:ext uri="{BB962C8B-B14F-4D97-AF65-F5344CB8AC3E}">
        <p14:creationId xmlns:p14="http://schemas.microsoft.com/office/powerpoint/2010/main" val="75341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just"/>
            <a:r>
              <a:rPr lang="en-US" sz="3600" b="1" dirty="0" smtClean="0"/>
              <a:t>PROCESS OF CREATIVITY:</a:t>
            </a:r>
          </a:p>
          <a:p>
            <a:pPr algn="just"/>
            <a:r>
              <a:rPr lang="en-US" sz="3600" dirty="0" smtClean="0"/>
              <a:t>Many psychologists and scholars have done extensive studies on the creative process in an effort to understand it. On the basis of the findings of these studies, we can say that the process of creativity consists of five stages such as preparation, incubation, inspiration, revision and verification. </a:t>
            </a:r>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38740941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76672"/>
            <a:ext cx="8640960" cy="5904655"/>
          </a:xfrm>
        </p:spPr>
        <p:txBody>
          <a:bodyPr>
            <a:normAutofit/>
          </a:bodyPr>
          <a:lstStyle/>
          <a:p>
            <a:pPr algn="just"/>
            <a:r>
              <a:rPr lang="en-US" sz="3600" b="1" dirty="0" smtClean="0"/>
              <a:t>PRODUCT OF CREATIVITY:</a:t>
            </a:r>
          </a:p>
          <a:p>
            <a:pPr algn="just"/>
            <a:r>
              <a:rPr lang="en-US" sz="3600" dirty="0" smtClean="0"/>
              <a:t>Creativity investigated, understood and identified through the outcome of the process of creation. How creative one is, can thus be determined through one’s output in the form of ideas, works of art, scientific theories, or even building designs. </a:t>
            </a:r>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187928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76672"/>
            <a:ext cx="8640960" cy="5904655"/>
          </a:xfrm>
        </p:spPr>
        <p:txBody>
          <a:bodyPr>
            <a:normAutofit fontScale="92500"/>
          </a:bodyPr>
          <a:lstStyle/>
          <a:p>
            <a:pPr algn="just"/>
            <a:r>
              <a:rPr lang="en-US" sz="3600" b="1" dirty="0" smtClean="0"/>
              <a:t>Telford and </a:t>
            </a:r>
            <a:r>
              <a:rPr lang="en-US" sz="3600" b="1" dirty="0" err="1" smtClean="0"/>
              <a:t>Sawrey</a:t>
            </a:r>
            <a:r>
              <a:rPr lang="en-US" sz="3600" dirty="0" smtClean="0"/>
              <a:t> (1977) and </a:t>
            </a:r>
            <a:r>
              <a:rPr lang="en-US" sz="3600" b="1" dirty="0" smtClean="0"/>
              <a:t>Mackinnon</a:t>
            </a:r>
            <a:r>
              <a:rPr lang="en-US" sz="3600" dirty="0" smtClean="0"/>
              <a:t> (1978) have proposed following two criteria for a creative product or creative thinking such as originality or novelty and relevance or appropriateness as the two main criteria for judging a creative product.</a:t>
            </a:r>
          </a:p>
          <a:p>
            <a:pPr algn="just"/>
            <a:r>
              <a:rPr lang="en-US" sz="3600" dirty="0" smtClean="0"/>
              <a:t>In addition to these necessary conditions, a creative product must be aesthetically pleasing and give joy and satisfaction to the producer as well as the user.</a:t>
            </a:r>
            <a:r>
              <a:rPr lang="en-US" sz="3600" dirty="0" smtClean="0"/>
              <a:t> </a:t>
            </a:r>
            <a:endParaRPr lang="en-US" sz="3600" dirty="0" smtClean="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72143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3528" y="476672"/>
            <a:ext cx="8640960" cy="5904655"/>
          </a:xfrm>
        </p:spPr>
        <p:txBody>
          <a:bodyPr>
            <a:normAutofit fontScale="92500"/>
          </a:bodyPr>
          <a:lstStyle/>
          <a:p>
            <a:pPr algn="just"/>
            <a:r>
              <a:rPr lang="en-US" sz="3600" dirty="0" smtClean="0"/>
              <a:t>The creative product must fulfill the following conditions:</a:t>
            </a:r>
          </a:p>
          <a:p>
            <a:pPr algn="just"/>
            <a:r>
              <a:rPr lang="en-US" sz="3600" b="1" dirty="0" smtClean="0"/>
              <a:t>#</a:t>
            </a:r>
            <a:r>
              <a:rPr lang="en-US" sz="3600" dirty="0" smtClean="0"/>
              <a:t> A product of creativity must have originality or novelty.</a:t>
            </a:r>
          </a:p>
          <a:p>
            <a:pPr algn="just"/>
            <a:r>
              <a:rPr lang="en-US" sz="3600" b="1" dirty="0" smtClean="0"/>
              <a:t>#</a:t>
            </a:r>
            <a:r>
              <a:rPr lang="en-US" sz="3600" dirty="0" smtClean="0"/>
              <a:t> It must have relevance or appropriateness as the two main criteria.</a:t>
            </a:r>
          </a:p>
          <a:p>
            <a:pPr algn="just"/>
            <a:r>
              <a:rPr lang="en-US" sz="3600" b="1" dirty="0" smtClean="0"/>
              <a:t>#</a:t>
            </a:r>
            <a:r>
              <a:rPr lang="en-US" sz="3600" dirty="0" smtClean="0"/>
              <a:t> A creative product must be aesthetically pleasing. </a:t>
            </a:r>
          </a:p>
          <a:p>
            <a:pPr algn="just"/>
            <a:r>
              <a:rPr lang="en-US" sz="3600" b="1" dirty="0" smtClean="0"/>
              <a:t>#</a:t>
            </a:r>
            <a:r>
              <a:rPr lang="en-US" sz="3600" dirty="0" smtClean="0"/>
              <a:t> It should provide new perspectives in some areas of human experience. </a:t>
            </a:r>
            <a:endParaRPr lang="en-US" sz="3600" dirty="0" smtClean="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1686257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476672"/>
            <a:ext cx="8640960" cy="5904655"/>
          </a:xfrm>
        </p:spPr>
        <p:txBody>
          <a:bodyPr>
            <a:normAutofit/>
          </a:bodyPr>
          <a:lstStyle/>
          <a:p>
            <a:pPr algn="ctr"/>
            <a:endParaRPr lang="en-IN" sz="3600" b="1" dirty="0" smtClean="0">
              <a:latin typeface="Bernard MT Condensed" pitchFamily="18" charset="0"/>
            </a:endParaRPr>
          </a:p>
          <a:p>
            <a:pPr algn="ctr"/>
            <a:endParaRPr lang="en-IN" sz="3600" b="1" dirty="0">
              <a:latin typeface="Bernard MT Condensed" pitchFamily="18" charset="0"/>
            </a:endParaRPr>
          </a:p>
          <a:p>
            <a:pPr algn="ctr"/>
            <a:r>
              <a:rPr lang="en-IN" sz="6600" b="1" dirty="0" smtClean="0">
                <a:latin typeface="Bernard MT Condensed" pitchFamily="18" charset="0"/>
              </a:rPr>
              <a:t>THANK</a:t>
            </a:r>
          </a:p>
          <a:p>
            <a:pPr algn="ctr"/>
            <a:r>
              <a:rPr lang="en-US" sz="6600" b="1" dirty="0" smtClean="0">
                <a:latin typeface="Bernard MT Condensed" pitchFamily="18" charset="0"/>
              </a:rPr>
              <a:t>YOU</a:t>
            </a:r>
            <a:endParaRPr lang="en-IN" sz="6600" dirty="0">
              <a:latin typeface="Bernard MT Condensed" pitchFamily="18" charset="0"/>
            </a:endParaRPr>
          </a:p>
          <a:p>
            <a:pPr algn="just"/>
            <a:endParaRPr lang="en-US" sz="3600" dirty="0" smtClean="0"/>
          </a:p>
          <a:p>
            <a:pPr algn="just"/>
            <a:endParaRPr lang="en-US" sz="3200" dirty="0" smtClean="0"/>
          </a:p>
          <a:p>
            <a:pPr algn="just"/>
            <a:endParaRPr lang="en-IN" sz="3200" dirty="0" smtClean="0"/>
          </a:p>
          <a:p>
            <a:pPr algn="just"/>
            <a:endParaRPr lang="en-IN" sz="3200" dirty="0"/>
          </a:p>
          <a:p>
            <a:pPr algn="just"/>
            <a:endParaRPr lang="en-IN" sz="3600" dirty="0" smtClean="0"/>
          </a:p>
          <a:p>
            <a:pPr algn="just"/>
            <a:endParaRPr lang="en-IN" dirty="0"/>
          </a:p>
          <a:p>
            <a:endParaRPr lang="en-IN" dirty="0"/>
          </a:p>
        </p:txBody>
      </p:sp>
    </p:spTree>
    <p:extLst>
      <p:ext uri="{BB962C8B-B14F-4D97-AF65-F5344CB8AC3E}">
        <p14:creationId xmlns:p14="http://schemas.microsoft.com/office/powerpoint/2010/main" val="2885782812"/>
      </p:ext>
    </p:extLst>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75</TotalTime>
  <Words>486</Words>
  <Application>Microsoft Office PowerPoint</Application>
  <PresentationFormat>On-screen Show (4:3)</PresentationFormat>
  <Paragraphs>42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Slipstream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Leela Ram Newar</dc:creator>
  <cp:lastModifiedBy>Leela Ram Newar</cp:lastModifiedBy>
  <cp:revision>9</cp:revision>
  <dcterms:created xsi:type="dcterms:W3CDTF">2022-05-04T13:13:15Z</dcterms:created>
  <dcterms:modified xsi:type="dcterms:W3CDTF">2022-06-21T15:26:32Z</dcterms:modified>
</cp:coreProperties>
</file>