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6554445-561B-44A3-9649-8FD95E276D75}"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F6554445-561B-44A3-9649-8FD95E276D75}"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F6554445-561B-44A3-9649-8FD95E276D75}"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F6554445-561B-44A3-9649-8FD95E276D75}"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F6554445-561B-44A3-9649-8FD95E276D75}"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Date Placeholder 4"/>
          <p:cNvSpPr>
            <a:spLocks noGrp="1"/>
          </p:cNvSpPr>
          <p:nvPr>
            <p:ph type="dt" sz="half" idx="10"/>
          </p:nvPr>
        </p:nvSpPr>
        <p:spPr/>
        <p:txBody>
          <a:bodyPr/>
          <a:lstStyle/>
          <a:p>
            <a:fld id="{F6554445-561B-44A3-9649-8FD95E276D75}"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7" name="Date Placeholder 6"/>
          <p:cNvSpPr>
            <a:spLocks noGrp="1"/>
          </p:cNvSpPr>
          <p:nvPr>
            <p:ph type="dt" sz="half" idx="10"/>
          </p:nvPr>
        </p:nvSpPr>
        <p:spPr/>
        <p:txBody>
          <a:bodyPr/>
          <a:lstStyle/>
          <a:p>
            <a:fld id="{F6554445-561B-44A3-9649-8FD95E276D75}"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6554445-561B-44A3-9649-8FD95E276D75}"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54445-561B-44A3-9649-8FD95E276D75}"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F6554445-561B-44A3-9649-8FD95E276D75}"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F6554445-561B-44A3-9649-8FD95E276D75}"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DE938D-627D-40CE-BE96-9E22D221E4DB}"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54445-561B-44A3-9649-8FD95E276D75}" type="datetimeFigureOut">
              <a:rPr lang="en-IN" smtClean="0"/>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DE938D-627D-40CE-BE96-9E22D221E4DB}"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4000" b="1" dirty="0" smtClean="0">
                <a:latin typeface="Times New Roman" panose="02020603050405020304" pitchFamily="18" charset="0"/>
                <a:cs typeface="Times New Roman" panose="02020603050405020304" pitchFamily="18" charset="0"/>
              </a:rPr>
              <a:t>Crusades </a:t>
            </a:r>
            <a:endParaRPr lang="en-IN" sz="40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chor="ctr">
            <a:normAutofit/>
          </a:bodyPr>
          <a:lstStyle/>
          <a:p>
            <a:r>
              <a:rPr lang="en-US" altLang="en-IN" sz="3200" b="1" dirty="0">
                <a:latin typeface="Times New Roman" panose="02020603050405020304" pitchFamily="18" charset="0"/>
                <a:cs typeface="Times New Roman" panose="02020603050405020304" pitchFamily="18" charset="0"/>
              </a:rPr>
              <a:t>Causes and events</a:t>
            </a:r>
            <a:endParaRPr lang="en-US" altLang="en-IN" sz="32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Introduction</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b="1" dirty="0" smtClean="0">
                <a:latin typeface="Times New Roman" panose="02020603050405020304" pitchFamily="18" charset="0"/>
                <a:cs typeface="Times New Roman" panose="02020603050405020304" pitchFamily="18" charset="0"/>
              </a:rPr>
              <a:t>In 635-45 CE, Islam made inroads into the Christian West along with the Arabs. The Arabs overran Byzantine and Iran. Byzantine lost Palestine, Syria, Egypt and </a:t>
            </a:r>
            <a:r>
              <a:rPr lang="en-US" b="1" dirty="0" err="1" smtClean="0">
                <a:latin typeface="Times New Roman" panose="02020603050405020304" pitchFamily="18" charset="0"/>
                <a:cs typeface="Times New Roman" panose="02020603050405020304" pitchFamily="18" charset="0"/>
              </a:rPr>
              <a:t>Maghrib</a:t>
            </a:r>
            <a:r>
              <a:rPr lang="en-US" b="1" dirty="0" smtClean="0">
                <a:latin typeface="Times New Roman" panose="02020603050405020304" pitchFamily="18" charset="0"/>
                <a:cs typeface="Times New Roman" panose="02020603050405020304" pitchFamily="18" charset="0"/>
              </a:rPr>
              <a:t> (North Africa) by 698. This forced the Greek speaking Byzantine people migrate to Anatolia (Turkey). The Muslim armies occupied Cordova, crossed Pyrenees, entered into Gaul (Southern France) and reached Bordeaux (France). But the Arabs were defeated at Toulouse in 731. In 732in the battle of Poitiers (Tours), they faced a crushing defeat at the hands of Charles Martel the Hammer. There were then, constant attempts by the Arabs to vanquish the Byzantine Christian capital of Constantinople.  </a:t>
            </a:r>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The cause and subsequent Course</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en-US" b="1" dirty="0" smtClean="0">
                <a:latin typeface="Times New Roman" panose="02020603050405020304" pitchFamily="18" charset="0"/>
                <a:cs typeface="Times New Roman" panose="02020603050405020304" pitchFamily="18" charset="0"/>
              </a:rPr>
              <a:t>The Abbasid caliphate envisaged wars against Byzantine as their ‘religious duty’, called them ‘tyrants’ and called the war against them as ‘jihad’. A serious challenge in this regard was faced by the Byzantines in 1071 when the Seljuk commander Alp </a:t>
            </a:r>
            <a:r>
              <a:rPr lang="en-US" b="1" dirty="0" err="1" smtClean="0">
                <a:latin typeface="Times New Roman" panose="02020603050405020304" pitchFamily="18" charset="0"/>
                <a:cs typeface="Times New Roman" panose="02020603050405020304" pitchFamily="18" charset="0"/>
              </a:rPr>
              <a:t>Arslan</a:t>
            </a:r>
            <a:r>
              <a:rPr lang="en-US" b="1" dirty="0" smtClean="0">
                <a:latin typeface="Times New Roman" panose="02020603050405020304" pitchFamily="18" charset="0"/>
                <a:cs typeface="Times New Roman" panose="02020603050405020304" pitchFamily="18" charset="0"/>
              </a:rPr>
              <a:t> inflicted a crushing defeat upon Byzantine armies at </a:t>
            </a:r>
            <a:r>
              <a:rPr lang="en-US" b="1" dirty="0" err="1" smtClean="0">
                <a:latin typeface="Times New Roman" panose="02020603050405020304" pitchFamily="18" charset="0"/>
                <a:cs typeface="Times New Roman" panose="02020603050405020304" pitchFamily="18" charset="0"/>
              </a:rPr>
              <a:t>Manzikert</a:t>
            </a:r>
            <a:r>
              <a:rPr lang="en-US" b="1" dirty="0" smtClean="0">
                <a:latin typeface="Times New Roman" panose="02020603050405020304" pitchFamily="18" charset="0"/>
                <a:cs typeface="Times New Roman" panose="02020603050405020304" pitchFamily="18" charset="0"/>
              </a:rPr>
              <a:t> (Eastern Turkey) and made the Byzantine emperor </a:t>
            </a:r>
            <a:r>
              <a:rPr lang="en-US" b="1" dirty="0" err="1" smtClean="0">
                <a:latin typeface="Times New Roman" panose="02020603050405020304" pitchFamily="18" charset="0"/>
                <a:cs typeface="Times New Roman" panose="02020603050405020304" pitchFamily="18" charset="0"/>
              </a:rPr>
              <a:t>Romanas</a:t>
            </a:r>
            <a:r>
              <a:rPr lang="en-US" b="1" dirty="0" smtClean="0">
                <a:latin typeface="Times New Roman" panose="02020603050405020304" pitchFamily="18" charset="0"/>
                <a:cs typeface="Times New Roman" panose="02020603050405020304" pitchFamily="18" charset="0"/>
              </a:rPr>
              <a:t>-IV his prisoner. This forced the Greek population to migrate even further from Anatolia towards the Balkans. These developments led to the emergence of ‘Reconquista’ (re-conquest movement) in Spain/Iberian </a:t>
            </a:r>
            <a:r>
              <a:rPr lang="en-US" b="1" dirty="0" err="1" smtClean="0">
                <a:latin typeface="Times New Roman" panose="02020603050405020304" pitchFamily="18" charset="0"/>
                <a:cs typeface="Times New Roman" panose="02020603050405020304" pitchFamily="18" charset="0"/>
              </a:rPr>
              <a:t>peninsulain</a:t>
            </a:r>
            <a:r>
              <a:rPr lang="en-US" b="1" dirty="0" smtClean="0">
                <a:latin typeface="Times New Roman" panose="02020603050405020304" pitchFamily="18" charset="0"/>
                <a:cs typeface="Times New Roman" panose="02020603050405020304" pitchFamily="18" charset="0"/>
              </a:rPr>
              <a:t> the 1</a:t>
            </a:r>
            <a:r>
              <a:rPr lang="en-US" b="1" baseline="30000" dirty="0" smtClean="0">
                <a:latin typeface="Times New Roman" panose="02020603050405020304" pitchFamily="18" charset="0"/>
                <a:cs typeface="Times New Roman" panose="02020603050405020304" pitchFamily="18" charset="0"/>
              </a:rPr>
              <a:t>st</a:t>
            </a:r>
            <a:r>
              <a:rPr lang="en-US" b="1" dirty="0" smtClean="0">
                <a:latin typeface="Times New Roman" panose="02020603050405020304" pitchFamily="18" charset="0"/>
                <a:cs typeface="Times New Roman" panose="02020603050405020304" pitchFamily="18" charset="0"/>
              </a:rPr>
              <a:t> half of the 11</a:t>
            </a:r>
            <a:r>
              <a:rPr lang="en-US" b="1" baseline="30000" dirty="0" smtClean="0">
                <a:latin typeface="Times New Roman" panose="02020603050405020304" pitchFamily="18" charset="0"/>
                <a:cs typeface="Times New Roman" panose="02020603050405020304" pitchFamily="18" charset="0"/>
              </a:rPr>
              <a:t>th</a:t>
            </a:r>
            <a:r>
              <a:rPr lang="en-US" b="1" dirty="0" smtClean="0">
                <a:latin typeface="Times New Roman" panose="02020603050405020304" pitchFamily="18" charset="0"/>
                <a:cs typeface="Times New Roman" panose="02020603050405020304" pitchFamily="18" charset="0"/>
              </a:rPr>
              <a:t> century. It led to a series of success of the Christian armies in Sicily (1095) and Toledo (1085).</a:t>
            </a:r>
            <a:endParaRPr lang="en-US" b="1"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After a crushing defeat, the Byzantine emperor Alexis-I (1081-1118) appealed to his Christian brothers and Pope Urban-II proclaimed a ‘holy war’ against the Saracens at the Council of </a:t>
            </a:r>
            <a:r>
              <a:rPr lang="en-US" b="1" dirty="0" err="1" smtClean="0">
                <a:latin typeface="Times New Roman" panose="02020603050405020304" pitchFamily="18" charset="0"/>
                <a:cs typeface="Times New Roman" panose="02020603050405020304" pitchFamily="18" charset="0"/>
              </a:rPr>
              <a:t>Clemont</a:t>
            </a:r>
            <a:r>
              <a:rPr lang="en-US" b="1" dirty="0" smtClean="0">
                <a:latin typeface="Times New Roman" panose="02020603050405020304" pitchFamily="18" charset="0"/>
                <a:cs typeface="Times New Roman" panose="02020603050405020304" pitchFamily="18" charset="0"/>
              </a:rPr>
              <a:t> in Southern France (1095). This began the 1</a:t>
            </a:r>
            <a:r>
              <a:rPr lang="en-US" b="1" baseline="30000" dirty="0" smtClean="0">
                <a:latin typeface="Times New Roman" panose="02020603050405020304" pitchFamily="18" charset="0"/>
                <a:cs typeface="Times New Roman" panose="02020603050405020304" pitchFamily="18" charset="0"/>
              </a:rPr>
              <a:t>st</a:t>
            </a:r>
            <a:r>
              <a:rPr lang="en-US" b="1" dirty="0" smtClean="0">
                <a:latin typeface="Times New Roman" panose="02020603050405020304" pitchFamily="18" charset="0"/>
                <a:cs typeface="Times New Roman" panose="02020603050405020304" pitchFamily="18" charset="0"/>
              </a:rPr>
              <a:t> Crusade in 1095. The war-cry was to ‘re-conquer’ the Holy land-the land of Christ ant his apostles for Christianity. The next wave of Crusades began </a:t>
            </a:r>
            <a:r>
              <a:rPr lang="en-US" b="1" dirty="0" err="1" smtClean="0">
                <a:latin typeface="Times New Roman" panose="02020603050405020304" pitchFamily="18" charset="0"/>
                <a:cs typeface="Times New Roman" panose="02020603050405020304" pitchFamily="18" charset="0"/>
              </a:rPr>
              <a:t>began</a:t>
            </a:r>
            <a:r>
              <a:rPr lang="en-US" b="1" dirty="0" smtClean="0">
                <a:latin typeface="Times New Roman" panose="02020603050405020304" pitchFamily="18" charset="0"/>
                <a:cs typeface="Times New Roman" panose="02020603050405020304" pitchFamily="18" charset="0"/>
              </a:rPr>
              <a:t> in 1099 largely known as the Barons’ crusade. The crusader armies occupied Anatolia, Syria including Edessa, Antioch and Tripoli while sacking Jerusalem in1099. </a:t>
            </a:r>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Course of the Crusade…</a:t>
            </a:r>
            <a:r>
              <a:rPr lang="en-US" sz="4000" b="1" dirty="0" err="1" smtClean="0">
                <a:latin typeface="Times New Roman" panose="02020603050405020304" pitchFamily="18" charset="0"/>
                <a:cs typeface="Times New Roman" panose="02020603050405020304" pitchFamily="18" charset="0"/>
              </a:rPr>
              <a:t>Contd</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10000"/>
          </a:bodyPr>
          <a:lstStyle/>
          <a:p>
            <a:pPr algn="just"/>
            <a:r>
              <a:rPr lang="en-US" b="1" dirty="0" smtClean="0">
                <a:latin typeface="Times New Roman" panose="02020603050405020304" pitchFamily="18" charset="0"/>
                <a:cs typeface="Times New Roman" panose="02020603050405020304" pitchFamily="18" charset="0"/>
              </a:rPr>
              <a:t>In 1144, the Seljuk </a:t>
            </a:r>
            <a:r>
              <a:rPr lang="en-US" b="1" dirty="0" err="1" smtClean="0">
                <a:latin typeface="Times New Roman" panose="02020603050405020304" pitchFamily="18" charset="0"/>
                <a:cs typeface="Times New Roman" panose="02020603050405020304" pitchFamily="18" charset="0"/>
              </a:rPr>
              <a:t>amir</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Zengi</a:t>
            </a:r>
            <a:r>
              <a:rPr lang="en-US" b="1" dirty="0" smtClean="0">
                <a:latin typeface="Times New Roman" panose="02020603050405020304" pitchFamily="18" charset="0"/>
                <a:cs typeface="Times New Roman" panose="02020603050405020304" pitchFamily="18" charset="0"/>
              </a:rPr>
              <a:t>-ruler of Mosul wrested </a:t>
            </a:r>
            <a:r>
              <a:rPr lang="en-US" b="1" dirty="0" err="1" smtClean="0">
                <a:latin typeface="Times New Roman" panose="02020603050405020304" pitchFamily="18" charset="0"/>
                <a:cs typeface="Times New Roman" panose="02020603050405020304" pitchFamily="18" charset="0"/>
              </a:rPr>
              <a:t>Endessa</a:t>
            </a:r>
            <a:r>
              <a:rPr lang="en-US" b="1" dirty="0" smtClean="0">
                <a:latin typeface="Times New Roman" panose="02020603050405020304" pitchFamily="18" charset="0"/>
                <a:cs typeface="Times New Roman" panose="02020603050405020304" pitchFamily="18" charset="0"/>
              </a:rPr>
              <a:t> from the Franks. </a:t>
            </a:r>
            <a:r>
              <a:rPr lang="en-US" b="1" dirty="0" err="1" smtClean="0">
                <a:latin typeface="Times New Roman" panose="02020603050405020304" pitchFamily="18" charset="0"/>
                <a:cs typeface="Times New Roman" panose="02020603050405020304" pitchFamily="18" charset="0"/>
              </a:rPr>
              <a:t>Zengi’s</a:t>
            </a:r>
            <a:r>
              <a:rPr lang="en-US" b="1" dirty="0" smtClean="0">
                <a:latin typeface="Times New Roman" panose="02020603050405020304" pitchFamily="18" charset="0"/>
                <a:cs typeface="Times New Roman" panose="02020603050405020304" pitchFamily="18" charset="0"/>
              </a:rPr>
              <a:t> son </a:t>
            </a:r>
            <a:r>
              <a:rPr lang="en-US" b="1" dirty="0" err="1" smtClean="0">
                <a:latin typeface="Times New Roman" panose="02020603050405020304" pitchFamily="18" charset="0"/>
                <a:cs typeface="Times New Roman" panose="02020603050405020304" pitchFamily="18" charset="0"/>
              </a:rPr>
              <a:t>Nur</a:t>
            </a:r>
            <a:r>
              <a:rPr lang="en-US" b="1" dirty="0" smtClean="0">
                <a:latin typeface="Times New Roman" panose="02020603050405020304" pitchFamily="18" charset="0"/>
                <a:cs typeface="Times New Roman" panose="02020603050405020304" pitchFamily="18" charset="0"/>
              </a:rPr>
              <a:t> al-Din occupied several strongholds of the crusaders in Syria and Palestine. These victories ignited Pope Eugenius-III to call upon Europe’s nobility to ‘defend the eastern Church’. This started the 2</a:t>
            </a:r>
            <a:r>
              <a:rPr lang="en-US" b="1" baseline="30000" dirty="0" smtClean="0">
                <a:latin typeface="Times New Roman" panose="02020603050405020304" pitchFamily="18" charset="0"/>
                <a:cs typeface="Times New Roman" panose="02020603050405020304" pitchFamily="18" charset="0"/>
              </a:rPr>
              <a:t>nd</a:t>
            </a:r>
            <a:r>
              <a:rPr lang="en-US" b="1" dirty="0" smtClean="0">
                <a:latin typeface="Times New Roman" panose="02020603050405020304" pitchFamily="18" charset="0"/>
                <a:cs typeface="Times New Roman" panose="02020603050405020304" pitchFamily="18" charset="0"/>
              </a:rPr>
              <a:t> crusade which lasted from 1146-48. After </a:t>
            </a:r>
            <a:r>
              <a:rPr lang="en-US" b="1" dirty="0" err="1" smtClean="0">
                <a:latin typeface="Times New Roman" panose="02020603050405020304" pitchFamily="18" charset="0"/>
                <a:cs typeface="Times New Roman" panose="02020603050405020304" pitchFamily="18" charset="0"/>
              </a:rPr>
              <a:t>Nur</a:t>
            </a:r>
            <a:r>
              <a:rPr lang="en-US" b="1" dirty="0" smtClean="0">
                <a:latin typeface="Times New Roman" panose="02020603050405020304" pitchFamily="18" charset="0"/>
                <a:cs typeface="Times New Roman" panose="02020603050405020304" pitchFamily="18" charset="0"/>
              </a:rPr>
              <a:t>-al-Din’s death in 1174, the command of the ‘jihadi’ armies was taken over by Salah al-Din, his lieutenant in Egypt. He inflicted a crushing defeat over </a:t>
            </a:r>
            <a:r>
              <a:rPr lang="en-US" b="1" dirty="0" err="1" smtClean="0">
                <a:latin typeface="Times New Roman" panose="02020603050405020304" pitchFamily="18" charset="0"/>
                <a:cs typeface="Times New Roman" panose="02020603050405020304" pitchFamily="18" charset="0"/>
              </a:rPr>
              <a:t>over</a:t>
            </a:r>
            <a:r>
              <a:rPr lang="en-US" b="1" dirty="0" smtClean="0">
                <a:latin typeface="Times New Roman" panose="02020603050405020304" pitchFamily="18" charset="0"/>
                <a:cs typeface="Times New Roman" panose="02020603050405020304" pitchFamily="18" charset="0"/>
              </a:rPr>
              <a:t> the crusader’s army in the Battle of Hattin (1187), North Palestine and occupied Jerusalem. </a:t>
            </a:r>
            <a:endParaRPr lang="en-US" b="1"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Once again, the Pope gave a call for the Third Crusade (1189-1192). Even after Salah al-Din’s death in 1193 ‘jihad’ continued throughout the 13</a:t>
            </a:r>
            <a:r>
              <a:rPr lang="en-US" b="1" baseline="30000" dirty="0" smtClean="0">
                <a:latin typeface="Times New Roman" panose="02020603050405020304" pitchFamily="18" charset="0"/>
                <a:cs typeface="Times New Roman" panose="02020603050405020304" pitchFamily="18" charset="0"/>
              </a:rPr>
              <a:t>th</a:t>
            </a:r>
            <a:r>
              <a:rPr lang="en-US" b="1" dirty="0" smtClean="0">
                <a:latin typeface="Times New Roman" panose="02020603050405020304" pitchFamily="18" charset="0"/>
                <a:cs typeface="Times New Roman" panose="02020603050405020304" pitchFamily="18" charset="0"/>
              </a:rPr>
              <a:t> century. The fearsome </a:t>
            </a:r>
            <a:r>
              <a:rPr lang="en-US" b="1" dirty="0" err="1" smtClean="0">
                <a:latin typeface="Times New Roman" panose="02020603050405020304" pitchFamily="18" charset="0"/>
                <a:cs typeface="Times New Roman" panose="02020603050405020304" pitchFamily="18" charset="0"/>
              </a:rPr>
              <a:t>Mamluk</a:t>
            </a:r>
            <a:r>
              <a:rPr lang="en-US" b="1" dirty="0" smtClean="0">
                <a:latin typeface="Times New Roman" panose="02020603050405020304" pitchFamily="18" charset="0"/>
                <a:cs typeface="Times New Roman" panose="02020603050405020304" pitchFamily="18" charset="0"/>
              </a:rPr>
              <a:t> general </a:t>
            </a:r>
            <a:r>
              <a:rPr lang="en-US" b="1" dirty="0" err="1" smtClean="0">
                <a:latin typeface="Times New Roman" panose="02020603050405020304" pitchFamily="18" charset="0"/>
                <a:cs typeface="Times New Roman" panose="02020603050405020304" pitchFamily="18" charset="0"/>
              </a:rPr>
              <a:t>Baybars</a:t>
            </a:r>
            <a:r>
              <a:rPr lang="en-US" b="1" dirty="0" smtClean="0">
                <a:latin typeface="Times New Roman" panose="02020603050405020304" pitchFamily="18" charset="0"/>
                <a:cs typeface="Times New Roman" panose="02020603050405020304" pitchFamily="18" charset="0"/>
              </a:rPr>
              <a:t> (1277) succeeded in pushing back crusaders from the Levant. After this, a number of crusades followed: two of which were led by the French king Louis-IX.</a:t>
            </a:r>
            <a:endParaRPr lang="en-IN"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Course….</a:t>
            </a:r>
            <a:r>
              <a:rPr lang="en-US" sz="4000" b="1" dirty="0" err="1" smtClean="0">
                <a:latin typeface="Times New Roman" panose="02020603050405020304" pitchFamily="18" charset="0"/>
                <a:cs typeface="Times New Roman" panose="02020603050405020304" pitchFamily="18" charset="0"/>
              </a:rPr>
              <a:t>Contd</a:t>
            </a:r>
            <a:r>
              <a:rPr lang="en-US" sz="4000" b="1" dirty="0" smtClean="0">
                <a:latin typeface="Times New Roman" panose="02020603050405020304" pitchFamily="18" charset="0"/>
                <a:cs typeface="Times New Roman" panose="02020603050405020304" pitchFamily="18" charset="0"/>
              </a:rPr>
              <a:t>….</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r>
              <a:rPr lang="en-US" sz="3200" b="1" dirty="0" smtClean="0">
                <a:latin typeface="Times New Roman" panose="02020603050405020304" pitchFamily="18" charset="0"/>
                <a:cs typeface="Times New Roman" panose="02020603050405020304" pitchFamily="18" charset="0"/>
              </a:rPr>
              <a:t>With the establishment of Ottoman empire under Osman (founder of Ottoman dynasty) the dream of the crusaders to occupy Jerusalem became almost impossible. There was a series of clashes. The Ottoman sultan Murad defeated the Serbian army in the Battle of Kosovo Field (1389). </a:t>
            </a:r>
            <a:r>
              <a:rPr lang="en-US" sz="3200" b="1" dirty="0">
                <a:latin typeface="Times New Roman" panose="02020603050405020304" pitchFamily="18" charset="0"/>
                <a:cs typeface="Times New Roman" panose="02020603050405020304" pitchFamily="18" charset="0"/>
              </a:rPr>
              <a:t>T</a:t>
            </a:r>
            <a:r>
              <a:rPr lang="en-US" sz="3200" b="1" dirty="0" smtClean="0">
                <a:latin typeface="Times New Roman" panose="02020603050405020304" pitchFamily="18" charset="0"/>
                <a:cs typeface="Times New Roman" panose="02020603050405020304" pitchFamily="18" charset="0"/>
              </a:rPr>
              <a:t>he same year, Ottoman sultan </a:t>
            </a:r>
            <a:r>
              <a:rPr lang="en-US" sz="3200" b="1" dirty="0" err="1" smtClean="0">
                <a:latin typeface="Times New Roman" panose="02020603050405020304" pitchFamily="18" charset="0"/>
                <a:cs typeface="Times New Roman" panose="02020603050405020304" pitchFamily="18" charset="0"/>
              </a:rPr>
              <a:t>Bayazid</a:t>
            </a:r>
            <a:r>
              <a:rPr lang="en-US" sz="3200" b="1" dirty="0" smtClean="0">
                <a:latin typeface="Times New Roman" panose="02020603050405020304" pitchFamily="18" charset="0"/>
                <a:cs typeface="Times New Roman" panose="02020603050405020304" pitchFamily="18" charset="0"/>
              </a:rPr>
              <a:t>-I defeated the Hungarian, French and German crusaders in he Battle of </a:t>
            </a:r>
            <a:r>
              <a:rPr lang="en-US" sz="3200" b="1" dirty="0" err="1" smtClean="0">
                <a:latin typeface="Times New Roman" panose="02020603050405020304" pitchFamily="18" charset="0"/>
                <a:cs typeface="Times New Roman" panose="02020603050405020304" pitchFamily="18" charset="0"/>
              </a:rPr>
              <a:t>Nicopolis</a:t>
            </a:r>
            <a:r>
              <a:rPr lang="en-US" sz="3200" b="1" dirty="0" smtClean="0">
                <a:latin typeface="Times New Roman" panose="02020603050405020304" pitchFamily="18" charset="0"/>
                <a:cs typeface="Times New Roman" panose="02020603050405020304" pitchFamily="18" charset="0"/>
              </a:rPr>
              <a:t> (Hungary). Finally, the Ottoman sultan Mehmed-II (1444-46; 1451-81) occupied the last Byzantine bastion Constantinople in 1453. All the hopes of the crusaders to occupy Jerusalem was lost.</a:t>
            </a:r>
            <a:endParaRPr lang="en-IN" sz="32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Impacts</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buFont typeface="Wingdings" panose="05000000000000000000" pitchFamily="2" charset="2"/>
              <a:buChar char="Ø"/>
            </a:pPr>
            <a:r>
              <a:rPr lang="en-US" sz="2200" b="1" dirty="0" smtClean="0">
                <a:latin typeface="Times New Roman" panose="02020603050405020304" pitchFamily="18" charset="0"/>
                <a:cs typeface="Times New Roman" panose="02020603050405020304" pitchFamily="18" charset="0"/>
              </a:rPr>
              <a:t> Islamic interactions with the West had deep cultural impacts</a:t>
            </a:r>
            <a:endParaRPr lang="en-US" sz="22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200" b="1" dirty="0">
                <a:latin typeface="Times New Roman" panose="02020603050405020304" pitchFamily="18" charset="0"/>
                <a:cs typeface="Times New Roman" panose="02020603050405020304" pitchFamily="18" charset="0"/>
              </a:rPr>
              <a:t> </a:t>
            </a:r>
            <a:r>
              <a:rPr lang="en-US" sz="2200" b="1" dirty="0" smtClean="0">
                <a:latin typeface="Times New Roman" panose="02020603050405020304" pitchFamily="18" charset="0"/>
                <a:cs typeface="Times New Roman" panose="02020603050405020304" pitchFamily="18" charset="0"/>
              </a:rPr>
              <a:t>At the time, Arab Islam was the source of ideas for the west</a:t>
            </a:r>
            <a:endParaRPr lang="en-US" sz="22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200" b="1" dirty="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Rhazes</a:t>
            </a:r>
            <a:r>
              <a:rPr lang="en-US" sz="2200" b="1" dirty="0" smtClean="0">
                <a:latin typeface="Times New Roman" panose="02020603050405020304" pitchFamily="18" charset="0"/>
                <a:cs typeface="Times New Roman" panose="02020603050405020304" pitchFamily="18" charset="0"/>
              </a:rPr>
              <a:t> and </a:t>
            </a:r>
            <a:r>
              <a:rPr lang="en-US" sz="2200" b="1" dirty="0" err="1" smtClean="0">
                <a:latin typeface="Times New Roman" panose="02020603050405020304" pitchFamily="18" charset="0"/>
                <a:cs typeface="Times New Roman" panose="02020603050405020304" pitchFamily="18" charset="0"/>
              </a:rPr>
              <a:t>Avicena’s</a:t>
            </a:r>
            <a:r>
              <a:rPr lang="en-US" sz="2200" b="1" dirty="0" smtClean="0">
                <a:latin typeface="Times New Roman" panose="02020603050405020304" pitchFamily="18" charset="0"/>
                <a:cs typeface="Times New Roman" panose="02020603050405020304" pitchFamily="18" charset="0"/>
              </a:rPr>
              <a:t> influence on European medical science was long standing</a:t>
            </a:r>
            <a:endParaRPr lang="en-US" sz="22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200" b="1" dirty="0">
                <a:latin typeface="Times New Roman" panose="02020603050405020304" pitchFamily="18" charset="0"/>
                <a:cs typeface="Times New Roman" panose="02020603050405020304" pitchFamily="18" charset="0"/>
              </a:rPr>
              <a:t> </a:t>
            </a:r>
            <a:r>
              <a:rPr lang="en-US" sz="2200" b="1" dirty="0" smtClean="0">
                <a:latin typeface="Times New Roman" panose="02020603050405020304" pitchFamily="18" charset="0"/>
                <a:cs typeface="Times New Roman" panose="02020603050405020304" pitchFamily="18" charset="0"/>
              </a:rPr>
              <a:t>The west also learnt astronomy, mathematics, chemistry and optics from the Arabs</a:t>
            </a:r>
            <a:endParaRPr lang="en-US" sz="22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200" b="1" dirty="0">
                <a:latin typeface="Times New Roman" panose="02020603050405020304" pitchFamily="18" charset="0"/>
                <a:cs typeface="Times New Roman" panose="02020603050405020304" pitchFamily="18" charset="0"/>
              </a:rPr>
              <a:t> </a:t>
            </a:r>
            <a:r>
              <a:rPr lang="en-US" sz="2200" b="1" dirty="0" smtClean="0">
                <a:latin typeface="Times New Roman" panose="02020603050405020304" pitchFamily="18" charset="0"/>
                <a:cs typeface="Times New Roman" panose="02020603050405020304" pitchFamily="18" charset="0"/>
              </a:rPr>
              <a:t>Arabic translations of Greek works made Greek knowledge available to the west. Aristotle’s works were translated by Ibn </a:t>
            </a:r>
            <a:r>
              <a:rPr lang="en-US" sz="2200" b="1" dirty="0" err="1" smtClean="0">
                <a:latin typeface="Times New Roman" panose="02020603050405020304" pitchFamily="18" charset="0"/>
                <a:cs typeface="Times New Roman" panose="02020603050405020304" pitchFamily="18" charset="0"/>
              </a:rPr>
              <a:t>Rushd</a:t>
            </a:r>
            <a:r>
              <a:rPr lang="en-US" sz="2200" b="1" dirty="0" smtClean="0">
                <a:latin typeface="Times New Roman" panose="02020603050405020304" pitchFamily="18" charset="0"/>
                <a:cs typeface="Times New Roman" panose="02020603050405020304" pitchFamily="18" charset="0"/>
              </a:rPr>
              <a:t> (Averroes 1126-1198) were read in the European Universities</a:t>
            </a:r>
            <a:endParaRPr lang="en-US" sz="22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200" b="1" dirty="0">
                <a:latin typeface="Times New Roman" panose="02020603050405020304" pitchFamily="18" charset="0"/>
                <a:cs typeface="Times New Roman" panose="02020603050405020304" pitchFamily="18" charset="0"/>
              </a:rPr>
              <a:t> </a:t>
            </a:r>
            <a:r>
              <a:rPr lang="en-US" sz="2200" b="1" dirty="0" smtClean="0">
                <a:latin typeface="Times New Roman" panose="02020603050405020304" pitchFamily="18" charset="0"/>
                <a:cs typeface="Times New Roman" panose="02020603050405020304" pitchFamily="18" charset="0"/>
              </a:rPr>
              <a:t>The knowledge of Zero and Paper technology also travelled to the west through the    Arab inroads who in turn, acquired the knowledge and learnt the techniques from India and China respectively.</a:t>
            </a:r>
            <a:endParaRPr lang="en-US" sz="2200" b="1" dirty="0" smtClean="0">
              <a:latin typeface="Times New Roman" panose="02020603050405020304" pitchFamily="18" charset="0"/>
              <a:cs typeface="Times New Roman" panose="02020603050405020304" pitchFamily="18" charset="0"/>
            </a:endParaRPr>
          </a:p>
          <a:p>
            <a:pPr marL="0" indent="0" algn="just">
              <a:buNone/>
            </a:pPr>
            <a:r>
              <a:rPr lang="en-US" sz="2200" b="1" dirty="0" smtClean="0">
                <a:latin typeface="Times New Roman" panose="02020603050405020304" pitchFamily="18" charset="0"/>
                <a:cs typeface="Times New Roman" panose="02020603050405020304" pitchFamily="18" charset="0"/>
              </a:rPr>
              <a:t>Although the European efforts at the Crusades failed, they achieved other useful knowledge that helped in their development in the later period.</a:t>
            </a:r>
            <a:endParaRPr lang="en-IN" sz="2200" b="1"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4373</Words>
  <Application>WPS Presentation</Application>
  <PresentationFormat>Widescreen</PresentationFormat>
  <Paragraphs>32</Paragraphs>
  <Slides>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Arial</vt:lpstr>
      <vt:lpstr>SimSun</vt:lpstr>
      <vt:lpstr>Wingdings</vt:lpstr>
      <vt:lpstr>Times New Roman</vt:lpstr>
      <vt:lpstr>Microsoft YaHei</vt:lpstr>
      <vt:lpstr>Arial Unicode MS</vt:lpstr>
      <vt:lpstr>Calibri Light</vt:lpstr>
      <vt:lpstr>Calibri</vt:lpstr>
      <vt:lpstr>Office Theme</vt:lpstr>
      <vt:lpstr>Crusades </vt:lpstr>
      <vt:lpstr>Introduction</vt:lpstr>
      <vt:lpstr>The cause and subsequent Course</vt:lpstr>
      <vt:lpstr>Course of the Crusade…Contd</vt:lpstr>
      <vt:lpstr>Course….Contd….</vt:lpstr>
      <vt:lpstr>Impacts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Crusades </dc:title>
  <dc:creator>hp</dc:creator>
  <cp:lastModifiedBy>hp</cp:lastModifiedBy>
  <cp:revision>17</cp:revision>
  <dcterms:created xsi:type="dcterms:W3CDTF">2022-06-29T16:47:00Z</dcterms:created>
  <dcterms:modified xsi:type="dcterms:W3CDTF">2022-06-30T15:30:50Z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2197326B9ACA44118A175EB9ECA1E69E</vt:lpwstr>
  </property>
  <property fmtid="{D5CDD505-2E9C-101B-9397-08002B2CF9AE}" pid="3" name="KSOProductBuildVer">
    <vt:lpwstr>1033-11.2.0.11156</vt:lpwstr>
  </property>
</Properties>
</file>