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F92F-B08F-45F4-A04D-1092C9826FB6}" type="datetimeFigureOut">
              <a:rPr lang="en-IN" smtClean="0"/>
              <a:t>13-06-2022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33E5-B5DF-45A7-8EC9-70C73B86037F}" type="slidenum">
              <a:rPr lang="en-IN" smtClean="0"/>
              <a:t>‹#›</a:t>
            </a:fld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F92F-B08F-45F4-A04D-1092C9826FB6}" type="datetimeFigureOut">
              <a:rPr lang="en-IN" smtClean="0"/>
              <a:t>13-06-2022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33E5-B5DF-45A7-8EC9-70C73B86037F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F92F-B08F-45F4-A04D-1092C9826FB6}" type="datetimeFigureOut">
              <a:rPr lang="en-IN" smtClean="0"/>
              <a:t>13-06-2022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33E5-B5DF-45A7-8EC9-70C73B86037F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F92F-B08F-45F4-A04D-1092C9826FB6}" type="datetimeFigureOut">
              <a:rPr lang="en-IN" smtClean="0"/>
              <a:t>13-06-2022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33E5-B5DF-45A7-8EC9-70C73B86037F}" type="slidenum">
              <a:rPr lang="en-IN" smtClean="0"/>
              <a:t>‹#›</a:t>
            </a:fld>
            <a:endParaRPr lang="en-I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F92F-B08F-45F4-A04D-1092C9826FB6}" type="datetimeFigureOut">
              <a:rPr lang="en-IN" smtClean="0"/>
              <a:t>13-06-2022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33E5-B5DF-45A7-8EC9-70C73B86037F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F92F-B08F-45F4-A04D-1092C9826FB6}" type="datetimeFigureOut">
              <a:rPr lang="en-IN" smtClean="0"/>
              <a:t>13-06-2022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33E5-B5DF-45A7-8EC9-70C73B86037F}" type="slidenum">
              <a:rPr lang="en-IN" smtClean="0"/>
              <a:t>‹#›</a:t>
            </a:fld>
            <a:endParaRPr lang="en-I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F92F-B08F-45F4-A04D-1092C9826FB6}" type="datetimeFigureOut">
              <a:rPr lang="en-IN" smtClean="0"/>
              <a:t>13-06-2022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33E5-B5DF-45A7-8EC9-70C73B86037F}" type="slidenum">
              <a:rPr lang="en-IN" smtClean="0"/>
              <a:t>‹#›</a:t>
            </a:fld>
            <a:endParaRPr lang="en-IN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F92F-B08F-45F4-A04D-1092C9826FB6}" type="datetimeFigureOut">
              <a:rPr lang="en-IN" smtClean="0"/>
              <a:t>13-06-2022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33E5-B5DF-45A7-8EC9-70C73B86037F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F92F-B08F-45F4-A04D-1092C9826FB6}" type="datetimeFigureOut">
              <a:rPr lang="en-IN" smtClean="0"/>
              <a:t>13-06-2022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33E5-B5DF-45A7-8EC9-70C73B86037F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F92F-B08F-45F4-A04D-1092C9826FB6}" type="datetimeFigureOut">
              <a:rPr lang="en-IN" smtClean="0"/>
              <a:t>13-06-2022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33E5-B5DF-45A7-8EC9-70C73B86037F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F92F-B08F-45F4-A04D-1092C9826FB6}" type="datetimeFigureOut">
              <a:rPr lang="en-IN" smtClean="0"/>
              <a:t>13-06-2022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33E5-B5DF-45A7-8EC9-70C73B86037F}" type="slidenum">
              <a:rPr lang="en-IN" smtClean="0"/>
              <a:t>‹#›</a:t>
            </a:fld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753F92F-B08F-45F4-A04D-1092C9826FB6}" type="datetimeFigureOut">
              <a:rPr lang="en-IN" smtClean="0"/>
              <a:t>13-06-2022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66433E5-B5DF-45A7-8EC9-70C73B86037F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476672"/>
            <a:ext cx="8640960" cy="5904655"/>
          </a:xfrm>
        </p:spPr>
        <p:txBody>
          <a:bodyPr>
            <a:normAutofit lnSpcReduction="10000"/>
          </a:bodyPr>
          <a:lstStyle/>
          <a:p>
            <a:r>
              <a:rPr lang="en-IN" sz="3600" b="1" dirty="0" smtClean="0"/>
              <a:t>STRATEGIES TO ENHANCE RESILIENCE</a:t>
            </a:r>
            <a:endParaRPr lang="en-IN" sz="3600" b="1" dirty="0" smtClean="0"/>
          </a:p>
          <a:p>
            <a:pPr algn="just"/>
            <a:r>
              <a:rPr lang="en-US" sz="3600" b="1" dirty="0" smtClean="0"/>
              <a:t>1. Make connections with their peers</a:t>
            </a:r>
            <a:r>
              <a:rPr lang="en-US" sz="3600" dirty="0" smtClean="0"/>
              <a:t>:</a:t>
            </a:r>
          </a:p>
          <a:p>
            <a:pPr algn="just"/>
            <a:r>
              <a:rPr lang="en-US" sz="3600" dirty="0" smtClean="0"/>
              <a:t>Peer group relationships influence the adolescents to cooperate, to lead and follow and adjust in the challenging social situations.  </a:t>
            </a:r>
            <a:endParaRPr lang="en-US" sz="3600" dirty="0" smtClean="0"/>
          </a:p>
          <a:p>
            <a:pPr algn="just"/>
            <a:r>
              <a:rPr lang="en-US" sz="3600" dirty="0" smtClean="0"/>
              <a:t>We should find ways to help children foster connectivity by suggesting them connect to peers in-person or through phone, video chats and texts.</a:t>
            </a:r>
            <a:endParaRPr lang="en-IN" sz="3600" dirty="0" smtClean="0"/>
          </a:p>
          <a:p>
            <a:pPr algn="just"/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294485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476672"/>
            <a:ext cx="8640960" cy="5904655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3600" b="1" dirty="0" smtClean="0"/>
              <a:t>9. Accept change</a:t>
            </a:r>
            <a:r>
              <a:rPr lang="en-US" sz="3600" dirty="0" smtClean="0"/>
              <a:t>:</a:t>
            </a:r>
          </a:p>
          <a:p>
            <a:pPr algn="just"/>
            <a:r>
              <a:rPr lang="en-US" sz="3600" dirty="0" smtClean="0"/>
              <a:t>Change often can be scary for children and teens. Help child to see in a realistic way that change is part of life and new goals can replace goals that have become unattainable.</a:t>
            </a:r>
          </a:p>
          <a:p>
            <a:pPr algn="just"/>
            <a:r>
              <a:rPr lang="en-US" sz="3600" dirty="0" smtClean="0"/>
              <a:t>In school, point out how students have changed as they moved up in grade levels and discuss how that change has had an impact on </a:t>
            </a:r>
            <a:r>
              <a:rPr lang="en-US" sz="3600" smtClean="0"/>
              <a:t>the students.</a:t>
            </a:r>
            <a:endParaRPr lang="en-US" sz="3600" dirty="0" smtClean="0"/>
          </a:p>
          <a:p>
            <a:pPr algn="just"/>
            <a:endParaRPr lang="en-IN" sz="3600" dirty="0" smtClean="0"/>
          </a:p>
          <a:p>
            <a:pPr algn="just"/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68156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476672"/>
            <a:ext cx="8640960" cy="5904655"/>
          </a:xfrm>
        </p:spPr>
        <p:txBody>
          <a:bodyPr>
            <a:normAutofit/>
          </a:bodyPr>
          <a:lstStyle/>
          <a:p>
            <a:pPr algn="ctr"/>
            <a:endParaRPr lang="en-IN" sz="3600" b="1" dirty="0" smtClean="0">
              <a:latin typeface="Bernard MT Condensed" pitchFamily="18" charset="0"/>
            </a:endParaRPr>
          </a:p>
          <a:p>
            <a:pPr algn="ctr"/>
            <a:endParaRPr lang="en-IN" sz="3600" b="1" dirty="0">
              <a:latin typeface="Bernard MT Condensed" pitchFamily="18" charset="0"/>
            </a:endParaRPr>
          </a:p>
          <a:p>
            <a:pPr algn="ctr"/>
            <a:r>
              <a:rPr lang="en-IN" sz="6600" b="1" dirty="0" smtClean="0">
                <a:latin typeface="Bernard MT Condensed" pitchFamily="18" charset="0"/>
              </a:rPr>
              <a:t>THANK</a:t>
            </a:r>
          </a:p>
          <a:p>
            <a:pPr algn="ctr"/>
            <a:r>
              <a:rPr lang="en-US" sz="6600" b="1" dirty="0" smtClean="0">
                <a:latin typeface="Bernard MT Condensed" pitchFamily="18" charset="0"/>
              </a:rPr>
              <a:t>YOU</a:t>
            </a:r>
            <a:endParaRPr lang="en-IN" sz="6600" dirty="0">
              <a:latin typeface="Bernard MT Condensed" pitchFamily="18" charset="0"/>
            </a:endParaRPr>
          </a:p>
          <a:p>
            <a:pPr algn="just"/>
            <a:endParaRPr lang="en-US" sz="3600" dirty="0" smtClean="0"/>
          </a:p>
          <a:p>
            <a:pPr algn="just"/>
            <a:endParaRPr lang="en-US" sz="3200" dirty="0" smtClean="0"/>
          </a:p>
          <a:p>
            <a:pPr algn="just"/>
            <a:endParaRPr lang="en-IN" sz="3200" dirty="0" smtClean="0"/>
          </a:p>
          <a:p>
            <a:pPr algn="just"/>
            <a:endParaRPr lang="en-IN" sz="3200" dirty="0"/>
          </a:p>
          <a:p>
            <a:pPr algn="just"/>
            <a:endParaRPr lang="en-IN" sz="3600" dirty="0" smtClean="0"/>
          </a:p>
          <a:p>
            <a:pPr algn="just"/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85782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476672"/>
            <a:ext cx="8640960" cy="5904655"/>
          </a:xfrm>
        </p:spPr>
        <p:txBody>
          <a:bodyPr>
            <a:normAutofit/>
          </a:bodyPr>
          <a:lstStyle/>
          <a:p>
            <a:pPr algn="just"/>
            <a:r>
              <a:rPr lang="en-US" sz="3600" b="1" dirty="0" smtClean="0"/>
              <a:t>2. Help our child by having them help others</a:t>
            </a:r>
            <a:r>
              <a:rPr lang="en-US" sz="3600" dirty="0" smtClean="0"/>
              <a:t>:</a:t>
            </a:r>
          </a:p>
          <a:p>
            <a:pPr algn="just"/>
            <a:r>
              <a:rPr lang="en-US" sz="3600" dirty="0" smtClean="0"/>
              <a:t>Helping others will make our child realize of moral responsibility to help them care for those around him. Children who may feel helpless can feel empowered by helping others.  </a:t>
            </a:r>
            <a:endParaRPr lang="en-US" sz="3600" dirty="0" smtClean="0"/>
          </a:p>
          <a:p>
            <a:pPr algn="just"/>
            <a:endParaRPr lang="en-IN" sz="3600" dirty="0" smtClean="0"/>
          </a:p>
          <a:p>
            <a:pPr algn="just"/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01673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476672"/>
            <a:ext cx="8640960" cy="5904655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3600" b="1" dirty="0" smtClean="0"/>
              <a:t>3. Maintain a daily routine</a:t>
            </a:r>
            <a:r>
              <a:rPr lang="en-US" sz="3600" dirty="0" smtClean="0"/>
              <a:t>:</a:t>
            </a:r>
          </a:p>
          <a:p>
            <a:pPr algn="just"/>
            <a:r>
              <a:rPr lang="en-US" sz="3600" dirty="0" smtClean="0"/>
              <a:t>Establishing and maintaining a routine is one of the best ways to foster a sense of stability and combat feelings of helplessness.</a:t>
            </a:r>
          </a:p>
          <a:p>
            <a:pPr algn="just"/>
            <a:r>
              <a:rPr lang="en-US" sz="3600" dirty="0" smtClean="0"/>
              <a:t>Work with our child to develop a routine, and highlight times that are for school work and play. Particularly during times of distress or transition, might need to be flexible with some routines. </a:t>
            </a:r>
            <a:endParaRPr lang="en-US" sz="3600" dirty="0" smtClean="0"/>
          </a:p>
          <a:p>
            <a:pPr algn="just"/>
            <a:endParaRPr lang="en-IN" sz="3600" dirty="0" smtClean="0"/>
          </a:p>
          <a:p>
            <a:pPr algn="just"/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80938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476672"/>
            <a:ext cx="8640960" cy="5904655"/>
          </a:xfrm>
        </p:spPr>
        <p:txBody>
          <a:bodyPr>
            <a:normAutofit/>
          </a:bodyPr>
          <a:lstStyle/>
          <a:p>
            <a:pPr algn="just"/>
            <a:r>
              <a:rPr lang="en-US" sz="3600" b="1" dirty="0" smtClean="0"/>
              <a:t>4. Take a break</a:t>
            </a:r>
            <a:r>
              <a:rPr lang="en-US" sz="3600" dirty="0" smtClean="0"/>
              <a:t>:</a:t>
            </a:r>
          </a:p>
          <a:p>
            <a:pPr algn="just"/>
            <a:r>
              <a:rPr lang="en-US" sz="3600" dirty="0" smtClean="0"/>
              <a:t>Although schools are being held accountable for performance or required to provide certain instructions, build in unstructured time during the school day to allow children to be creative.</a:t>
            </a:r>
          </a:p>
          <a:p>
            <a:pPr algn="just"/>
            <a:endParaRPr lang="en-IN" sz="3600" dirty="0" smtClean="0"/>
          </a:p>
          <a:p>
            <a:pPr algn="just"/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58954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476672"/>
            <a:ext cx="8640960" cy="5904655"/>
          </a:xfrm>
        </p:spPr>
        <p:txBody>
          <a:bodyPr>
            <a:normAutofit/>
          </a:bodyPr>
          <a:lstStyle/>
          <a:p>
            <a:pPr algn="just"/>
            <a:r>
              <a:rPr lang="en-US" sz="3600" b="1" dirty="0" smtClean="0"/>
              <a:t>5. Teach our child self-care</a:t>
            </a:r>
            <a:r>
              <a:rPr lang="en-US" sz="3600" dirty="0" smtClean="0"/>
              <a:t>:</a:t>
            </a:r>
          </a:p>
          <a:p>
            <a:pPr algn="just"/>
            <a:r>
              <a:rPr lang="en-US" sz="3600" dirty="0" smtClean="0"/>
              <a:t>Self-care refers to the deliberate activities we do in order to meet our physical, emotional and mental health needs. It is essential for child’s physical, psychological, emotional, social, spiritual development.</a:t>
            </a:r>
          </a:p>
          <a:p>
            <a:pPr algn="just"/>
            <a:r>
              <a:rPr lang="en-US" sz="3600" dirty="0" smtClean="0"/>
              <a:t>There are may options when it comes to self-care activities for adolescents.</a:t>
            </a:r>
            <a:endParaRPr lang="en-US" sz="3600" dirty="0" smtClean="0"/>
          </a:p>
          <a:p>
            <a:pPr algn="just"/>
            <a:endParaRPr lang="en-IN" sz="3600" dirty="0" smtClean="0"/>
          </a:p>
          <a:p>
            <a:pPr algn="just"/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40182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476672"/>
            <a:ext cx="8640960" cy="590465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3600" b="1" dirty="0" smtClean="0"/>
              <a:t>Self-care activities</a:t>
            </a:r>
            <a:r>
              <a:rPr lang="en-US" sz="3600" dirty="0" smtClean="0"/>
              <a:t>:</a:t>
            </a:r>
          </a:p>
          <a:p>
            <a:pPr marL="571500" indent="-571500" algn="just">
              <a:buFont typeface="Wingdings" pitchFamily="2" charset="2"/>
              <a:buChar char="Ø"/>
            </a:pPr>
            <a:r>
              <a:rPr lang="en-US" sz="3600" dirty="0" smtClean="0"/>
              <a:t>Listen to music.</a:t>
            </a:r>
          </a:p>
          <a:p>
            <a:pPr marL="571500" indent="-571500" algn="just">
              <a:buFont typeface="Wingdings" pitchFamily="2" charset="2"/>
              <a:buChar char="Ø"/>
            </a:pPr>
            <a:r>
              <a:rPr lang="en-US" sz="3600" dirty="0" smtClean="0"/>
              <a:t>Talk to a friend.</a:t>
            </a:r>
          </a:p>
          <a:p>
            <a:pPr marL="571500" indent="-571500" algn="just">
              <a:buFont typeface="Wingdings" pitchFamily="2" charset="2"/>
              <a:buChar char="Ø"/>
            </a:pPr>
            <a:r>
              <a:rPr lang="en-US" sz="3600" dirty="0" smtClean="0"/>
              <a:t>Watch a movie.</a:t>
            </a:r>
          </a:p>
          <a:p>
            <a:pPr marL="571500" indent="-571500" algn="just">
              <a:buFont typeface="Wingdings" pitchFamily="2" charset="2"/>
              <a:buChar char="Ø"/>
            </a:pPr>
            <a:r>
              <a:rPr lang="en-US" sz="3600" dirty="0" smtClean="0"/>
              <a:t>Read a book.</a:t>
            </a:r>
          </a:p>
          <a:p>
            <a:pPr marL="571500" indent="-571500" algn="just">
              <a:buFont typeface="Wingdings" pitchFamily="2" charset="2"/>
              <a:buChar char="Ø"/>
            </a:pPr>
            <a:r>
              <a:rPr lang="en-US" sz="3600" dirty="0" smtClean="0"/>
              <a:t>Go for walk.</a:t>
            </a:r>
          </a:p>
          <a:p>
            <a:pPr marL="571500" indent="-571500" algn="just">
              <a:buFont typeface="Wingdings" pitchFamily="2" charset="2"/>
              <a:buChar char="Ø"/>
            </a:pPr>
            <a:r>
              <a:rPr lang="en-US" sz="3600" dirty="0" smtClean="0"/>
              <a:t>Play with pet.</a:t>
            </a:r>
          </a:p>
          <a:p>
            <a:pPr marL="571500" indent="-571500" algn="just">
              <a:buFont typeface="Wingdings" pitchFamily="2" charset="2"/>
              <a:buChar char="Ø"/>
            </a:pPr>
            <a:r>
              <a:rPr lang="en-US" sz="3600" dirty="0" smtClean="0"/>
              <a:t>Do yoga.</a:t>
            </a:r>
          </a:p>
          <a:p>
            <a:pPr marL="571500" indent="-571500" algn="just">
              <a:buFont typeface="Wingdings" pitchFamily="2" charset="2"/>
              <a:buChar char="Ø"/>
            </a:pPr>
            <a:r>
              <a:rPr lang="en-US" sz="3600" dirty="0" smtClean="0"/>
              <a:t>Write in a journal.</a:t>
            </a:r>
          </a:p>
          <a:p>
            <a:pPr marL="571500" indent="-571500" algn="just">
              <a:buFont typeface="Wingdings" pitchFamily="2" charset="2"/>
              <a:buChar char="Ø"/>
            </a:pPr>
            <a:r>
              <a:rPr lang="en-US" sz="3600" dirty="0" smtClean="0"/>
              <a:t>Cook with parents, etc.</a:t>
            </a:r>
          </a:p>
          <a:p>
            <a:pPr algn="just"/>
            <a:endParaRPr lang="en-IN" sz="3600" dirty="0" smtClean="0"/>
          </a:p>
          <a:p>
            <a:pPr algn="just"/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92509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476672"/>
            <a:ext cx="8640960" cy="5904655"/>
          </a:xfrm>
        </p:spPr>
        <p:txBody>
          <a:bodyPr>
            <a:normAutofit/>
          </a:bodyPr>
          <a:lstStyle/>
          <a:p>
            <a:pPr algn="just"/>
            <a:r>
              <a:rPr lang="en-US" sz="3600" b="1" dirty="0" smtClean="0"/>
              <a:t>6. Nurture a positive self-view</a:t>
            </a:r>
            <a:r>
              <a:rPr lang="en-US" sz="3600" dirty="0" smtClean="0"/>
              <a:t>:</a:t>
            </a:r>
          </a:p>
          <a:p>
            <a:pPr algn="just"/>
            <a:r>
              <a:rPr lang="en-US" sz="3600" dirty="0" smtClean="0"/>
              <a:t>Help the child learn to trust themselves to solve problems and make appropriate decisions.</a:t>
            </a:r>
          </a:p>
          <a:p>
            <a:pPr algn="just"/>
            <a:r>
              <a:rPr lang="en-US" sz="3600" dirty="0" smtClean="0"/>
              <a:t>At school, help children see how their individual accomplishments contribute to the well-being of the class as a whole.</a:t>
            </a:r>
            <a:endParaRPr lang="en-US" sz="3600" dirty="0" smtClean="0"/>
          </a:p>
          <a:p>
            <a:pPr algn="just"/>
            <a:endParaRPr lang="en-IN" sz="3600" dirty="0" smtClean="0"/>
          </a:p>
          <a:p>
            <a:pPr algn="just"/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1962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476672"/>
            <a:ext cx="8640960" cy="5904655"/>
          </a:xfrm>
        </p:spPr>
        <p:txBody>
          <a:bodyPr>
            <a:normAutofit/>
          </a:bodyPr>
          <a:lstStyle/>
          <a:p>
            <a:pPr algn="just"/>
            <a:r>
              <a:rPr lang="en-US" sz="3600" b="1" dirty="0" smtClean="0"/>
              <a:t>7. Maintain a hopeful outlook</a:t>
            </a:r>
            <a:r>
              <a:rPr lang="en-US" sz="3600" dirty="0" smtClean="0"/>
              <a:t>:</a:t>
            </a:r>
          </a:p>
          <a:p>
            <a:pPr algn="just"/>
            <a:r>
              <a:rPr lang="en-US" sz="3600" dirty="0" smtClean="0"/>
              <a:t>Even when a child is facing very painful events, help them look at the situation in a broader context and keep a long term perspective.</a:t>
            </a:r>
          </a:p>
          <a:p>
            <a:pPr algn="just"/>
            <a:r>
              <a:rPr lang="en-US" sz="3600" dirty="0" smtClean="0"/>
              <a:t>An optimistic and positive outlook can enable children to see the good things in life and keep going even in the hardest times.</a:t>
            </a:r>
            <a:endParaRPr lang="en-US" sz="3600" dirty="0" smtClean="0"/>
          </a:p>
          <a:p>
            <a:pPr algn="just"/>
            <a:endParaRPr lang="en-IN" sz="3600" dirty="0" smtClean="0"/>
          </a:p>
          <a:p>
            <a:pPr algn="just"/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86750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476672"/>
            <a:ext cx="8640960" cy="590465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3600" b="1" dirty="0" smtClean="0"/>
              <a:t>8. Look for opportunities for self-discovery</a:t>
            </a:r>
            <a:r>
              <a:rPr lang="en-US" sz="3600" dirty="0" smtClean="0"/>
              <a:t>:</a:t>
            </a:r>
          </a:p>
          <a:p>
            <a:pPr algn="just"/>
            <a:r>
              <a:rPr lang="en-US" sz="3600" dirty="0" smtClean="0"/>
              <a:t>Engaging in life allows us to discover more about who I am. Tough times are often more or less faced by all, so when children learn the most about themselves, we help our child take a look at whatever they are facing can teach them “What am I made of”. </a:t>
            </a:r>
          </a:p>
          <a:p>
            <a:pPr algn="just"/>
            <a:r>
              <a:rPr lang="en-US" sz="3600" dirty="0" smtClean="0"/>
              <a:t>Self-discovery helps us to identify our abilities and helps one to build resilience.</a:t>
            </a:r>
            <a:endParaRPr lang="en-US" sz="3600" dirty="0" smtClean="0"/>
          </a:p>
          <a:p>
            <a:pPr algn="just"/>
            <a:endParaRPr lang="en-IN" sz="3600" dirty="0" smtClean="0"/>
          </a:p>
          <a:p>
            <a:pPr algn="just"/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1825070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75</TotalTime>
  <Words>551</Words>
  <Application>Microsoft Office PowerPoint</Application>
  <PresentationFormat>On-screen Show (4:3)</PresentationFormat>
  <Paragraphs>54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Slipstream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Leela Ram Newar</dc:creator>
  <cp:lastModifiedBy>Leela Ram Newar</cp:lastModifiedBy>
  <cp:revision>9</cp:revision>
  <dcterms:created xsi:type="dcterms:W3CDTF">2022-05-04T13:13:15Z</dcterms:created>
  <dcterms:modified xsi:type="dcterms:W3CDTF">2022-06-13T14:39:25Z</dcterms:modified>
</cp:coreProperties>
</file>