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1" r:id="rId2"/>
    <p:sldId id="272" r:id="rId3"/>
    <p:sldId id="273" r:id="rId4"/>
    <p:sldId id="274" r:id="rId5"/>
    <p:sldId id="275" r:id="rId6"/>
    <p:sldId id="276" r:id="rId7"/>
    <p:sldId id="277" r:id="rId8"/>
    <p:sldId id="27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6299-B41C-4163-A14C-E11F4A8EB93A}" type="datetimeFigureOut">
              <a:rPr lang="en-IN" smtClean="0"/>
              <a:t>09-06-2022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7DE4A-BA24-44E0-9111-DD3FF2DF96E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6299-B41C-4163-A14C-E11F4A8EB93A}" type="datetimeFigureOut">
              <a:rPr lang="en-IN" smtClean="0"/>
              <a:t>09-06-2022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7DE4A-BA24-44E0-9111-DD3FF2DF96E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6299-B41C-4163-A14C-E11F4A8EB93A}" type="datetimeFigureOut">
              <a:rPr lang="en-IN" smtClean="0"/>
              <a:t>09-06-2022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7DE4A-BA24-44E0-9111-DD3FF2DF96E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6299-B41C-4163-A14C-E11F4A8EB93A}" type="datetimeFigureOut">
              <a:rPr lang="en-IN" smtClean="0"/>
              <a:t>09-06-2022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7DE4A-BA24-44E0-9111-DD3FF2DF96E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6299-B41C-4163-A14C-E11F4A8EB93A}" type="datetimeFigureOut">
              <a:rPr lang="en-IN" smtClean="0"/>
              <a:t>09-06-2022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7DE4A-BA24-44E0-9111-DD3FF2DF96E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6299-B41C-4163-A14C-E11F4A8EB93A}" type="datetimeFigureOut">
              <a:rPr lang="en-IN" smtClean="0"/>
              <a:t>09-06-2022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7DE4A-BA24-44E0-9111-DD3FF2DF96E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6299-B41C-4163-A14C-E11F4A8EB93A}" type="datetimeFigureOut">
              <a:rPr lang="en-IN" smtClean="0"/>
              <a:t>09-06-2022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7DE4A-BA24-44E0-9111-DD3FF2DF96E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6299-B41C-4163-A14C-E11F4A8EB93A}" type="datetimeFigureOut">
              <a:rPr lang="en-IN" smtClean="0"/>
              <a:t>09-06-2022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7DE4A-BA24-44E0-9111-DD3FF2DF96E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6299-B41C-4163-A14C-E11F4A8EB93A}" type="datetimeFigureOut">
              <a:rPr lang="en-IN" smtClean="0"/>
              <a:t>09-06-2022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7DE4A-BA24-44E0-9111-DD3FF2DF96E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6299-B41C-4163-A14C-E11F4A8EB93A}" type="datetimeFigureOut">
              <a:rPr lang="en-IN" smtClean="0"/>
              <a:t>09-06-2022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7DE4A-BA24-44E0-9111-DD3FF2DF96E4}" type="slidenum">
              <a:rPr lang="en-IN" smtClean="0"/>
              <a:t>‹#›</a:t>
            </a:fld>
            <a:endParaRPr lang="en-IN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6299-B41C-4163-A14C-E11F4A8EB93A}" type="datetimeFigureOut">
              <a:rPr lang="en-IN" smtClean="0"/>
              <a:t>09-06-2022</a:t>
            </a:fld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17DE4A-BA24-44E0-9111-DD3FF2DF96E4}" type="slidenum">
              <a:rPr lang="en-IN" smtClean="0"/>
              <a:t>‹#›</a:t>
            </a:fld>
            <a:endParaRPr lang="en-IN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8D17DE4A-BA24-44E0-9111-DD3FF2DF96E4}" type="slidenum">
              <a:rPr lang="en-IN" smtClean="0"/>
              <a:t>‹#›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9A86299-B41C-4163-A14C-E11F4A8EB93A}" type="datetimeFigureOut">
              <a:rPr lang="en-IN" smtClean="0"/>
              <a:t>09-06-2022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7931224" cy="5924128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en-US" sz="4000" b="1" dirty="0" smtClean="0"/>
              <a:t>Risk and Resilience in Adolescents</a:t>
            </a:r>
            <a:endParaRPr lang="en-US" sz="4000" b="1" dirty="0" smtClean="0"/>
          </a:p>
          <a:p>
            <a:pPr marL="114300" indent="0" algn="just">
              <a:buNone/>
            </a:pPr>
            <a:r>
              <a:rPr lang="en-US" sz="3200" dirty="0" smtClean="0"/>
              <a:t>Broadly speaking adolescence is understood to mean the period between childhood and adulthood. </a:t>
            </a:r>
          </a:p>
          <a:p>
            <a:pPr marL="114300" indent="0" algn="just">
              <a:buNone/>
            </a:pPr>
            <a:r>
              <a:rPr lang="en-US" sz="3200" dirty="0" smtClean="0"/>
              <a:t>It may be defined as the period within life span when most of a person’s biological, cognitive, psychological and social characteristics are changing.</a:t>
            </a:r>
            <a:endParaRPr lang="en-US" sz="3200" dirty="0"/>
          </a:p>
          <a:p>
            <a:pPr marL="114300" indent="0" algn="just">
              <a:buNone/>
            </a:pPr>
            <a:r>
              <a:rPr lang="en-US" sz="3200" dirty="0" smtClean="0"/>
              <a:t>Adolescence is a period that is full of challenges</a:t>
            </a:r>
            <a:endParaRPr lang="en-US" sz="3200" dirty="0" smtClean="0"/>
          </a:p>
          <a:p>
            <a:pPr marL="114300" indent="0" algn="just">
              <a:buNone/>
            </a:pP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435188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7931224" cy="5924128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en-US" sz="3200" dirty="0" smtClean="0"/>
              <a:t>At the age of adolescence they develop high risk </a:t>
            </a:r>
            <a:r>
              <a:rPr lang="en-US" sz="3200" dirty="0" err="1" smtClean="0"/>
              <a:t>behaviours</a:t>
            </a:r>
            <a:r>
              <a:rPr lang="en-US" sz="3200" dirty="0" smtClean="0"/>
              <a:t>. Research studies tell that adolescence are more likely to take risks than children and adults.</a:t>
            </a:r>
          </a:p>
          <a:p>
            <a:pPr marL="114300" indent="0" algn="just">
              <a:buNone/>
            </a:pPr>
            <a:r>
              <a:rPr lang="en-US" sz="3200" dirty="0" smtClean="0"/>
              <a:t>This propensity can be directed towards negative (illegal and dangerous) or positive (socially acceptable and constructive) risk </a:t>
            </a:r>
            <a:r>
              <a:rPr lang="en-US" sz="3200" dirty="0" err="1" smtClean="0"/>
              <a:t>behaviours</a:t>
            </a:r>
            <a:r>
              <a:rPr lang="en-US" sz="3200" dirty="0" smtClean="0"/>
              <a:t>.</a:t>
            </a:r>
            <a:endParaRPr lang="en-US" sz="3200" dirty="0"/>
          </a:p>
          <a:p>
            <a:pPr marL="114300" indent="0" algn="just">
              <a:buNone/>
            </a:pPr>
            <a:r>
              <a:rPr lang="en-US" sz="3200" dirty="0" smtClean="0"/>
              <a:t>Taking risks helps adolescents establish their identities and learn from their successes as well as their fai</a:t>
            </a:r>
            <a:r>
              <a:rPr lang="en-US" sz="3200" dirty="0" smtClean="0"/>
              <a:t>lures.</a:t>
            </a:r>
            <a:endParaRPr lang="en-US" sz="3200" dirty="0" smtClean="0"/>
          </a:p>
          <a:p>
            <a:pPr marL="114300" indent="0" algn="just">
              <a:buNone/>
            </a:pP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105032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7931224" cy="5924128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en-US" sz="3200" b="1" dirty="0" smtClean="0"/>
              <a:t>Positive risk taking </a:t>
            </a:r>
          </a:p>
          <a:p>
            <a:pPr marL="114300" indent="0" algn="just">
              <a:buNone/>
            </a:pPr>
            <a:r>
              <a:rPr lang="en-US" sz="3200" b="1" dirty="0" smtClean="0"/>
              <a:t>Positive risks</a:t>
            </a:r>
            <a:r>
              <a:rPr lang="en-US" sz="3200" dirty="0" smtClean="0"/>
              <a:t> benefits an individual’s well-being, legal, socially acceptable does not present severe negative consequences. </a:t>
            </a:r>
          </a:p>
          <a:p>
            <a:pPr marL="114300" indent="0" algn="just">
              <a:buNone/>
            </a:pPr>
            <a:r>
              <a:rPr lang="en-US" sz="3200" dirty="0" smtClean="0"/>
              <a:t>There are many positive risks teens can take –</a:t>
            </a:r>
          </a:p>
          <a:p>
            <a:pPr marL="114300" indent="0" algn="just">
              <a:buNone/>
            </a:pPr>
            <a:r>
              <a:rPr lang="en-US" sz="3200" dirty="0" smtClean="0"/>
              <a:t># </a:t>
            </a:r>
            <a:r>
              <a:rPr lang="en-US" sz="3200" b="1" dirty="0" smtClean="0"/>
              <a:t>Playing sports</a:t>
            </a:r>
            <a:r>
              <a:rPr lang="en-US" sz="3200" dirty="0" smtClean="0"/>
              <a:t>: rock climbing, mountain biking, martial arts</a:t>
            </a:r>
          </a:p>
          <a:p>
            <a:pPr marL="114300" indent="0" algn="just">
              <a:buNone/>
            </a:pPr>
            <a:r>
              <a:rPr lang="en-US" sz="3200" dirty="0" smtClean="0"/>
              <a:t>competitive team sports like basketball, football </a:t>
            </a:r>
          </a:p>
          <a:p>
            <a:pPr marL="114300" indent="0" algn="just">
              <a:buNone/>
            </a:pPr>
            <a:r>
              <a:rPr lang="en-US" sz="3200" dirty="0" smtClean="0"/>
              <a:t>or performance sports dance or gymnastics.</a:t>
            </a:r>
            <a:endParaRPr lang="en-US" sz="3200" dirty="0" smtClean="0"/>
          </a:p>
          <a:p>
            <a:pPr marL="114300" indent="0" algn="just">
              <a:buNone/>
            </a:pP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3975010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7931224" cy="5924128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en-US" sz="3200" dirty="0" smtClean="0"/>
              <a:t># </a:t>
            </a:r>
            <a:r>
              <a:rPr lang="en-US" sz="3200" b="1" dirty="0" smtClean="0"/>
              <a:t>Trying a new activity</a:t>
            </a:r>
            <a:r>
              <a:rPr lang="en-US" sz="3200" dirty="0" smtClean="0"/>
              <a:t>: Joining the school play or band.</a:t>
            </a:r>
          </a:p>
          <a:p>
            <a:pPr marL="114300" indent="0" algn="just">
              <a:buNone/>
            </a:pPr>
            <a:endParaRPr lang="en-US" sz="3200" dirty="0" smtClean="0"/>
          </a:p>
          <a:p>
            <a:pPr marL="114300" indent="0" algn="just">
              <a:buNone/>
            </a:pPr>
            <a:r>
              <a:rPr lang="en-US" sz="3200" dirty="0" smtClean="0"/>
              <a:t># </a:t>
            </a:r>
            <a:r>
              <a:rPr lang="en-US" sz="3200" b="1" dirty="0" smtClean="0"/>
              <a:t>Volunteering or working</a:t>
            </a:r>
            <a:r>
              <a:rPr lang="en-US" sz="3200" dirty="0" smtClean="0"/>
              <a:t>: Getting involved in a social or political cause, running for a school committee.</a:t>
            </a:r>
          </a:p>
          <a:p>
            <a:pPr marL="114300" indent="0" algn="just">
              <a:buNone/>
            </a:pPr>
            <a:endParaRPr lang="en-US" sz="3200" dirty="0" smtClean="0"/>
          </a:p>
          <a:p>
            <a:pPr marL="114300" indent="0" algn="just">
              <a:buNone/>
            </a:pPr>
            <a:r>
              <a:rPr lang="en-US" sz="3200" dirty="0" smtClean="0"/>
              <a:t># </a:t>
            </a:r>
            <a:r>
              <a:rPr lang="en-US" sz="3200" b="1" dirty="0" smtClean="0"/>
              <a:t>Taking a harder class at school</a:t>
            </a:r>
            <a:r>
              <a:rPr lang="en-US" sz="3200" dirty="0" smtClean="0"/>
              <a:t>: Getting involved in a math or spelling competition.</a:t>
            </a:r>
            <a:endParaRPr lang="en-US" sz="3200" dirty="0" smtClean="0"/>
          </a:p>
          <a:p>
            <a:pPr marL="114300" indent="0" algn="just">
              <a:buNone/>
            </a:pP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2629475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7931224" cy="5924128"/>
          </a:xfrm>
        </p:spPr>
        <p:txBody>
          <a:bodyPr>
            <a:normAutofit lnSpcReduction="10000"/>
          </a:bodyPr>
          <a:lstStyle/>
          <a:p>
            <a:pPr marL="114300" indent="0" algn="just">
              <a:buNone/>
            </a:pPr>
            <a:r>
              <a:rPr lang="en-US" sz="3200" b="1" dirty="0" smtClean="0"/>
              <a:t>Negative risk taking</a:t>
            </a:r>
            <a:r>
              <a:rPr lang="en-US" sz="3200" dirty="0" smtClean="0"/>
              <a:t>: </a:t>
            </a:r>
          </a:p>
          <a:p>
            <a:pPr marL="114300" indent="0" algn="just">
              <a:buNone/>
            </a:pPr>
            <a:r>
              <a:rPr lang="en-US" sz="3200" b="1" dirty="0" smtClean="0"/>
              <a:t>Negative risks</a:t>
            </a:r>
            <a:r>
              <a:rPr lang="en-US" sz="3200" dirty="0" smtClean="0"/>
              <a:t>: Harmful towards an individual’s well-being, illegal, socially unacceptable may have severe consequences.</a:t>
            </a:r>
          </a:p>
          <a:p>
            <a:pPr marL="114300" indent="0" algn="just">
              <a:buNone/>
            </a:pPr>
            <a:r>
              <a:rPr lang="en-US" sz="3200" b="1" dirty="0" smtClean="0"/>
              <a:t>Common negative risks</a:t>
            </a:r>
            <a:r>
              <a:rPr lang="en-US" sz="3200" dirty="0" smtClean="0"/>
              <a:t>:</a:t>
            </a:r>
          </a:p>
          <a:p>
            <a:pPr marL="114300" indent="0" algn="just">
              <a:buNone/>
            </a:pPr>
            <a:r>
              <a:rPr lang="en-US" sz="3200" dirty="0" smtClean="0"/>
              <a:t># Unprotected sexual activity.</a:t>
            </a:r>
          </a:p>
          <a:p>
            <a:pPr marL="114300" indent="0" algn="just">
              <a:buNone/>
            </a:pPr>
            <a:r>
              <a:rPr lang="en-US" sz="3200" dirty="0" smtClean="0"/>
              <a:t># Sexting (the act of sending sexual text messages) and other risky uses of social media.</a:t>
            </a:r>
          </a:p>
          <a:p>
            <a:pPr marL="114300" indent="0" algn="just">
              <a:buNone/>
            </a:pPr>
            <a:r>
              <a:rPr lang="en-US" sz="3200" dirty="0" smtClean="0"/>
              <a:t># Tobacco smoking, alcohol use and binge drinking, </a:t>
            </a:r>
            <a:endParaRPr lang="en-US" sz="3200" dirty="0" smtClean="0"/>
          </a:p>
          <a:p>
            <a:pPr marL="114300" indent="0" algn="just">
              <a:buNone/>
            </a:pP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3227669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7931224" cy="5924128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en-US" sz="3200" dirty="0" smtClean="0"/>
              <a:t># Illegal substance use.</a:t>
            </a:r>
          </a:p>
          <a:p>
            <a:pPr marL="114300" indent="0" algn="just">
              <a:buNone/>
            </a:pPr>
            <a:endParaRPr lang="en-US" sz="3200" dirty="0" smtClean="0"/>
          </a:p>
          <a:p>
            <a:pPr marL="114300" indent="0" algn="just">
              <a:buNone/>
            </a:pPr>
            <a:r>
              <a:rPr lang="en-US" sz="3200" dirty="0" smtClean="0"/>
              <a:t># Dangerous driving.</a:t>
            </a:r>
          </a:p>
          <a:p>
            <a:pPr marL="114300" indent="0" algn="just">
              <a:buNone/>
            </a:pPr>
            <a:endParaRPr lang="en-US" sz="3200" dirty="0" smtClean="0"/>
          </a:p>
          <a:p>
            <a:pPr marL="114300" indent="0" algn="just">
              <a:buNone/>
            </a:pPr>
            <a:r>
              <a:rPr lang="en-US" sz="3200" dirty="0" smtClean="0"/>
              <a:t># Illegal activities like trespassing or vandalism</a:t>
            </a:r>
          </a:p>
          <a:p>
            <a:pPr marL="114300" indent="0" algn="just">
              <a:buNone/>
            </a:pPr>
            <a:endParaRPr lang="en-US" sz="3200" dirty="0" smtClean="0"/>
          </a:p>
          <a:p>
            <a:pPr marL="114300" indent="0" algn="just">
              <a:buNone/>
            </a:pPr>
            <a:r>
              <a:rPr lang="en-US" sz="3200" dirty="0" smtClean="0"/>
              <a:t># Fighting.</a:t>
            </a:r>
          </a:p>
          <a:p>
            <a:pPr marL="114300" indent="0" algn="just">
              <a:buNone/>
            </a:pPr>
            <a:endParaRPr lang="en-US" sz="3200" dirty="0" smtClean="0"/>
          </a:p>
          <a:p>
            <a:pPr marL="114300" indent="0" algn="just">
              <a:buNone/>
            </a:pPr>
            <a:r>
              <a:rPr lang="en-US" sz="3200" dirty="0" smtClean="0"/>
              <a:t># Truancy  </a:t>
            </a:r>
            <a:endParaRPr lang="en-US" sz="3200" dirty="0" smtClean="0"/>
          </a:p>
          <a:p>
            <a:pPr marL="114300" indent="0" algn="just">
              <a:buNone/>
            </a:pP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2711714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7931224" cy="5924128"/>
          </a:xfrm>
        </p:spPr>
        <p:txBody>
          <a:bodyPr>
            <a:normAutofit fontScale="92500" lnSpcReduction="10000"/>
          </a:bodyPr>
          <a:lstStyle/>
          <a:p>
            <a:pPr marL="114300" indent="0" algn="just">
              <a:buNone/>
            </a:pPr>
            <a:r>
              <a:rPr lang="en-US" sz="3200" b="1" dirty="0" smtClean="0"/>
              <a:t>Resilience in Adolescence</a:t>
            </a:r>
          </a:p>
          <a:p>
            <a:pPr marL="114300" indent="0" algn="just">
              <a:buNone/>
            </a:pPr>
            <a:r>
              <a:rPr lang="en-US" sz="3200" dirty="0" smtClean="0"/>
              <a:t>Resilience is the ability to become strong, healthy or successful again after something bad happens.</a:t>
            </a:r>
          </a:p>
          <a:p>
            <a:pPr marL="114300" indent="0" algn="just">
              <a:buNone/>
            </a:pPr>
            <a:endParaRPr lang="en-US" sz="3200" dirty="0" smtClean="0"/>
          </a:p>
          <a:p>
            <a:pPr marL="114300" indent="0" algn="just">
              <a:buNone/>
            </a:pPr>
            <a:r>
              <a:rPr lang="en-US" sz="3200" dirty="0" smtClean="0"/>
              <a:t>It is a concept, but it is also a wide range of practical skills that guide people on how to approach the situation.</a:t>
            </a:r>
          </a:p>
          <a:p>
            <a:pPr marL="114300" indent="0" algn="just">
              <a:buNone/>
            </a:pPr>
            <a:endParaRPr lang="en-US" sz="3200" dirty="0" smtClean="0"/>
          </a:p>
          <a:p>
            <a:pPr marL="114300" indent="0" algn="just">
              <a:buNone/>
            </a:pPr>
            <a:r>
              <a:rPr lang="en-US" sz="3200" dirty="0" smtClean="0"/>
              <a:t>Resilience is self awareness, compassion, flexible and realistic thinking, hope and optimism and human connection.</a:t>
            </a:r>
          </a:p>
          <a:p>
            <a:pPr marL="114300" indent="0" algn="just">
              <a:buNone/>
            </a:pPr>
            <a:endParaRPr lang="en-US" sz="3200" dirty="0" smtClean="0"/>
          </a:p>
          <a:p>
            <a:pPr marL="114300" indent="0" algn="just">
              <a:buNone/>
            </a:pPr>
            <a:endParaRPr lang="en-US" sz="3200" dirty="0" smtClean="0"/>
          </a:p>
          <a:p>
            <a:pPr marL="114300" indent="0" algn="just">
              <a:buNone/>
            </a:pP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707133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7620000" cy="2736304"/>
          </a:xfrm>
        </p:spPr>
        <p:txBody>
          <a:bodyPr>
            <a:normAutofit lnSpcReduction="10000"/>
          </a:bodyPr>
          <a:lstStyle/>
          <a:p>
            <a:pPr marL="114300" indent="0" algn="ctr">
              <a:buNone/>
            </a:pPr>
            <a:r>
              <a:rPr lang="en-US" sz="8000" b="1" dirty="0" smtClean="0">
                <a:latin typeface="+mj-lt"/>
              </a:rPr>
              <a:t>THANK </a:t>
            </a:r>
          </a:p>
          <a:p>
            <a:pPr marL="114300" indent="0" algn="ctr">
              <a:buNone/>
            </a:pPr>
            <a:r>
              <a:rPr lang="en-US" sz="8000" b="1" dirty="0" smtClean="0">
                <a:latin typeface="+mj-lt"/>
              </a:rPr>
              <a:t>YOU</a:t>
            </a:r>
            <a:endParaRPr lang="en-US" sz="8000" dirty="0" smtClean="0">
              <a:latin typeface="+mj-lt"/>
            </a:endParaRPr>
          </a:p>
          <a:p>
            <a:pPr algn="just"/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3748589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293</TotalTime>
  <Words>375</Words>
  <Application>Microsoft Office PowerPoint</Application>
  <PresentationFormat>On-screen Show (4:3)</PresentationFormat>
  <Paragraphs>42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Adjacency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Physiocracy</dc:title>
  <dc:creator>Leela Ram Newar</dc:creator>
  <cp:lastModifiedBy>Leela Ram Newar</cp:lastModifiedBy>
  <cp:revision>31</cp:revision>
  <dcterms:created xsi:type="dcterms:W3CDTF">2022-04-25T14:57:29Z</dcterms:created>
  <dcterms:modified xsi:type="dcterms:W3CDTF">2022-06-09T14:30:13Z</dcterms:modified>
</cp:coreProperties>
</file>