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C927E7E-D42D-4E16-9811-6D4FD23ED663}" type="datetimeFigureOut">
              <a:rPr lang="en-IN" smtClean="0"/>
              <a:t>09-05-2022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E44C67F-B83A-4BE7-BC52-6E80C0CD56F2}" type="slidenum">
              <a:rPr lang="en-IN" smtClean="0"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60648"/>
            <a:ext cx="8305800" cy="64807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COMMON CHILDHOOD PROBLEMS</a:t>
            </a:r>
            <a:endParaRPr lang="en-IN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511480" cy="5328592"/>
          </a:xfrm>
        </p:spPr>
        <p:txBody>
          <a:bodyPr/>
          <a:lstStyle/>
          <a:p>
            <a:pPr algn="just"/>
            <a:r>
              <a:rPr lang="en-US" sz="3200" dirty="0" smtClean="0"/>
              <a:t>Discipline is the integral part of our life. During childhood stage, some rules and regulations that are taught to the children for shaping them into desired </a:t>
            </a:r>
            <a:r>
              <a:rPr lang="en-US" sz="3200" dirty="0" err="1" smtClean="0"/>
              <a:t>behaviour</a:t>
            </a:r>
            <a:r>
              <a:rPr lang="en-US" sz="3200" dirty="0" smtClean="0"/>
              <a:t> may be termed as discipline.</a:t>
            </a:r>
          </a:p>
          <a:p>
            <a:pPr algn="just"/>
            <a:r>
              <a:rPr lang="en-US" sz="3200" dirty="0" smtClean="0"/>
              <a:t> </a:t>
            </a:r>
          </a:p>
          <a:p>
            <a:pPr algn="just"/>
            <a:r>
              <a:rPr lang="en-US" sz="3200" dirty="0" smtClean="0"/>
              <a:t>The word “discipline” is from the Latin word </a:t>
            </a:r>
            <a:r>
              <a:rPr lang="en-US" sz="3200" b="1" dirty="0" err="1" smtClean="0"/>
              <a:t>disciplina</a:t>
            </a:r>
            <a:r>
              <a:rPr lang="en-US" sz="3200" dirty="0" smtClean="0"/>
              <a:t> meaning “instruction and training”.</a:t>
            </a:r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957057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/>
              <a:t>Therefore, proper care and love, consciousness and guidance of parents/ guardians, teachers will help the child to overcome such </a:t>
            </a:r>
            <a:r>
              <a:rPr lang="en-US" sz="3600" dirty="0" err="1" smtClean="0"/>
              <a:t>behavioural</a:t>
            </a:r>
            <a:r>
              <a:rPr lang="en-US" sz="3600" dirty="0" smtClean="0"/>
              <a:t> problems.</a:t>
            </a:r>
          </a:p>
          <a:p>
            <a:pPr algn="just"/>
            <a:endParaRPr lang="en-US" sz="3600" dirty="0"/>
          </a:p>
          <a:p>
            <a:pPr algn="just"/>
            <a:r>
              <a:rPr lang="en-US" sz="3600" dirty="0" smtClean="0"/>
              <a:t>On the contrary, if indiscipline is not corrected and guided properly, it might lead to juvenile crimes which will harm the peace and harmony of the society.</a:t>
            </a:r>
            <a:endParaRPr lang="en-US" sz="3600" dirty="0"/>
          </a:p>
          <a:p>
            <a:endParaRPr lang="en-US" sz="3600" dirty="0" smtClean="0"/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844224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7200" dirty="0" smtClean="0">
              <a:latin typeface="Bernard MT Condensed" pitchFamily="18" charset="0"/>
            </a:endParaRPr>
          </a:p>
          <a:p>
            <a:pPr algn="ctr"/>
            <a:endParaRPr lang="en-US" sz="7200" dirty="0" smtClean="0">
              <a:latin typeface="Bernard MT Condensed" pitchFamily="18" charset="0"/>
            </a:endParaRPr>
          </a:p>
          <a:p>
            <a:pPr algn="ctr"/>
            <a:r>
              <a:rPr lang="en-US" sz="7200" dirty="0" smtClean="0">
                <a:latin typeface="Bernard MT Condensed" pitchFamily="18" charset="0"/>
              </a:rPr>
              <a:t>THANK</a:t>
            </a:r>
          </a:p>
          <a:p>
            <a:pPr algn="ctr"/>
            <a:r>
              <a:rPr lang="en-US" sz="7200" dirty="0" smtClean="0">
                <a:latin typeface="Bernard MT Condensed" pitchFamily="18" charset="0"/>
              </a:rPr>
              <a:t>YOU</a:t>
            </a:r>
            <a:endParaRPr lang="en-US" sz="7200" dirty="0">
              <a:latin typeface="Bernard MT Condensed" pitchFamily="18" charset="0"/>
            </a:endParaRPr>
          </a:p>
          <a:p>
            <a:endParaRPr lang="en-US" sz="3600" dirty="0" smtClean="0"/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407555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There are three types of discipline:</a:t>
            </a:r>
          </a:p>
          <a:p>
            <a:endParaRPr lang="en-US" sz="3600" dirty="0" smtClean="0"/>
          </a:p>
          <a:p>
            <a:r>
              <a:rPr lang="en-US" sz="3600" dirty="0" smtClean="0"/>
              <a:t>	Preventive</a:t>
            </a:r>
          </a:p>
          <a:p>
            <a:r>
              <a:rPr lang="en-US" sz="3600" dirty="0" smtClean="0"/>
              <a:t>	Supportive and </a:t>
            </a:r>
          </a:p>
          <a:p>
            <a:r>
              <a:rPr lang="en-US" sz="3600" dirty="0" smtClean="0"/>
              <a:t>	Corrective</a:t>
            </a:r>
          </a:p>
          <a:p>
            <a:endParaRPr lang="en-US" sz="3600" dirty="0" smtClean="0"/>
          </a:p>
          <a:p>
            <a:r>
              <a:rPr lang="en-US" sz="3600" dirty="0" smtClean="0"/>
              <a:t>Preventive discipline is about establishing expectations, guidelines and classroom rules for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.</a:t>
            </a:r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745608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/>
              <a:t>Supportive discipline provides a student with suggestions and options for correcting </a:t>
            </a:r>
            <a:r>
              <a:rPr lang="en-US" sz="3600" dirty="0" err="1" smtClean="0"/>
              <a:t>behaviour</a:t>
            </a:r>
            <a:r>
              <a:rPr lang="en-US" sz="3600" dirty="0"/>
              <a:t> </a:t>
            </a:r>
            <a:r>
              <a:rPr lang="en-US" sz="3600" dirty="0" smtClean="0"/>
              <a:t>before a consequence is necessary.</a:t>
            </a:r>
          </a:p>
          <a:p>
            <a:pPr algn="just"/>
            <a:endParaRPr lang="en-US" sz="3600" dirty="0"/>
          </a:p>
          <a:p>
            <a:pPr algn="just"/>
            <a:r>
              <a:rPr lang="en-US" sz="3600" dirty="0" smtClean="0"/>
              <a:t>Corrective discipline is to assist children in changing their performance, attendance or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 as well as to protect the employer/individual legally, if it is applied consistently and appropriately.</a:t>
            </a:r>
            <a:endParaRPr lang="en-US" sz="3600" dirty="0"/>
          </a:p>
          <a:p>
            <a:endParaRPr lang="en-US" sz="3600" dirty="0" smtClean="0"/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752897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60648"/>
            <a:ext cx="8305800" cy="64807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Aspects of discipline</a:t>
            </a:r>
            <a:endParaRPr lang="en-IN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511480" cy="5328592"/>
          </a:xfrm>
        </p:spPr>
        <p:txBody>
          <a:bodyPr/>
          <a:lstStyle/>
          <a:p>
            <a:pPr algn="just"/>
            <a:r>
              <a:rPr lang="en-US" sz="3600" dirty="0" smtClean="0"/>
              <a:t>There are 3 (three) important aspects in discipline. They are stated as below:</a:t>
            </a:r>
          </a:p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1) The child’s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 should be in accordance with rules and regulations of the society.</a:t>
            </a:r>
          </a:p>
          <a:p>
            <a:pPr algn="just"/>
            <a:r>
              <a:rPr lang="en-US" sz="3200" dirty="0" smtClean="0"/>
              <a:t> </a:t>
            </a:r>
          </a:p>
          <a:p>
            <a:pPr algn="just"/>
            <a:endParaRPr lang="en-US" sz="3200" dirty="0" smtClean="0"/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291958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2) To prevent children/individuals from disobeying or disrespecting the rules and regulations of the society.</a:t>
            </a:r>
          </a:p>
          <a:p>
            <a:pPr algn="just"/>
            <a:endParaRPr lang="en-US" sz="3600" dirty="0"/>
          </a:p>
          <a:p>
            <a:pPr algn="just"/>
            <a:r>
              <a:rPr lang="en-US" sz="3600" dirty="0" smtClean="0"/>
              <a:t>3) To motivate children or to provide reinforcement to the child for obeying the rules and regulations of the society.</a:t>
            </a:r>
            <a:endParaRPr lang="en-US" sz="3600" dirty="0"/>
          </a:p>
          <a:p>
            <a:endParaRPr lang="en-US" sz="3600" dirty="0" smtClean="0"/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2681536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936104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EARLY CHILDHOOD AND PROBLEMS OF INDISCIPLINE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529408"/>
            <a:ext cx="8511480" cy="5328592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3600" dirty="0" smtClean="0"/>
              <a:t>In early childhood, one can often find children with habits of thumb-sucking, nail-biting, lying, screaming, quarrelling, etc. </a:t>
            </a:r>
          </a:p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Parents and teachers need to correct such acts of indiscipline not by coercive measures but through a proper understanding of their environment, psychological problems, etc. </a:t>
            </a:r>
          </a:p>
          <a:p>
            <a:pPr algn="just"/>
            <a:r>
              <a:rPr lang="en-US" sz="3200" dirty="0" smtClean="0"/>
              <a:t> </a:t>
            </a:r>
          </a:p>
          <a:p>
            <a:pPr algn="just"/>
            <a:endParaRPr lang="en-US" sz="3200" dirty="0" smtClean="0"/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781973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600" dirty="0" smtClean="0"/>
          </a:p>
          <a:p>
            <a:pPr algn="just"/>
            <a:endParaRPr lang="en-US" sz="3600" dirty="0" smtClean="0"/>
          </a:p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It is also necessary to provide the children with positive reinforcement while teaching and training them on discipline.</a:t>
            </a:r>
            <a:endParaRPr lang="en-US" sz="3600" dirty="0" smtClean="0"/>
          </a:p>
          <a:p>
            <a:pPr algn="just"/>
            <a:endParaRPr lang="en-US" sz="3600" dirty="0"/>
          </a:p>
          <a:p>
            <a:pPr algn="just"/>
            <a:endParaRPr lang="en-US" sz="3600" dirty="0"/>
          </a:p>
          <a:p>
            <a:endParaRPr lang="en-US" sz="3600" dirty="0" smtClean="0"/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4155298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936104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later CHILDHOOD AND PROBLEMS OF INDISCIPLINE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529408"/>
            <a:ext cx="8511480" cy="53285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600" dirty="0" smtClean="0"/>
              <a:t>In later childhood, children are often found with several problems of indiscipline like aggression, fighting and attacking, excuses for avoiding play, doing work/activity without permission, </a:t>
            </a:r>
            <a:r>
              <a:rPr lang="en-US" sz="3600" dirty="0" err="1" smtClean="0"/>
              <a:t>misbehaviour</a:t>
            </a:r>
            <a:r>
              <a:rPr lang="en-US" sz="3600" dirty="0" smtClean="0"/>
              <a:t>, etc. </a:t>
            </a:r>
          </a:p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All these instances of indiscipline are found in children during this stage in varying degrees.</a:t>
            </a:r>
          </a:p>
          <a:p>
            <a:pPr algn="just"/>
            <a:r>
              <a:rPr lang="en-US" sz="3200" dirty="0" smtClean="0"/>
              <a:t> </a:t>
            </a:r>
          </a:p>
          <a:p>
            <a:pPr algn="just"/>
            <a:endParaRPr lang="en-US" sz="3200" dirty="0" smtClean="0"/>
          </a:p>
          <a:p>
            <a:pPr algn="just"/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973009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/>
              <a:t>As they grow to later childhood, they seek more independence and prefer to gain self-experience and self-independence.</a:t>
            </a:r>
          </a:p>
          <a:p>
            <a:pPr algn="just"/>
            <a:endParaRPr lang="en-US" sz="3600" dirty="0"/>
          </a:p>
          <a:p>
            <a:pPr algn="just"/>
            <a:r>
              <a:rPr lang="en-US" sz="3600" dirty="0" smtClean="0"/>
              <a:t>Also, children at this stage become loyal towards their play-groups and friends.</a:t>
            </a:r>
          </a:p>
          <a:p>
            <a:pPr algn="just"/>
            <a:endParaRPr lang="en-US" sz="3600" dirty="0"/>
          </a:p>
          <a:p>
            <a:pPr algn="just"/>
            <a:r>
              <a:rPr lang="en-US" sz="3600" dirty="0" smtClean="0"/>
              <a:t>But in the course of their activities with friends or peer-groups, several problems of indiscipline arises.</a:t>
            </a:r>
            <a:endParaRPr lang="en-US" sz="3600" dirty="0"/>
          </a:p>
          <a:p>
            <a:endParaRPr lang="en-US" sz="3600" dirty="0" smtClean="0"/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210061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101</TotalTime>
  <Words>433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COMMON CHILDHOOD PROBLEMS</vt:lpstr>
      <vt:lpstr>PowerPoint Presentation</vt:lpstr>
      <vt:lpstr>PowerPoint Presentation</vt:lpstr>
      <vt:lpstr>Aspects of discipline</vt:lpstr>
      <vt:lpstr>PowerPoint Presentation</vt:lpstr>
      <vt:lpstr>EARLY CHILDHOOD AND PROBLEMS OF INDISCIPLINE</vt:lpstr>
      <vt:lpstr>PowerPoint Presentation</vt:lpstr>
      <vt:lpstr>later CHILDHOOD AND PROBLEMS OF INDISCIPLINE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CHILDHOOD PROBLEMS</dc:title>
  <dc:creator>Leela Ram Newar</dc:creator>
  <cp:lastModifiedBy>Leela Ram Newar</cp:lastModifiedBy>
  <cp:revision>8</cp:revision>
  <dcterms:created xsi:type="dcterms:W3CDTF">2022-05-09T15:15:18Z</dcterms:created>
  <dcterms:modified xsi:type="dcterms:W3CDTF">2022-05-09T16:57:10Z</dcterms:modified>
</cp:coreProperties>
</file>