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74" r:id="rId4"/>
    <p:sldId id="272" r:id="rId5"/>
    <p:sldId id="275" r:id="rId6"/>
    <p:sldId id="273" r:id="rId7"/>
    <p:sldId id="276"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16-05-2022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16-05-2022</a:t>
            </a:fld>
            <a:endParaRPr lang="en-IN"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r>
              <a:rPr lang="en-IN" sz="5200" b="1" dirty="0" smtClean="0"/>
              <a:t>AGGRESSION:</a:t>
            </a:r>
          </a:p>
          <a:p>
            <a:pPr algn="just"/>
            <a:r>
              <a:rPr lang="en-US" sz="3600" dirty="0" smtClean="0"/>
              <a:t>Aggression as a </a:t>
            </a:r>
            <a:r>
              <a:rPr lang="en-US" sz="3600" dirty="0" err="1" smtClean="0"/>
              <a:t>behavioural</a:t>
            </a:r>
            <a:r>
              <a:rPr lang="en-US" sz="3600" dirty="0" smtClean="0"/>
              <a:t> problem arises when an individual meets with utter failure, feels frustrated, disrespect, deprived, injured physically or mentally and then acts and reacts on his own or opposed to others in order to release one’s mental excitement, it is called aggression.  </a:t>
            </a:r>
          </a:p>
          <a:p>
            <a:pPr algn="just"/>
            <a:endParaRPr lang="en-IN" dirty="0"/>
          </a:p>
        </p:txBody>
      </p:sp>
    </p:spTree>
    <p:extLst>
      <p:ext uri="{BB962C8B-B14F-4D97-AF65-F5344CB8AC3E}">
        <p14:creationId xmlns:p14="http://schemas.microsoft.com/office/powerpoint/2010/main" val="99633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a:t>In aggression, an individual’s anger, irritation and ruthless excitement can result in very attacking and violent form</a:t>
            </a:r>
            <a:r>
              <a:rPr lang="en-US" sz="3600" dirty="0" smtClean="0"/>
              <a:t>.</a:t>
            </a:r>
          </a:p>
          <a:p>
            <a:pPr algn="just"/>
            <a:endParaRPr lang="en-US" sz="3600" dirty="0"/>
          </a:p>
          <a:p>
            <a:pPr algn="just"/>
            <a:r>
              <a:rPr lang="en-US" sz="3600" dirty="0" smtClean="0"/>
              <a:t>Children </a:t>
            </a:r>
            <a:r>
              <a:rPr lang="en-US" sz="3600" dirty="0" smtClean="0"/>
              <a:t>become aggressive because they lack understanding as to how to handle their feelings in a socially appropriate way. </a:t>
            </a:r>
          </a:p>
          <a:p>
            <a:pPr algn="just"/>
            <a:endParaRPr lang="en-IN" dirty="0"/>
          </a:p>
        </p:txBody>
      </p:sp>
    </p:spTree>
    <p:extLst>
      <p:ext uri="{BB962C8B-B14F-4D97-AF65-F5344CB8AC3E}">
        <p14:creationId xmlns:p14="http://schemas.microsoft.com/office/powerpoint/2010/main" val="248960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 </a:t>
            </a:r>
            <a:endParaRPr lang="en-US" sz="3600" dirty="0" smtClean="0"/>
          </a:p>
          <a:p>
            <a:pPr algn="just"/>
            <a:r>
              <a:rPr lang="en-US" sz="3600" dirty="0" smtClean="0"/>
              <a:t>Aggression is quite normal when the children are toddlers but as they grow up and go to school, they gain knowledge, training and experience which helps them to modify their </a:t>
            </a:r>
            <a:r>
              <a:rPr lang="en-US" sz="3600" dirty="0" err="1" smtClean="0"/>
              <a:t>behaviour</a:t>
            </a:r>
            <a:r>
              <a:rPr lang="en-US" sz="3600" dirty="0" smtClean="0"/>
              <a:t> and make use of adjustment skills.</a:t>
            </a:r>
            <a:endParaRPr lang="en-IN" dirty="0"/>
          </a:p>
        </p:txBody>
      </p:sp>
    </p:spTree>
    <p:extLst>
      <p:ext uri="{BB962C8B-B14F-4D97-AF65-F5344CB8AC3E}">
        <p14:creationId xmlns:p14="http://schemas.microsoft.com/office/powerpoint/2010/main" val="3707530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4000" b="1" u="sng" dirty="0" smtClean="0"/>
              <a:t>Causes of Aggression</a:t>
            </a:r>
            <a:r>
              <a:rPr lang="en-US" sz="4000" b="1" dirty="0" smtClean="0"/>
              <a:t>:</a:t>
            </a:r>
          </a:p>
          <a:p>
            <a:pPr algn="just"/>
            <a:endParaRPr lang="en-US" sz="4000" b="1" dirty="0" smtClean="0"/>
          </a:p>
          <a:p>
            <a:pPr algn="just"/>
            <a:r>
              <a:rPr lang="en-US" sz="3600" b="1" dirty="0" smtClean="0"/>
              <a:t>a)</a:t>
            </a:r>
            <a:r>
              <a:rPr lang="en-US" sz="3600" dirty="0" smtClean="0"/>
              <a:t> Use </a:t>
            </a:r>
            <a:r>
              <a:rPr lang="en-US" sz="3600" dirty="0" smtClean="0"/>
              <a:t>of suppression in disciplining a child by parents or guardians. </a:t>
            </a:r>
            <a:endParaRPr lang="en-US" sz="3600" dirty="0" smtClean="0"/>
          </a:p>
          <a:p>
            <a:pPr algn="just"/>
            <a:r>
              <a:rPr lang="en-US" sz="3600" dirty="0" smtClean="0"/>
              <a:t> </a:t>
            </a:r>
            <a:endParaRPr lang="en-US" sz="3600" dirty="0" smtClean="0"/>
          </a:p>
          <a:p>
            <a:pPr algn="just"/>
            <a:r>
              <a:rPr lang="en-US" sz="3600" b="1" dirty="0" smtClean="0"/>
              <a:t>b)</a:t>
            </a:r>
            <a:r>
              <a:rPr lang="en-US" sz="3600" dirty="0" smtClean="0"/>
              <a:t> Feeling of deprivation or neglect by the child.</a:t>
            </a:r>
          </a:p>
          <a:p>
            <a:pPr algn="just"/>
            <a:endParaRPr lang="en-IN" dirty="0"/>
          </a:p>
        </p:txBody>
      </p:sp>
    </p:spTree>
    <p:extLst>
      <p:ext uri="{BB962C8B-B14F-4D97-AF65-F5344CB8AC3E}">
        <p14:creationId xmlns:p14="http://schemas.microsoft.com/office/powerpoint/2010/main" val="256801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b="1" dirty="0" smtClean="0">
              <a:solidFill>
                <a:srgbClr val="212745"/>
              </a:solidFill>
            </a:endParaRPr>
          </a:p>
          <a:p>
            <a:pPr algn="just"/>
            <a:r>
              <a:rPr lang="en-US" sz="3600" b="1" dirty="0" smtClean="0">
                <a:solidFill>
                  <a:srgbClr val="212745"/>
                </a:solidFill>
              </a:rPr>
              <a:t>c</a:t>
            </a:r>
            <a:r>
              <a:rPr lang="en-US" sz="3600" b="1" dirty="0" smtClean="0">
                <a:solidFill>
                  <a:srgbClr val="212745"/>
                </a:solidFill>
              </a:rPr>
              <a:t>)</a:t>
            </a:r>
            <a:r>
              <a:rPr lang="en-US" sz="3600" dirty="0" smtClean="0">
                <a:solidFill>
                  <a:srgbClr val="212745"/>
                </a:solidFill>
              </a:rPr>
              <a:t> Hard criticism of the child</a:t>
            </a:r>
            <a:r>
              <a:rPr lang="en-US" sz="3600" dirty="0" smtClean="0">
                <a:solidFill>
                  <a:srgbClr val="212745"/>
                </a:solidFill>
              </a:rPr>
              <a:t>.</a:t>
            </a:r>
          </a:p>
          <a:p>
            <a:pPr algn="just"/>
            <a:endParaRPr lang="en-US" sz="3600" dirty="0" smtClean="0">
              <a:solidFill>
                <a:srgbClr val="212745"/>
              </a:solidFill>
            </a:endParaRPr>
          </a:p>
          <a:p>
            <a:pPr algn="just"/>
            <a:r>
              <a:rPr lang="en-US" sz="3600" b="1" dirty="0" smtClean="0"/>
              <a:t>d)</a:t>
            </a:r>
            <a:r>
              <a:rPr lang="en-US" sz="3600" dirty="0" smtClean="0"/>
              <a:t> Rude </a:t>
            </a:r>
            <a:r>
              <a:rPr lang="en-US" sz="3600" dirty="0" err="1" smtClean="0"/>
              <a:t>behaviour</a:t>
            </a:r>
            <a:r>
              <a:rPr lang="en-US" sz="3600" dirty="0" smtClean="0"/>
              <a:t> by family members</a:t>
            </a:r>
            <a:r>
              <a:rPr lang="en-US" sz="3600" dirty="0" smtClean="0"/>
              <a:t>.</a:t>
            </a:r>
          </a:p>
          <a:p>
            <a:pPr algn="just"/>
            <a:endParaRPr lang="en-US" sz="3600" dirty="0" smtClean="0"/>
          </a:p>
          <a:p>
            <a:pPr algn="just"/>
            <a:r>
              <a:rPr lang="en-US" sz="3600" b="1" dirty="0" smtClean="0"/>
              <a:t>e)</a:t>
            </a:r>
            <a:r>
              <a:rPr lang="en-US" sz="3600" dirty="0" smtClean="0"/>
              <a:t> Lack of peaceful environment at home or school.</a:t>
            </a:r>
            <a:endParaRPr lang="en-IN" dirty="0"/>
          </a:p>
        </p:txBody>
      </p:sp>
    </p:spTree>
    <p:extLst>
      <p:ext uri="{BB962C8B-B14F-4D97-AF65-F5344CB8AC3E}">
        <p14:creationId xmlns:p14="http://schemas.microsoft.com/office/powerpoint/2010/main" val="3960366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4000" b="1" u="sng" dirty="0" smtClean="0"/>
              <a:t>Steps for Prevention and Correction of Aggression</a:t>
            </a:r>
            <a:r>
              <a:rPr lang="en-US" sz="4000" b="1" dirty="0" smtClean="0"/>
              <a:t>:</a:t>
            </a:r>
          </a:p>
          <a:p>
            <a:pPr algn="just"/>
            <a:endParaRPr lang="en-US" sz="4000" b="1" dirty="0" smtClean="0"/>
          </a:p>
          <a:p>
            <a:pPr algn="just"/>
            <a:r>
              <a:rPr lang="en-US" sz="4300" b="1" dirty="0" smtClean="0"/>
              <a:t>i)</a:t>
            </a:r>
            <a:r>
              <a:rPr lang="en-US" sz="4300" dirty="0" smtClean="0"/>
              <a:t> Parents</a:t>
            </a:r>
            <a:r>
              <a:rPr lang="en-US" sz="4300" dirty="0" smtClean="0"/>
              <a:t>, guides and teachers should try to find the sources and circumstances of the aggression</a:t>
            </a:r>
            <a:r>
              <a:rPr lang="en-US" sz="4300" dirty="0" smtClean="0"/>
              <a:t>.</a:t>
            </a:r>
          </a:p>
          <a:p>
            <a:pPr algn="just"/>
            <a:endParaRPr lang="en-US" sz="4300" dirty="0" smtClean="0"/>
          </a:p>
          <a:p>
            <a:pPr algn="just"/>
            <a:r>
              <a:rPr lang="en-US" sz="4300" b="1" dirty="0" smtClean="0"/>
              <a:t>ii)</a:t>
            </a:r>
            <a:r>
              <a:rPr lang="en-US" sz="4300" dirty="0" smtClean="0"/>
              <a:t> Proper guidance needs to be provided to the child.</a:t>
            </a:r>
          </a:p>
          <a:p>
            <a:pPr algn="just"/>
            <a:endParaRPr lang="en-US" sz="4300" dirty="0" smtClean="0"/>
          </a:p>
          <a:p>
            <a:pPr algn="just"/>
            <a:endParaRPr lang="en-IN" dirty="0"/>
          </a:p>
        </p:txBody>
      </p:sp>
    </p:spTree>
    <p:extLst>
      <p:ext uri="{BB962C8B-B14F-4D97-AF65-F5344CB8AC3E}">
        <p14:creationId xmlns:p14="http://schemas.microsoft.com/office/powerpoint/2010/main" val="255772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endParaRPr lang="en-US" sz="4300" dirty="0" smtClean="0"/>
          </a:p>
          <a:p>
            <a:pPr algn="just"/>
            <a:r>
              <a:rPr lang="en-US" sz="4300" b="1" dirty="0" smtClean="0">
                <a:solidFill>
                  <a:srgbClr val="212745"/>
                </a:solidFill>
              </a:rPr>
              <a:t>iii)</a:t>
            </a:r>
            <a:r>
              <a:rPr lang="en-US" sz="4300" dirty="0" smtClean="0">
                <a:solidFill>
                  <a:srgbClr val="212745"/>
                </a:solidFill>
              </a:rPr>
              <a:t> Co-curricular activities like sports, music, drawing and painting, </a:t>
            </a:r>
            <a:r>
              <a:rPr lang="en-US" sz="4300" dirty="0" err="1" smtClean="0">
                <a:solidFill>
                  <a:srgbClr val="212745"/>
                </a:solidFill>
              </a:rPr>
              <a:t>etc</a:t>
            </a:r>
            <a:r>
              <a:rPr lang="en-US" sz="4300" dirty="0" smtClean="0">
                <a:solidFill>
                  <a:srgbClr val="212745"/>
                </a:solidFill>
              </a:rPr>
              <a:t> should be provided to children</a:t>
            </a:r>
            <a:r>
              <a:rPr lang="en-US" sz="4300" dirty="0" smtClean="0">
                <a:solidFill>
                  <a:srgbClr val="212745"/>
                </a:solidFill>
              </a:rPr>
              <a:t>.</a:t>
            </a:r>
          </a:p>
          <a:p>
            <a:pPr algn="just"/>
            <a:endParaRPr lang="en-US" sz="4300" dirty="0" smtClean="0">
              <a:solidFill>
                <a:srgbClr val="212745"/>
              </a:solidFill>
            </a:endParaRPr>
          </a:p>
          <a:p>
            <a:pPr algn="just"/>
            <a:r>
              <a:rPr lang="en-US" sz="4300" b="1" dirty="0" smtClean="0"/>
              <a:t>iv)</a:t>
            </a:r>
            <a:r>
              <a:rPr lang="en-US" sz="4300" dirty="0" smtClean="0"/>
              <a:t> Provide them with the perception that anger is an inborn quality and it is not a fault to be angry but as one grows it needs to social control. </a:t>
            </a:r>
          </a:p>
          <a:p>
            <a:pPr algn="just"/>
            <a:endParaRPr lang="en-IN" dirty="0"/>
          </a:p>
        </p:txBody>
      </p:sp>
    </p:spTree>
    <p:extLst>
      <p:ext uri="{BB962C8B-B14F-4D97-AF65-F5344CB8AC3E}">
        <p14:creationId xmlns:p14="http://schemas.microsoft.com/office/powerpoint/2010/main" val="348563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108</TotalTime>
  <Words>283</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14</cp:revision>
  <dcterms:created xsi:type="dcterms:W3CDTF">2022-05-04T13:13:15Z</dcterms:created>
  <dcterms:modified xsi:type="dcterms:W3CDTF">2022-05-16T10:46:24Z</dcterms:modified>
</cp:coreProperties>
</file>