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6" r:id="rId5"/>
    <p:sldId id="267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92F-B08F-45F4-A04D-1092C9826FB6}" type="datetimeFigureOut">
              <a:rPr lang="en-IN" smtClean="0"/>
              <a:t>17-05-2022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33E5-B5DF-45A7-8EC9-70C73B86037F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92F-B08F-45F4-A04D-1092C9826FB6}" type="datetimeFigureOut">
              <a:rPr lang="en-IN" smtClean="0"/>
              <a:t>17-05-2022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33E5-B5DF-45A7-8EC9-70C73B86037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92F-B08F-45F4-A04D-1092C9826FB6}" type="datetimeFigureOut">
              <a:rPr lang="en-IN" smtClean="0"/>
              <a:t>17-05-2022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33E5-B5DF-45A7-8EC9-70C73B86037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92F-B08F-45F4-A04D-1092C9826FB6}" type="datetimeFigureOut">
              <a:rPr lang="en-IN" smtClean="0"/>
              <a:t>17-05-2022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33E5-B5DF-45A7-8EC9-70C73B86037F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92F-B08F-45F4-A04D-1092C9826FB6}" type="datetimeFigureOut">
              <a:rPr lang="en-IN" smtClean="0"/>
              <a:t>17-05-2022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33E5-B5DF-45A7-8EC9-70C73B86037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92F-B08F-45F4-A04D-1092C9826FB6}" type="datetimeFigureOut">
              <a:rPr lang="en-IN" smtClean="0"/>
              <a:t>17-05-2022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33E5-B5DF-45A7-8EC9-70C73B86037F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92F-B08F-45F4-A04D-1092C9826FB6}" type="datetimeFigureOut">
              <a:rPr lang="en-IN" smtClean="0"/>
              <a:t>17-05-2022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33E5-B5DF-45A7-8EC9-70C73B86037F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92F-B08F-45F4-A04D-1092C9826FB6}" type="datetimeFigureOut">
              <a:rPr lang="en-IN" smtClean="0"/>
              <a:t>17-05-2022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33E5-B5DF-45A7-8EC9-70C73B86037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92F-B08F-45F4-A04D-1092C9826FB6}" type="datetimeFigureOut">
              <a:rPr lang="en-IN" smtClean="0"/>
              <a:t>17-05-2022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33E5-B5DF-45A7-8EC9-70C73B86037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92F-B08F-45F4-A04D-1092C9826FB6}" type="datetimeFigureOut">
              <a:rPr lang="en-IN" smtClean="0"/>
              <a:t>17-05-2022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33E5-B5DF-45A7-8EC9-70C73B86037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92F-B08F-45F4-A04D-1092C9826FB6}" type="datetimeFigureOut">
              <a:rPr lang="en-IN" smtClean="0"/>
              <a:t>17-05-2022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33E5-B5DF-45A7-8EC9-70C73B86037F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753F92F-B08F-45F4-A04D-1092C9826FB6}" type="datetimeFigureOut">
              <a:rPr lang="en-IN" smtClean="0"/>
              <a:t>17-05-2022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66433E5-B5DF-45A7-8EC9-70C73B86037F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8640960" cy="5904655"/>
          </a:xfrm>
        </p:spPr>
        <p:txBody>
          <a:bodyPr>
            <a:normAutofit lnSpcReduction="10000"/>
          </a:bodyPr>
          <a:lstStyle/>
          <a:p>
            <a:pPr algn="ctr"/>
            <a:r>
              <a:rPr lang="en-IN" sz="3600" b="1" u="sng" smtClean="0"/>
              <a:t>MEANING AND NATURE OF MATURATION</a:t>
            </a:r>
            <a:endParaRPr lang="en-IN" sz="3600" b="1" u="sng" dirty="0" smtClean="0"/>
          </a:p>
          <a:p>
            <a:pPr algn="just"/>
            <a:r>
              <a:rPr lang="en-US" sz="3600" dirty="0" smtClean="0"/>
              <a:t>Maturation is a biological concept and was pioneered by Arnold </a:t>
            </a:r>
            <a:r>
              <a:rPr lang="en-US" sz="3600" dirty="0" err="1" smtClean="0"/>
              <a:t>Gessell</a:t>
            </a:r>
            <a:r>
              <a:rPr lang="en-US" sz="3600" dirty="0" smtClean="0"/>
              <a:t> in the 1940s. He emphasized nature’s role in human development. </a:t>
            </a:r>
          </a:p>
          <a:p>
            <a:pPr algn="just"/>
            <a:r>
              <a:rPr lang="en-US" sz="3600" dirty="0" smtClean="0"/>
              <a:t>In Developmental Psychology, the concept of maturation was advanced by Jean Piaget. Maturation is one of the most important factors that affects our learning.</a:t>
            </a:r>
            <a:endParaRPr lang="en-IN" sz="3600" dirty="0" smtClean="0"/>
          </a:p>
          <a:p>
            <a:pPr algn="just"/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29448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8640960" cy="5904655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/>
              <a:t>In Psychology, maturation is the process of development in which an individual matures and reaches full functionality. As a person matures, his knowledge, skill and attitude also develops or grows. </a:t>
            </a:r>
          </a:p>
          <a:p>
            <a:pPr algn="just"/>
            <a:r>
              <a:rPr lang="en-US" sz="3600" dirty="0" smtClean="0"/>
              <a:t>Originally, maturation examined only biological forces, such as the ageing process involved in a child’s changes in </a:t>
            </a:r>
            <a:r>
              <a:rPr lang="en-US" sz="3600" dirty="0" err="1" smtClean="0"/>
              <a:t>behaviour</a:t>
            </a:r>
            <a:r>
              <a:rPr lang="en-US" sz="3600" dirty="0" smtClean="0"/>
              <a:t>.</a:t>
            </a:r>
            <a:endParaRPr lang="en-US" sz="3600" dirty="0"/>
          </a:p>
          <a:p>
            <a:pPr algn="just"/>
            <a:endParaRPr lang="en-IN" sz="3600" dirty="0" smtClean="0"/>
          </a:p>
          <a:p>
            <a:pPr algn="just"/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37635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8640960" cy="5904655"/>
          </a:xfrm>
        </p:spPr>
        <p:txBody>
          <a:bodyPr>
            <a:normAutofit/>
          </a:bodyPr>
          <a:lstStyle/>
          <a:p>
            <a:pPr algn="just"/>
            <a:r>
              <a:rPr lang="en-IN" sz="3500" b="1" dirty="0" smtClean="0"/>
              <a:t>Definitions:</a:t>
            </a:r>
          </a:p>
          <a:p>
            <a:pPr algn="just"/>
            <a:r>
              <a:rPr lang="en-IN" sz="3200" dirty="0" smtClean="0"/>
              <a:t>According to Garry and </a:t>
            </a:r>
            <a:r>
              <a:rPr lang="en-IN" sz="3200" dirty="0" err="1" smtClean="0"/>
              <a:t>Kingslay</a:t>
            </a:r>
            <a:r>
              <a:rPr lang="en-IN" sz="3200" dirty="0" smtClean="0"/>
              <a:t>, “Maturation is the process whereby behaviour is modified as a result of growth and development of physical structures.”</a:t>
            </a:r>
          </a:p>
          <a:p>
            <a:pPr algn="just"/>
            <a:r>
              <a:rPr lang="en-IN" sz="3200" dirty="0" smtClean="0"/>
              <a:t>According to Woolf &amp; Woolf, “Maturation means that children are able to do at certain stages of development, certain task that they could not do previously.”</a:t>
            </a:r>
            <a:endParaRPr lang="en-IN" sz="2800" dirty="0"/>
          </a:p>
          <a:p>
            <a:pPr algn="just"/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2161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8640960" cy="5904655"/>
          </a:xfrm>
        </p:spPr>
        <p:txBody>
          <a:bodyPr>
            <a:normAutofit/>
          </a:bodyPr>
          <a:lstStyle/>
          <a:p>
            <a:pPr algn="just"/>
            <a:r>
              <a:rPr lang="en-IN" sz="3500" b="1" dirty="0" smtClean="0"/>
              <a:t>Characteristics of Maturation: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IN" sz="3200" b="1" dirty="0" smtClean="0"/>
              <a:t>Automatic process</a:t>
            </a:r>
            <a:r>
              <a:rPr lang="en-IN" sz="3200" dirty="0" smtClean="0"/>
              <a:t>: Maturation is an automatic process of somatic, physiological and mental differentiation and integration.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IN" sz="3200" b="1" dirty="0" smtClean="0"/>
              <a:t>Completion of Growth: </a:t>
            </a:r>
            <a:r>
              <a:rPr lang="en-IN" sz="3200" dirty="0" smtClean="0"/>
              <a:t>Maturation is a stage of growth and consolidating of mental, social and emotional development.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IN" sz="3200" b="1" dirty="0" smtClean="0"/>
              <a:t>Sum of Gene Effects: </a:t>
            </a:r>
            <a:r>
              <a:rPr lang="en-IN" sz="3200" dirty="0"/>
              <a:t>Maturation is </a:t>
            </a:r>
            <a:r>
              <a:rPr lang="en-IN" sz="3200" dirty="0" smtClean="0"/>
              <a:t>the net sum of gene effects operating in a self-limiting life cycle.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IN" sz="2800" dirty="0"/>
          </a:p>
          <a:p>
            <a:pPr algn="just"/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3283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8640960" cy="5904655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IN" sz="3200" b="1" dirty="0" smtClean="0"/>
              <a:t>Modification from within</a:t>
            </a:r>
            <a:r>
              <a:rPr lang="en-IN" sz="3200" dirty="0" smtClean="0"/>
              <a:t>: Maturation is a process of modification from within and innate ripening and development of capacities of the organism.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IN" sz="3200" b="1" dirty="0" smtClean="0"/>
              <a:t>Condition of learning: </a:t>
            </a:r>
            <a:r>
              <a:rPr lang="en-IN" sz="3200" dirty="0" smtClean="0"/>
              <a:t>Maturation is a condition of learning. It is the basis of learning and learning is the only source that makes human development complete.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IN" sz="3200" b="1" dirty="0" smtClean="0"/>
              <a:t>Maturity and physical fitness: </a:t>
            </a:r>
            <a:r>
              <a:rPr lang="en-IN" sz="3200" dirty="0" smtClean="0"/>
              <a:t>The development of mature learning behaviour also depends on physical fitness of the learner.  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IN" sz="2800" dirty="0"/>
          </a:p>
          <a:p>
            <a:pPr algn="just"/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65493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8640960" cy="5904655"/>
          </a:xfrm>
        </p:spPr>
        <p:txBody>
          <a:bodyPr>
            <a:normAutofit/>
          </a:bodyPr>
          <a:lstStyle/>
          <a:p>
            <a:pPr algn="ctr"/>
            <a:endParaRPr lang="en-IN" sz="3600" b="1" dirty="0" smtClean="0">
              <a:latin typeface="Bernard MT Condensed" pitchFamily="18" charset="0"/>
            </a:endParaRPr>
          </a:p>
          <a:p>
            <a:pPr algn="ctr"/>
            <a:endParaRPr lang="en-IN" sz="3600" b="1" dirty="0">
              <a:latin typeface="Bernard MT Condensed" pitchFamily="18" charset="0"/>
            </a:endParaRPr>
          </a:p>
          <a:p>
            <a:pPr algn="ctr"/>
            <a:r>
              <a:rPr lang="en-IN" sz="6600" b="1" dirty="0" smtClean="0">
                <a:latin typeface="Bernard MT Condensed" pitchFamily="18" charset="0"/>
              </a:rPr>
              <a:t>THANK</a:t>
            </a:r>
          </a:p>
          <a:p>
            <a:pPr algn="ctr"/>
            <a:r>
              <a:rPr lang="en-US" sz="6600" b="1" dirty="0" smtClean="0">
                <a:latin typeface="Bernard MT Condensed" pitchFamily="18" charset="0"/>
              </a:rPr>
              <a:t>YOU</a:t>
            </a:r>
            <a:endParaRPr lang="en-IN" sz="6600" dirty="0">
              <a:latin typeface="Bernard MT Condensed" pitchFamily="18" charset="0"/>
            </a:endParaRPr>
          </a:p>
          <a:p>
            <a:pPr algn="just"/>
            <a:endParaRPr lang="en-US" sz="3600" dirty="0" smtClean="0"/>
          </a:p>
          <a:p>
            <a:pPr algn="just"/>
            <a:endParaRPr lang="en-US" sz="3200" dirty="0" smtClean="0"/>
          </a:p>
          <a:p>
            <a:pPr algn="just"/>
            <a:endParaRPr lang="en-IN" sz="3200" dirty="0" smtClean="0"/>
          </a:p>
          <a:p>
            <a:pPr algn="just"/>
            <a:endParaRPr lang="en-IN" sz="3200" dirty="0"/>
          </a:p>
          <a:p>
            <a:pPr algn="just"/>
            <a:endParaRPr lang="en-IN" sz="3600" dirty="0" smtClean="0"/>
          </a:p>
          <a:p>
            <a:pPr algn="just"/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85782812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63</TotalTime>
  <Words>305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Leela Ram Newar</dc:creator>
  <cp:lastModifiedBy>Leela Ram Newar</cp:lastModifiedBy>
  <cp:revision>8</cp:revision>
  <dcterms:created xsi:type="dcterms:W3CDTF">2022-05-04T13:13:15Z</dcterms:created>
  <dcterms:modified xsi:type="dcterms:W3CDTF">2022-05-17T15:10:55Z</dcterms:modified>
</cp:coreProperties>
</file>