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753F92F-B08F-45F4-A04D-1092C9826FB6}" type="datetimeFigureOut">
              <a:rPr lang="en-IN" smtClean="0"/>
              <a:t>30-05-2022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lnSpcReduction="10000"/>
          </a:bodyPr>
          <a:lstStyle/>
          <a:p>
            <a:r>
              <a:rPr lang="en-IN" sz="3600" b="1" dirty="0" smtClean="0"/>
              <a:t>LIMITATIONS OF KEYNES’ THEORY </a:t>
            </a:r>
            <a:endParaRPr lang="en-IN" sz="3600" b="1" dirty="0" smtClean="0"/>
          </a:p>
          <a:p>
            <a:pPr algn="just"/>
            <a:r>
              <a:rPr lang="en-IN" sz="3600" dirty="0" smtClean="0"/>
              <a:t>Keynes’ theory of employment and income was greatly admired as a major break-through in the aggregative economics. Yet it has been subjected to severe criticism by various writers.</a:t>
            </a:r>
          </a:p>
          <a:p>
            <a:pPr algn="just"/>
            <a:r>
              <a:rPr lang="en-IN" sz="3600" dirty="0" smtClean="0"/>
              <a:t>The main limitations of Keynesian economics in general and his theory of income and employment in particular </a:t>
            </a:r>
            <a:r>
              <a:rPr lang="en-IN" sz="3600" dirty="0" smtClean="0"/>
              <a:t>are stated below: </a:t>
            </a:r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9448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3600" b="1" dirty="0" smtClean="0"/>
              <a:t>1. </a:t>
            </a:r>
            <a:r>
              <a:rPr lang="en-IN" sz="3600" b="1" dirty="0" smtClean="0"/>
              <a:t>Contradiction between equilibrium and unemployment:</a:t>
            </a:r>
            <a:endParaRPr lang="en-IN" sz="3600" b="1" dirty="0"/>
          </a:p>
          <a:p>
            <a:pPr algn="just"/>
            <a:r>
              <a:rPr lang="en-IN" sz="3600" dirty="0" smtClean="0"/>
              <a:t>Keynes asserted in his ‘General Theory’ that greater probability was that the economic system could be in equilibrium in a less than full employment (or unemployment) situation. </a:t>
            </a:r>
          </a:p>
          <a:p>
            <a:pPr algn="just"/>
            <a:r>
              <a:rPr lang="en-IN" sz="3600" dirty="0" smtClean="0"/>
              <a:t>According to critics, underemployment and equilibrium are contradictory. If there is unemployment, equilibrium cannot exist.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37635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IN" sz="3600" b="1" dirty="0" smtClean="0"/>
              <a:t>2. Neglect of long period:</a:t>
            </a:r>
            <a:endParaRPr lang="en-IN" sz="3600" b="1" dirty="0"/>
          </a:p>
          <a:p>
            <a:pPr algn="just"/>
            <a:r>
              <a:rPr lang="en-IN" sz="3600" dirty="0" smtClean="0"/>
              <a:t>Keynes dismissed the long period on account of uncertainty associated with it. He was greatly pre-occupied with the short run period.</a:t>
            </a:r>
          </a:p>
          <a:p>
            <a:pPr algn="just"/>
            <a:r>
              <a:rPr lang="en-IN" sz="3600" dirty="0" smtClean="0"/>
              <a:t>According to critics, the economic analysis should be capable of analysing the economic problem both in the context of short and long periods.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086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IN" sz="3600" b="1" dirty="0" smtClean="0"/>
              <a:t>3. Assumption of perfect competition:</a:t>
            </a:r>
            <a:endParaRPr lang="en-IN" sz="3600" b="1" dirty="0"/>
          </a:p>
          <a:p>
            <a:pPr algn="just"/>
            <a:endParaRPr lang="en-IN" sz="3600" dirty="0" smtClean="0"/>
          </a:p>
          <a:p>
            <a:pPr algn="just"/>
            <a:r>
              <a:rPr lang="en-IN" sz="3600" dirty="0" smtClean="0"/>
              <a:t>Like classical writers, Keynes too assumed the existence of perfectly competitive market.</a:t>
            </a:r>
          </a:p>
          <a:p>
            <a:pPr algn="just"/>
            <a:r>
              <a:rPr lang="en-IN" sz="3600" dirty="0" smtClean="0"/>
              <a:t>Perfect competition, however, is a completely unrealistic and imaginary market situation.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339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IN" sz="3600" b="1" dirty="0" smtClean="0"/>
              <a:t>4. Assumption of closed economy:</a:t>
            </a:r>
            <a:endParaRPr lang="en-IN" sz="3600" b="1" dirty="0"/>
          </a:p>
          <a:p>
            <a:pPr algn="just"/>
            <a:r>
              <a:rPr lang="en-IN" sz="3600" dirty="0" smtClean="0"/>
              <a:t>Keynes’ “General Theory” was built in a closed two-sector economic system. It implies that the aggregate demand is not affected by variations in exports and imports and international capital flows.</a:t>
            </a:r>
          </a:p>
          <a:p>
            <a:pPr algn="just"/>
            <a:r>
              <a:rPr lang="en-IN" sz="3600" dirty="0" smtClean="0"/>
              <a:t>But this is not true. In actual reality, the economic system is open.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043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IN" sz="3600" b="1" dirty="0" smtClean="0"/>
              <a:t>5. Not dynamic:</a:t>
            </a:r>
            <a:endParaRPr lang="en-IN" sz="3600" b="1" dirty="0"/>
          </a:p>
          <a:p>
            <a:pPr algn="just"/>
            <a:r>
              <a:rPr lang="en-IN" sz="3600" dirty="0" smtClean="0"/>
              <a:t>Since Keynes introduced expectations in his analysis, it was claimed that his theory was dynamic. In fact, Keynes’ approach was concerned with shifting equilibrium or comparative statics. </a:t>
            </a:r>
          </a:p>
          <a:p>
            <a:pPr algn="just"/>
            <a:r>
              <a:rPr lang="en-IN" sz="3600" dirty="0" smtClean="0"/>
              <a:t>The comparative statics is a special case of static theory. It is not the dynamic analysis proper.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163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3600" b="1" dirty="0" smtClean="0"/>
              <a:t>6. Lack of generality:</a:t>
            </a:r>
            <a:endParaRPr lang="en-IN" sz="3600" b="1" dirty="0"/>
          </a:p>
          <a:p>
            <a:pPr algn="just"/>
            <a:r>
              <a:rPr lang="en-IN" sz="3600" dirty="0" smtClean="0"/>
              <a:t>It was claimed that Keynes gave a general theory of income and employment. In contrast, the classical theory was applicable only in the situation of full employment.</a:t>
            </a:r>
          </a:p>
          <a:p>
            <a:pPr algn="just"/>
            <a:r>
              <a:rPr lang="en-IN" sz="3600" dirty="0" smtClean="0"/>
              <a:t>The critics have taken a serious objection to this Keynesian claim. Keynes’ analysis is applicable to the conditions of advanced countries. It is not relevant to less developed countries.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3398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3600" b="1" dirty="0" smtClean="0"/>
              <a:t>7. Excessively aggregative:</a:t>
            </a:r>
            <a:endParaRPr lang="en-IN" sz="3600" b="1" dirty="0"/>
          </a:p>
          <a:p>
            <a:pPr algn="just"/>
            <a:r>
              <a:rPr lang="en-IN" sz="3600" dirty="0" smtClean="0"/>
              <a:t>Keynes laid emphasis upon the macro or aggregative variables like aggregate demand, aggregate supply, national income, consumption, investment and saving.</a:t>
            </a:r>
          </a:p>
          <a:p>
            <a:pPr algn="just"/>
            <a:r>
              <a:rPr lang="en-IN" sz="3600" dirty="0" smtClean="0"/>
              <a:t>In this analysis, the micro quantities were completely ignored. The excessive emphasis upon aggregates resulted in the neglect of particular units or the composition of </a:t>
            </a:r>
            <a:r>
              <a:rPr lang="en-IN" sz="3600" smtClean="0"/>
              <a:t>those aggregates.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2634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ctr"/>
            <a:endParaRPr lang="en-IN" sz="3600" b="1" dirty="0" smtClean="0">
              <a:latin typeface="Bernard MT Condensed" pitchFamily="18" charset="0"/>
            </a:endParaRPr>
          </a:p>
          <a:p>
            <a:pPr algn="ctr"/>
            <a:endParaRPr lang="en-IN" sz="3600" b="1" dirty="0">
              <a:latin typeface="Bernard MT Condensed" pitchFamily="18" charset="0"/>
            </a:endParaRPr>
          </a:p>
          <a:p>
            <a:pPr algn="ctr"/>
            <a:r>
              <a:rPr lang="en-IN" sz="6600" b="1" dirty="0" smtClean="0">
                <a:latin typeface="Bernard MT Condensed" pitchFamily="18" charset="0"/>
              </a:rPr>
              <a:t>THANK</a:t>
            </a:r>
          </a:p>
          <a:p>
            <a:pPr algn="ctr"/>
            <a:r>
              <a:rPr lang="en-US" sz="6600" b="1" dirty="0" smtClean="0">
                <a:latin typeface="Bernard MT Condensed" pitchFamily="18" charset="0"/>
              </a:rPr>
              <a:t>YOU</a:t>
            </a:r>
            <a:endParaRPr lang="en-IN" sz="6600" dirty="0">
              <a:latin typeface="Bernard MT Condensed" pitchFamily="18" charset="0"/>
            </a:endParaRPr>
          </a:p>
          <a:p>
            <a:pPr algn="just"/>
            <a:endParaRPr lang="en-US" sz="3600" dirty="0" smtClean="0"/>
          </a:p>
          <a:p>
            <a:pPr algn="just"/>
            <a:endParaRPr lang="en-US" sz="3200" dirty="0" smtClean="0"/>
          </a:p>
          <a:p>
            <a:pPr algn="just"/>
            <a:endParaRPr lang="en-IN" sz="3200" dirty="0" smtClean="0"/>
          </a:p>
          <a:p>
            <a:pPr algn="just"/>
            <a:endParaRPr lang="en-IN" sz="3200" dirty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578281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121</TotalTime>
  <Words>451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Leela Ram Newar</dc:creator>
  <cp:lastModifiedBy>Leela Ram Newar</cp:lastModifiedBy>
  <cp:revision>13</cp:revision>
  <dcterms:created xsi:type="dcterms:W3CDTF">2022-05-04T13:13:15Z</dcterms:created>
  <dcterms:modified xsi:type="dcterms:W3CDTF">2022-05-30T09:36:42Z</dcterms:modified>
</cp:coreProperties>
</file>