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6" r:id="rId3"/>
    <p:sldId id="267" r:id="rId4"/>
    <p:sldId id="268" r:id="rId5"/>
    <p:sldId id="269" r:id="rId6"/>
    <p:sldId id="270" r:id="rId7"/>
    <p:sldId id="26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753F92F-B08F-45F4-A04D-1092C9826FB6}" type="datetimeFigureOut">
              <a:rPr lang="en-IN" smtClean="0"/>
              <a:t>07-06-2022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6433E5-B5DF-45A7-8EC9-70C73B86037F}" type="slidenum">
              <a:rPr lang="en-IN" smtClean="0"/>
              <a:t>‹#›</a:t>
            </a:fld>
            <a:endParaRPr lang="en-IN"/>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53F92F-B08F-45F4-A04D-1092C9826FB6}" type="datetimeFigureOut">
              <a:rPr lang="en-IN" smtClean="0"/>
              <a:t>07-06-2022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753F92F-B08F-45F4-A04D-1092C9826FB6}" type="datetimeFigureOut">
              <a:rPr lang="en-IN" smtClean="0"/>
              <a:t>07-06-2022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753F92F-B08F-45F4-A04D-1092C9826FB6}" type="datetimeFigureOut">
              <a:rPr lang="en-IN" smtClean="0"/>
              <a:t>07-06-2022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6433E5-B5DF-45A7-8EC9-70C73B86037F}" type="slidenum">
              <a:rPr lang="en-IN" smtClean="0"/>
              <a:t>‹#›</a:t>
            </a:fld>
            <a:endParaRPr lang="en-IN"/>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3F92F-B08F-45F4-A04D-1092C9826FB6}" type="datetimeFigureOut">
              <a:rPr lang="en-IN" smtClean="0"/>
              <a:t>07-06-2022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753F92F-B08F-45F4-A04D-1092C9826FB6}" type="datetimeFigureOut">
              <a:rPr lang="en-IN" smtClean="0"/>
              <a:t>07-06-2022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6433E5-B5DF-45A7-8EC9-70C73B86037F}" type="slidenum">
              <a:rPr lang="en-IN" smtClean="0"/>
              <a:t>‹#›</a:t>
            </a:fld>
            <a:endParaRPr lang="en-IN"/>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753F92F-B08F-45F4-A04D-1092C9826FB6}" type="datetimeFigureOut">
              <a:rPr lang="en-IN" smtClean="0"/>
              <a:t>07-06-2022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66433E5-B5DF-45A7-8EC9-70C73B86037F}" type="slidenum">
              <a:rPr lang="en-IN" smtClean="0"/>
              <a:t>‹#›</a:t>
            </a:fld>
            <a:endParaRPr lang="en-IN"/>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753F92F-B08F-45F4-A04D-1092C9826FB6}" type="datetimeFigureOut">
              <a:rPr lang="en-IN" smtClean="0"/>
              <a:t>07-06-2022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3F92F-B08F-45F4-A04D-1092C9826FB6}" type="datetimeFigureOut">
              <a:rPr lang="en-IN" smtClean="0"/>
              <a:t>07-06-2022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3F92F-B08F-45F4-A04D-1092C9826FB6}" type="datetimeFigureOut">
              <a:rPr lang="en-IN" smtClean="0"/>
              <a:t>07-06-2022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3F92F-B08F-45F4-A04D-1092C9826FB6}" type="datetimeFigureOut">
              <a:rPr lang="en-IN" smtClean="0"/>
              <a:t>07-06-2022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6433E5-B5DF-45A7-8EC9-70C73B86037F}" type="slidenum">
              <a:rPr lang="en-IN" smtClean="0"/>
              <a:t>‹#›</a:t>
            </a:fld>
            <a:endParaRPr lang="en-IN"/>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753F92F-B08F-45F4-A04D-1092C9826FB6}" type="datetimeFigureOut">
              <a:rPr lang="en-IN" smtClean="0"/>
              <a:t>07-06-2022</a:t>
            </a:fld>
            <a:endParaRPr lang="en-IN"/>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IN"/>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666433E5-B5DF-45A7-8EC9-70C73B86037F}"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a:bodyPr>
          <a:lstStyle/>
          <a:p>
            <a:r>
              <a:rPr lang="en-IN" sz="3600" b="1" dirty="0" smtClean="0"/>
              <a:t>FEATURES OF THE IS FUNCTION</a:t>
            </a:r>
            <a:endParaRPr lang="en-IN" sz="3600" b="1" dirty="0" smtClean="0"/>
          </a:p>
          <a:p>
            <a:pPr algn="just"/>
            <a:r>
              <a:rPr lang="en-US" sz="3600" b="1" dirty="0" smtClean="0"/>
              <a:t>i) Shifts in the IS Function</a:t>
            </a:r>
            <a:r>
              <a:rPr lang="en-US" sz="3600" dirty="0"/>
              <a:t>:</a:t>
            </a:r>
            <a:r>
              <a:rPr lang="en-US" sz="3600" b="1" dirty="0" smtClean="0"/>
              <a:t> </a:t>
            </a:r>
            <a:r>
              <a:rPr lang="en-US" sz="3600" dirty="0" smtClean="0"/>
              <a:t>The position of IS curve depends upon the magnitudes of investment and saving. A decline I intended savings will cause a downward shift in the saving schedule and thereby reduce the leakages generated at all the levels of income. It will bring about a shift in the IS function to the right.</a:t>
            </a:r>
            <a:endParaRPr lang="en-IN" sz="3600" dirty="0" smtClean="0"/>
          </a:p>
          <a:p>
            <a:pPr algn="just"/>
            <a:endParaRPr lang="en-IN" dirty="0"/>
          </a:p>
          <a:p>
            <a:endParaRPr lang="en-IN" dirty="0"/>
          </a:p>
        </p:txBody>
      </p:sp>
    </p:spTree>
    <p:extLst>
      <p:ext uri="{BB962C8B-B14F-4D97-AF65-F5344CB8AC3E}">
        <p14:creationId xmlns:p14="http://schemas.microsoft.com/office/powerpoint/2010/main" val="3829448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a:bodyPr>
          <a:lstStyle/>
          <a:p>
            <a:pPr algn="just"/>
            <a:r>
              <a:rPr lang="en-US" sz="3600" b="1" dirty="0" smtClean="0"/>
              <a:t>ii) Elasticity of the IS Function</a:t>
            </a:r>
            <a:r>
              <a:rPr lang="en-US" sz="3600" dirty="0"/>
              <a:t>:</a:t>
            </a:r>
            <a:r>
              <a:rPr lang="en-US" sz="3600" b="1" dirty="0" smtClean="0"/>
              <a:t> </a:t>
            </a:r>
            <a:r>
              <a:rPr lang="en-US" sz="3600" dirty="0" smtClean="0"/>
              <a:t>The greater or lesser elasticity of the IS function depends mainly upon two factors, viz., the sensitiveness of investment to changes in the interest rate and the magnitude of investment multiplier. </a:t>
            </a:r>
          </a:p>
          <a:p>
            <a:pPr algn="just"/>
            <a:r>
              <a:rPr lang="en-US" sz="3600" dirty="0" smtClean="0"/>
              <a:t>If the investment demand function is relatively more interest-elastic, the elasticity of IS function will also be high.</a:t>
            </a:r>
            <a:endParaRPr lang="en-IN" sz="3600" dirty="0" smtClean="0"/>
          </a:p>
          <a:p>
            <a:pPr algn="just"/>
            <a:endParaRPr lang="en-IN" dirty="0"/>
          </a:p>
          <a:p>
            <a:endParaRPr lang="en-IN" dirty="0"/>
          </a:p>
        </p:txBody>
      </p:sp>
    </p:spTree>
    <p:extLst>
      <p:ext uri="{BB962C8B-B14F-4D97-AF65-F5344CB8AC3E}">
        <p14:creationId xmlns:p14="http://schemas.microsoft.com/office/powerpoint/2010/main" val="564040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lnSpcReduction="10000"/>
          </a:bodyPr>
          <a:lstStyle/>
          <a:p>
            <a:pPr algn="just"/>
            <a:r>
              <a:rPr lang="en-US" sz="3600" dirty="0" smtClean="0"/>
              <a:t>On the opposite, a relatively less interest-elastic investment function will be responsible for relatively low elasticity of the IS function </a:t>
            </a:r>
          </a:p>
          <a:p>
            <a:pPr algn="just"/>
            <a:r>
              <a:rPr lang="en-US" sz="3600" dirty="0" smtClean="0"/>
              <a:t>Moreover, the elasticity of IS function is influenced greatly by the magnitude of the investment multiplier or the value of marginal propensity to save (s). The lower the co-efficient s, the greater will be the magnitude of multiplier and the elasticity of IS function will also be high.</a:t>
            </a:r>
            <a:endParaRPr lang="en-IN" sz="3600" dirty="0" smtClean="0"/>
          </a:p>
          <a:p>
            <a:pPr algn="just"/>
            <a:endParaRPr lang="en-IN" dirty="0"/>
          </a:p>
          <a:p>
            <a:endParaRPr lang="en-IN" dirty="0"/>
          </a:p>
        </p:txBody>
      </p:sp>
    </p:spTree>
    <p:extLst>
      <p:ext uri="{BB962C8B-B14F-4D97-AF65-F5344CB8AC3E}">
        <p14:creationId xmlns:p14="http://schemas.microsoft.com/office/powerpoint/2010/main" val="2654950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lnSpcReduction="10000"/>
          </a:bodyPr>
          <a:lstStyle/>
          <a:p>
            <a:pPr algn="just"/>
            <a:r>
              <a:rPr lang="en-US" sz="3600" b="1" dirty="0" smtClean="0"/>
              <a:t>FEATURES OF LM FUNCTION</a:t>
            </a:r>
            <a:r>
              <a:rPr lang="en-US" sz="3600" dirty="0" smtClean="0"/>
              <a:t> </a:t>
            </a:r>
          </a:p>
          <a:p>
            <a:pPr algn="just"/>
            <a:r>
              <a:rPr lang="en-US" sz="3600" dirty="0" smtClean="0"/>
              <a:t>i) </a:t>
            </a:r>
            <a:r>
              <a:rPr lang="en-US" sz="3600" b="1" dirty="0" smtClean="0"/>
              <a:t>Shifts in the LM function</a:t>
            </a:r>
            <a:r>
              <a:rPr lang="en-US" sz="3600" dirty="0" smtClean="0"/>
              <a:t>: The shifts in the LM function are brought about by the variations in the supply of money and the shifts in the liquidity preference function.</a:t>
            </a:r>
          </a:p>
          <a:p>
            <a:pPr algn="just"/>
            <a:r>
              <a:rPr lang="en-US" sz="3600" dirty="0" smtClean="0"/>
              <a:t>LM function will shift to the right, if the supply of money is increased or the supply of money function shifts to the right or, alternately, if the liquidity preference function shifts to the left.</a:t>
            </a:r>
            <a:endParaRPr lang="en-IN" sz="3600" dirty="0" smtClean="0"/>
          </a:p>
          <a:p>
            <a:pPr algn="just"/>
            <a:endParaRPr lang="en-IN" dirty="0"/>
          </a:p>
          <a:p>
            <a:endParaRPr lang="en-IN" dirty="0"/>
          </a:p>
        </p:txBody>
      </p:sp>
    </p:spTree>
    <p:extLst>
      <p:ext uri="{BB962C8B-B14F-4D97-AF65-F5344CB8AC3E}">
        <p14:creationId xmlns:p14="http://schemas.microsoft.com/office/powerpoint/2010/main" val="2393370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a:bodyPr>
          <a:lstStyle/>
          <a:p>
            <a:pPr algn="just"/>
            <a:r>
              <a:rPr lang="en-US" sz="3600" dirty="0" smtClean="0"/>
              <a:t>ii) </a:t>
            </a:r>
            <a:r>
              <a:rPr lang="en-US" sz="3600" b="1" dirty="0" smtClean="0"/>
              <a:t>Elasticity of the LM function</a:t>
            </a:r>
            <a:r>
              <a:rPr lang="en-US" sz="3600" dirty="0" smtClean="0"/>
              <a:t>: The elasticity of the LM function depends, firstly, upon the shape and elasticity of money supply; secondly, upon the relationship between the liquidity preference for transaction motive and change in income and thirdly, upon the expectations regarding future interest rates.</a:t>
            </a:r>
            <a:endParaRPr lang="en-IN" sz="3600" dirty="0" smtClean="0"/>
          </a:p>
          <a:p>
            <a:pPr algn="just"/>
            <a:endParaRPr lang="en-IN" dirty="0"/>
          </a:p>
          <a:p>
            <a:endParaRPr lang="en-IN" dirty="0"/>
          </a:p>
        </p:txBody>
      </p:sp>
    </p:spTree>
    <p:extLst>
      <p:ext uri="{BB962C8B-B14F-4D97-AF65-F5344CB8AC3E}">
        <p14:creationId xmlns:p14="http://schemas.microsoft.com/office/powerpoint/2010/main" val="1345284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lnSpcReduction="10000"/>
          </a:bodyPr>
          <a:lstStyle/>
          <a:p>
            <a:pPr algn="just"/>
            <a:r>
              <a:rPr lang="en-US" sz="3600" dirty="0" smtClean="0"/>
              <a:t>If the money supply function is inelastic, LM function too will be inelastic and in case the former is relatively more elastic, the LM function will also be relatively more elastic.</a:t>
            </a:r>
          </a:p>
          <a:p>
            <a:pPr algn="just"/>
            <a:r>
              <a:rPr lang="en-US" sz="3600" dirty="0" smtClean="0"/>
              <a:t>If the money supply function is perfectly elastic so that every increase in the demand for money is perfectly balanced with an equal increase in the supply of money, the LM function will also be perfectly elastic.</a:t>
            </a:r>
            <a:endParaRPr lang="en-IN" sz="3600" dirty="0" smtClean="0"/>
          </a:p>
          <a:p>
            <a:pPr algn="just"/>
            <a:endParaRPr lang="en-IN" dirty="0"/>
          </a:p>
          <a:p>
            <a:endParaRPr lang="en-IN" dirty="0"/>
          </a:p>
        </p:txBody>
      </p:sp>
    </p:spTree>
    <p:extLst>
      <p:ext uri="{BB962C8B-B14F-4D97-AF65-F5344CB8AC3E}">
        <p14:creationId xmlns:p14="http://schemas.microsoft.com/office/powerpoint/2010/main" val="924944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a:bodyPr>
          <a:lstStyle/>
          <a:p>
            <a:pPr algn="ctr"/>
            <a:endParaRPr lang="en-IN" sz="3600" b="1" dirty="0" smtClean="0">
              <a:latin typeface="Bernard MT Condensed" pitchFamily="18" charset="0"/>
            </a:endParaRPr>
          </a:p>
          <a:p>
            <a:pPr algn="ctr"/>
            <a:endParaRPr lang="en-IN" sz="3600" b="1" dirty="0">
              <a:latin typeface="Bernard MT Condensed" pitchFamily="18" charset="0"/>
            </a:endParaRPr>
          </a:p>
          <a:p>
            <a:pPr algn="ctr"/>
            <a:r>
              <a:rPr lang="en-IN" sz="6600" b="1" dirty="0" smtClean="0">
                <a:latin typeface="Bernard MT Condensed" pitchFamily="18" charset="0"/>
              </a:rPr>
              <a:t>THANK</a:t>
            </a:r>
          </a:p>
          <a:p>
            <a:pPr algn="ctr"/>
            <a:r>
              <a:rPr lang="en-US" sz="6600" b="1" dirty="0" smtClean="0">
                <a:latin typeface="Bernard MT Condensed" pitchFamily="18" charset="0"/>
              </a:rPr>
              <a:t>YOU</a:t>
            </a:r>
            <a:endParaRPr lang="en-IN" sz="6600" dirty="0">
              <a:latin typeface="Bernard MT Condensed" pitchFamily="18" charset="0"/>
            </a:endParaRPr>
          </a:p>
          <a:p>
            <a:pPr algn="just"/>
            <a:endParaRPr lang="en-US" sz="3600" dirty="0" smtClean="0"/>
          </a:p>
          <a:p>
            <a:pPr algn="just"/>
            <a:endParaRPr lang="en-US" sz="3200" dirty="0" smtClean="0"/>
          </a:p>
          <a:p>
            <a:pPr algn="just"/>
            <a:endParaRPr lang="en-IN" sz="3200" dirty="0" smtClean="0"/>
          </a:p>
          <a:p>
            <a:pPr algn="just"/>
            <a:endParaRPr lang="en-IN" sz="3200" dirty="0"/>
          </a:p>
          <a:p>
            <a:pPr algn="just"/>
            <a:endParaRPr lang="en-IN" sz="3600" dirty="0" smtClean="0"/>
          </a:p>
          <a:p>
            <a:pPr algn="just"/>
            <a:endParaRPr lang="en-IN" dirty="0"/>
          </a:p>
          <a:p>
            <a:endParaRPr lang="en-IN" dirty="0"/>
          </a:p>
        </p:txBody>
      </p:sp>
    </p:spTree>
    <p:extLst>
      <p:ext uri="{BB962C8B-B14F-4D97-AF65-F5344CB8AC3E}">
        <p14:creationId xmlns:p14="http://schemas.microsoft.com/office/powerpoint/2010/main" val="2885782812"/>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68</TotalTime>
  <Words>410</Words>
  <Application>Microsoft Office PowerPoint</Application>
  <PresentationFormat>On-screen Show (4:3)</PresentationFormat>
  <Paragraphs>21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Leela Ram Newar</dc:creator>
  <cp:lastModifiedBy>Leela Ram Newar</cp:lastModifiedBy>
  <cp:revision>8</cp:revision>
  <dcterms:created xsi:type="dcterms:W3CDTF">2022-05-04T13:13:15Z</dcterms:created>
  <dcterms:modified xsi:type="dcterms:W3CDTF">2022-06-07T05:55:47Z</dcterms:modified>
</cp:coreProperties>
</file>