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7" d="100"/>
          <a:sy n="87" d="100"/>
        </p:scale>
        <p:origin x="528"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8" Type="http://schemas.openxmlformats.org/officeDocument/2006/relationships/tableStyles" Target="tableStyles.xml"/><Relationship Id="rId17" Type="http://schemas.openxmlformats.org/officeDocument/2006/relationships/viewProps" Target="viewProps.xml"/><Relationship Id="rId16" Type="http://schemas.openxmlformats.org/officeDocument/2006/relationships/presProps" Target="presProps.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I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7480435F-02D2-4878-8B5E-8031FBED53A8}" type="datetimeFigureOut">
              <a:rPr lang="en-IN" smtClean="0"/>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2B1B7E5-3DCA-4718-8557-57BF0A6F58BC}" type="slidenum">
              <a:rPr lang="en-IN" smtClean="0"/>
            </a:fld>
            <a:endParaRPr lang="en-I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IN"/>
          </a:p>
        </p:txBody>
      </p:sp>
      <p:sp>
        <p:nvSpPr>
          <p:cNvPr id="4" name="Date Placeholder 3"/>
          <p:cNvSpPr>
            <a:spLocks noGrp="1"/>
          </p:cNvSpPr>
          <p:nvPr>
            <p:ph type="dt" sz="half" idx="10"/>
          </p:nvPr>
        </p:nvSpPr>
        <p:spPr/>
        <p:txBody>
          <a:bodyPr/>
          <a:lstStyle/>
          <a:p>
            <a:fld id="{7480435F-02D2-4878-8B5E-8031FBED53A8}" type="datetimeFigureOut">
              <a:rPr lang="en-IN" smtClean="0"/>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2B1B7E5-3DCA-4718-8557-57BF0A6F58BC}" type="slidenum">
              <a:rPr lang="en-IN" smtClean="0"/>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IN"/>
          </a:p>
        </p:txBody>
      </p:sp>
      <p:sp>
        <p:nvSpPr>
          <p:cNvPr id="4" name="Date Placeholder 3"/>
          <p:cNvSpPr>
            <a:spLocks noGrp="1"/>
          </p:cNvSpPr>
          <p:nvPr>
            <p:ph type="dt" sz="half" idx="10"/>
          </p:nvPr>
        </p:nvSpPr>
        <p:spPr/>
        <p:txBody>
          <a:bodyPr/>
          <a:lstStyle/>
          <a:p>
            <a:fld id="{7480435F-02D2-4878-8B5E-8031FBED53A8}" type="datetimeFigureOut">
              <a:rPr lang="en-IN" smtClean="0"/>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2B1B7E5-3DCA-4718-8557-57BF0A6F58BC}" type="slidenum">
              <a:rPr lang="en-IN" smtClean="0"/>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IN"/>
          </a:p>
        </p:txBody>
      </p:sp>
      <p:sp>
        <p:nvSpPr>
          <p:cNvPr id="4" name="Date Placeholder 3"/>
          <p:cNvSpPr>
            <a:spLocks noGrp="1"/>
          </p:cNvSpPr>
          <p:nvPr>
            <p:ph type="dt" sz="half" idx="10"/>
          </p:nvPr>
        </p:nvSpPr>
        <p:spPr/>
        <p:txBody>
          <a:bodyPr/>
          <a:lstStyle/>
          <a:p>
            <a:fld id="{7480435F-02D2-4878-8B5E-8031FBED53A8}" type="datetimeFigureOut">
              <a:rPr lang="en-IN" smtClean="0"/>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2B1B7E5-3DCA-4718-8557-57BF0A6F58BC}" type="slidenum">
              <a:rPr lang="en-IN" smtClean="0"/>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I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endParaRPr lang="en-US" smtClean="0"/>
          </a:p>
        </p:txBody>
      </p:sp>
      <p:sp>
        <p:nvSpPr>
          <p:cNvPr id="4" name="Date Placeholder 3"/>
          <p:cNvSpPr>
            <a:spLocks noGrp="1"/>
          </p:cNvSpPr>
          <p:nvPr>
            <p:ph type="dt" sz="half" idx="10"/>
          </p:nvPr>
        </p:nvSpPr>
        <p:spPr/>
        <p:txBody>
          <a:bodyPr/>
          <a:lstStyle/>
          <a:p>
            <a:fld id="{7480435F-02D2-4878-8B5E-8031FBED53A8}" type="datetimeFigureOut">
              <a:rPr lang="en-IN" smtClean="0"/>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2B1B7E5-3DCA-4718-8557-57BF0A6F58BC}" type="slidenum">
              <a:rPr lang="en-IN" smtClean="0"/>
            </a:fld>
            <a:endParaRPr lang="en-I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IN"/>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IN"/>
          </a:p>
        </p:txBody>
      </p:sp>
      <p:sp>
        <p:nvSpPr>
          <p:cNvPr id="5" name="Date Placeholder 4"/>
          <p:cNvSpPr>
            <a:spLocks noGrp="1"/>
          </p:cNvSpPr>
          <p:nvPr>
            <p:ph type="dt" sz="half" idx="10"/>
          </p:nvPr>
        </p:nvSpPr>
        <p:spPr/>
        <p:txBody>
          <a:bodyPr/>
          <a:lstStyle/>
          <a:p>
            <a:fld id="{7480435F-02D2-4878-8B5E-8031FBED53A8}" type="datetimeFigureOut">
              <a:rPr lang="en-IN" smtClean="0"/>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B2B1B7E5-3DCA-4718-8557-57BF0A6F58BC}" type="slidenum">
              <a:rPr lang="en-IN" smtClean="0"/>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I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endParaRPr lang="en-US" smtClean="0"/>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I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endParaRPr lang="en-US" smtClean="0"/>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IN"/>
          </a:p>
        </p:txBody>
      </p:sp>
      <p:sp>
        <p:nvSpPr>
          <p:cNvPr id="7" name="Date Placeholder 6"/>
          <p:cNvSpPr>
            <a:spLocks noGrp="1"/>
          </p:cNvSpPr>
          <p:nvPr>
            <p:ph type="dt" sz="half" idx="10"/>
          </p:nvPr>
        </p:nvSpPr>
        <p:spPr/>
        <p:txBody>
          <a:bodyPr/>
          <a:lstStyle/>
          <a:p>
            <a:fld id="{7480435F-02D2-4878-8B5E-8031FBED53A8}" type="datetimeFigureOut">
              <a:rPr lang="en-IN" smtClean="0"/>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B2B1B7E5-3DCA-4718-8557-57BF0A6F58BC}" type="slidenum">
              <a:rPr lang="en-IN" smtClean="0"/>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7480435F-02D2-4878-8B5E-8031FBED53A8}" type="datetimeFigureOut">
              <a:rPr lang="en-IN" smtClean="0"/>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B2B1B7E5-3DCA-4718-8557-57BF0A6F58BC}" type="slidenum">
              <a:rPr lang="en-IN" smtClean="0"/>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480435F-02D2-4878-8B5E-8031FBED53A8}" type="datetimeFigureOut">
              <a:rPr lang="en-IN" smtClean="0"/>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B2B1B7E5-3DCA-4718-8557-57BF0A6F58BC}" type="slidenum">
              <a:rPr lang="en-IN" smtClean="0"/>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endParaRPr lang="en-US" smtClean="0"/>
          </a:p>
        </p:txBody>
      </p:sp>
      <p:sp>
        <p:nvSpPr>
          <p:cNvPr id="5" name="Date Placeholder 4"/>
          <p:cNvSpPr>
            <a:spLocks noGrp="1"/>
          </p:cNvSpPr>
          <p:nvPr>
            <p:ph type="dt" sz="half" idx="10"/>
          </p:nvPr>
        </p:nvSpPr>
        <p:spPr/>
        <p:txBody>
          <a:bodyPr/>
          <a:lstStyle/>
          <a:p>
            <a:fld id="{7480435F-02D2-4878-8B5E-8031FBED53A8}" type="datetimeFigureOut">
              <a:rPr lang="en-IN" smtClean="0"/>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B2B1B7E5-3DCA-4718-8557-57BF0A6F58BC}" type="slidenum">
              <a:rPr lang="en-IN" smtClean="0"/>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endParaRPr lang="en-US" smtClean="0"/>
          </a:p>
        </p:txBody>
      </p:sp>
      <p:sp>
        <p:nvSpPr>
          <p:cNvPr id="5" name="Date Placeholder 4"/>
          <p:cNvSpPr>
            <a:spLocks noGrp="1"/>
          </p:cNvSpPr>
          <p:nvPr>
            <p:ph type="dt" sz="half" idx="10"/>
          </p:nvPr>
        </p:nvSpPr>
        <p:spPr/>
        <p:txBody>
          <a:bodyPr/>
          <a:lstStyle/>
          <a:p>
            <a:fld id="{7480435F-02D2-4878-8B5E-8031FBED53A8}" type="datetimeFigureOut">
              <a:rPr lang="en-IN" smtClean="0"/>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B2B1B7E5-3DCA-4718-8557-57BF0A6F58BC}" type="slidenum">
              <a:rPr lang="en-IN" smtClean="0"/>
            </a:fld>
            <a:endParaRPr lang="en-IN"/>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I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480435F-02D2-4878-8B5E-8031FBED53A8}" type="datetimeFigureOut">
              <a:rPr lang="en-IN" smtClean="0"/>
            </a:fld>
            <a:endParaRPr lang="en-I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B1B7E5-3DCA-4718-8557-57BF0A6F58BC}" type="slidenum">
              <a:rPr lang="en-IN" smtClean="0"/>
            </a:fld>
            <a:endParaRPr lang="en-IN"/>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chor="ctr">
            <a:normAutofit/>
          </a:bodyPr>
          <a:lstStyle/>
          <a:p>
            <a:r>
              <a:rPr lang="en-US" sz="4000" b="1" dirty="0" smtClean="0">
                <a:latin typeface="Times New Roman" panose="02020603050405020304" pitchFamily="18" charset="0"/>
                <a:cs typeface="Times New Roman" panose="02020603050405020304" pitchFamily="18" charset="0"/>
              </a:rPr>
              <a:t>The Great Depression</a:t>
            </a:r>
            <a:endParaRPr lang="en-IN" sz="4000" b="1"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p:txBody>
          <a:bodyPr anchor="ctr">
            <a:normAutofit/>
          </a:bodyPr>
          <a:lstStyle/>
          <a:p>
            <a:r>
              <a:rPr lang="en-US" sz="3600" b="1" dirty="0" smtClean="0">
                <a:latin typeface="Times New Roman" panose="02020603050405020304" pitchFamily="18" charset="0"/>
                <a:cs typeface="Times New Roman" panose="02020603050405020304" pitchFamily="18" charset="0"/>
              </a:rPr>
              <a:t>1929-1939</a:t>
            </a:r>
            <a:endParaRPr lang="en-IN" sz="3600" b="1"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000" b="1" dirty="0" err="1" smtClean="0">
                <a:latin typeface="Times New Roman" panose="02020603050405020304" pitchFamily="18" charset="0"/>
                <a:cs typeface="Times New Roman" panose="02020603050405020304" pitchFamily="18" charset="0"/>
              </a:rPr>
              <a:t>Effects</a:t>
            </a:r>
            <a:endParaRPr lang="en-IN" sz="40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Autofit/>
          </a:bodyPr>
          <a:lstStyle/>
          <a:p>
            <a:pPr algn="just">
              <a:buFont typeface="Wingdings" panose="05000000000000000000" charset="0"/>
              <a:buChar char="v"/>
            </a:pPr>
            <a:r>
              <a:rPr lang="en-US" sz="2000" b="1" dirty="0" err="1" smtClean="0">
                <a:latin typeface="Times New Roman" panose="02020603050405020304" pitchFamily="18" charset="0"/>
                <a:cs typeface="Times New Roman" panose="02020603050405020304" pitchFamily="18" charset="0"/>
              </a:rPr>
              <a:t> When Franklin D. Roosevelt became President (1933), he immediately started pushing through Congress a series of </a:t>
            </a:r>
            <a:r>
              <a:rPr lang="en-US" sz="2000" b="1" u="sng" dirty="0" err="1" smtClean="0">
                <a:latin typeface="Times New Roman" panose="02020603050405020304" pitchFamily="18" charset="0"/>
                <a:cs typeface="Times New Roman" panose="02020603050405020304" pitchFamily="18" charset="0"/>
              </a:rPr>
              <a:t>programs</a:t>
            </a:r>
            <a:r>
              <a:rPr lang="en-US" sz="2000" b="1" dirty="0" err="1" smtClean="0">
                <a:latin typeface="Times New Roman" panose="02020603050405020304" pitchFamily="18" charset="0"/>
                <a:cs typeface="Times New Roman" panose="02020603050405020304" pitchFamily="18" charset="0"/>
              </a:rPr>
              <a:t> and </a:t>
            </a:r>
            <a:r>
              <a:rPr lang="en-US" sz="2000" b="1" u="sng" dirty="0" err="1" smtClean="0">
                <a:latin typeface="Times New Roman" panose="02020603050405020304" pitchFamily="18" charset="0"/>
                <a:cs typeface="Times New Roman" panose="02020603050405020304" pitchFamily="18" charset="0"/>
              </a:rPr>
              <a:t>projects</a:t>
            </a:r>
            <a:r>
              <a:rPr lang="en-US" sz="2000" b="1" dirty="0" err="1" smtClean="0">
                <a:latin typeface="Times New Roman" panose="02020603050405020304" pitchFamily="18" charset="0"/>
                <a:cs typeface="Times New Roman" panose="02020603050405020304" pitchFamily="18" charset="0"/>
              </a:rPr>
              <a:t> called the </a:t>
            </a:r>
            <a:r>
              <a:rPr lang="en-US" sz="2000" b="1" u="sng" dirty="0" err="1" smtClean="0">
                <a:latin typeface="Times New Roman" panose="02020603050405020304" pitchFamily="18" charset="0"/>
                <a:cs typeface="Times New Roman" panose="02020603050405020304" pitchFamily="18" charset="0"/>
              </a:rPr>
              <a:t>New Deal</a:t>
            </a:r>
            <a:r>
              <a:rPr lang="en-US" sz="2000" b="1" dirty="0" err="1" smtClean="0">
                <a:latin typeface="Times New Roman" panose="02020603050405020304" pitchFamily="18" charset="0"/>
                <a:cs typeface="Times New Roman" panose="02020603050405020304" pitchFamily="18" charset="0"/>
              </a:rPr>
              <a:t>. How much the New Deal actually alleviated the depression is a matter of some debate - throughout the decade, production remained low and unemployment high. </a:t>
            </a:r>
            <a:endParaRPr lang="en-US" sz="2000" b="1" dirty="0" err="1" smtClean="0">
              <a:latin typeface="Times New Roman" panose="02020603050405020304" pitchFamily="18" charset="0"/>
              <a:cs typeface="Times New Roman" panose="02020603050405020304" pitchFamily="18" charset="0"/>
            </a:endParaRPr>
          </a:p>
          <a:p>
            <a:pPr algn="just">
              <a:buFont typeface="Wingdings" panose="05000000000000000000" charset="0"/>
              <a:buChar char="v"/>
            </a:pPr>
            <a:r>
              <a:rPr lang="en-US" sz="2000" b="1" dirty="0" err="1" smtClean="0">
                <a:latin typeface="Times New Roman" panose="02020603050405020304" pitchFamily="18" charset="0"/>
                <a:cs typeface="Times New Roman" panose="02020603050405020304" pitchFamily="18" charset="0"/>
              </a:rPr>
              <a:t> But the New Deal did more than attempt to stabilize the economy, provide relief to jobless Americans and created previously unheard of safety net programs, as well as regulate the private sector. It also reshaped the role of government, with programs that are now part of the fabric of American society. </a:t>
            </a:r>
            <a:endParaRPr lang="en-US" sz="2000" b="1" dirty="0" err="1" smtClean="0">
              <a:latin typeface="Times New Roman" panose="02020603050405020304" pitchFamily="18" charset="0"/>
              <a:cs typeface="Times New Roman" panose="02020603050405020304" pitchFamily="18" charset="0"/>
            </a:endParaRPr>
          </a:p>
          <a:p>
            <a:pPr algn="just">
              <a:buFont typeface="Wingdings" panose="05000000000000000000" charset="0"/>
              <a:buChar char="v"/>
            </a:pPr>
            <a:r>
              <a:rPr lang="en-US" sz="2000" b="1" dirty="0" err="1" smtClean="0">
                <a:latin typeface="Times New Roman" panose="02020603050405020304" pitchFamily="18" charset="0"/>
                <a:cs typeface="Times New Roman" panose="02020603050405020304" pitchFamily="18" charset="0"/>
              </a:rPr>
              <a:t> Some of the New Deal's accomplishments:</a:t>
            </a:r>
            <a:endParaRPr lang="en-US" sz="2000" b="1" dirty="0" err="1" smtClean="0">
              <a:latin typeface="Times New Roman" panose="02020603050405020304" pitchFamily="18" charset="0"/>
              <a:cs typeface="Times New Roman" panose="02020603050405020304" pitchFamily="18" charset="0"/>
            </a:endParaRPr>
          </a:p>
          <a:p>
            <a:pPr algn="just">
              <a:buFont typeface="Arial" panose="020B0604020202020204" pitchFamily="34" charset="0"/>
              <a:buChar char="•"/>
            </a:pPr>
            <a:r>
              <a:rPr lang="en-US" sz="2000" b="1" dirty="0" err="1" smtClean="0">
                <a:latin typeface="Times New Roman" panose="02020603050405020304" pitchFamily="18" charset="0"/>
                <a:cs typeface="Times New Roman" panose="02020603050405020304" pitchFamily="18" charset="0"/>
              </a:rPr>
              <a:t> It encouraged the beginning of labor movement</a:t>
            </a:r>
            <a:endParaRPr lang="en-US" sz="2000" b="1" dirty="0" err="1" smtClean="0">
              <a:latin typeface="Times New Roman" panose="02020603050405020304" pitchFamily="18" charset="0"/>
              <a:cs typeface="Times New Roman" panose="02020603050405020304" pitchFamily="18" charset="0"/>
            </a:endParaRPr>
          </a:p>
          <a:p>
            <a:pPr algn="just">
              <a:buFont typeface="Arial" panose="020B0604020202020204" pitchFamily="34" charset="0"/>
              <a:buChar char="•"/>
            </a:pPr>
            <a:r>
              <a:rPr lang="en-US" sz="2000" b="1" dirty="0" err="1" smtClean="0">
                <a:latin typeface="Times New Roman" panose="02020603050405020304" pitchFamily="18" charset="0"/>
                <a:cs typeface="Times New Roman" panose="02020603050405020304" pitchFamily="18" charset="0"/>
              </a:rPr>
              <a:t>It included new constraints and safeguards on the banking industry</a:t>
            </a:r>
            <a:endParaRPr lang="en-US" sz="2000" b="1" dirty="0" err="1" smtClean="0">
              <a:latin typeface="Times New Roman" panose="02020603050405020304" pitchFamily="18" charset="0"/>
              <a:cs typeface="Times New Roman" panose="02020603050405020304" pitchFamily="18" charset="0"/>
            </a:endParaRPr>
          </a:p>
          <a:p>
            <a:pPr algn="just">
              <a:buFont typeface="Arial" panose="020B0604020202020204" pitchFamily="34" charset="0"/>
              <a:buChar char="•"/>
            </a:pPr>
            <a:r>
              <a:rPr lang="en-US" sz="2000" b="1" dirty="0" err="1" smtClean="0">
                <a:latin typeface="Times New Roman" panose="02020603050405020304" pitchFamily="18" charset="0"/>
                <a:cs typeface="Times New Roman" panose="02020603050405020304" pitchFamily="18" charset="0"/>
              </a:rPr>
              <a:t>It made efforts to re-inflate the economy after the fall of prices</a:t>
            </a:r>
            <a:endParaRPr lang="en-US" sz="2000" b="1" dirty="0" err="1" smtClean="0">
              <a:latin typeface="Times New Roman" panose="02020603050405020304" pitchFamily="18" charset="0"/>
              <a:cs typeface="Times New Roman" panose="02020603050405020304" pitchFamily="18" charset="0"/>
            </a:endParaRPr>
          </a:p>
          <a:p>
            <a:pPr algn="just">
              <a:buFont typeface="Arial" panose="020B0604020202020204" pitchFamily="34" charset="0"/>
              <a:buChar char="•"/>
            </a:pPr>
            <a:r>
              <a:rPr lang="en-US" sz="2000" b="1" dirty="0" err="1" smtClean="0">
                <a:latin typeface="Times New Roman" panose="02020603050405020304" pitchFamily="18" charset="0"/>
                <a:cs typeface="Times New Roman" panose="02020603050405020304" pitchFamily="18" charset="0"/>
              </a:rPr>
              <a:t>It also included laws passed by the Congress and Presidential Executive orders during the first term of Franklin Roosevelt.</a:t>
            </a:r>
            <a:endParaRPr lang="en-US" sz="2000" b="1" dirty="0" err="1" smtClean="0">
              <a:latin typeface="Times New Roman" panose="02020603050405020304" pitchFamily="18" charset="0"/>
              <a:cs typeface="Times New Roman" panose="02020603050405020304"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altLang="en-IN" sz="4000" b="1" dirty="0">
                <a:latin typeface="Times New Roman" panose="02020603050405020304" pitchFamily="18" charset="0"/>
                <a:cs typeface="Times New Roman" panose="02020603050405020304" pitchFamily="18" charset="0"/>
              </a:rPr>
              <a:t>New Deal Accomplishments</a:t>
            </a:r>
            <a:endParaRPr lang="en-US" altLang="en-IN" sz="40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pPr algn="just">
              <a:buFont typeface="Wingdings" panose="05000000000000000000" charset="0"/>
              <a:buChar char="Ø"/>
            </a:pPr>
            <a:r>
              <a:rPr lang="en-US" sz="3200" b="1" dirty="0" err="1" smtClean="0">
                <a:latin typeface="Times New Roman" panose="02020603050405020304" pitchFamily="18" charset="0"/>
                <a:cs typeface="Times New Roman" panose="02020603050405020304" pitchFamily="18" charset="0"/>
              </a:rPr>
              <a:t> Worker protections, like the National Labor Relations Act - legitimized unions, collective bargaining, and other employee rights</a:t>
            </a:r>
            <a:endParaRPr lang="en-US" sz="3200" b="1" dirty="0" err="1" smtClean="0">
              <a:latin typeface="Times New Roman" panose="02020603050405020304" pitchFamily="18" charset="0"/>
              <a:cs typeface="Times New Roman" panose="02020603050405020304" pitchFamily="18" charset="0"/>
            </a:endParaRPr>
          </a:p>
          <a:p>
            <a:pPr algn="just">
              <a:buFont typeface="Wingdings" panose="05000000000000000000" charset="0"/>
              <a:buChar char="Ø"/>
            </a:pPr>
            <a:r>
              <a:rPr lang="en-US" sz="3200" b="1" dirty="0" err="1" smtClean="0">
                <a:latin typeface="Times New Roman" panose="02020603050405020304" pitchFamily="18" charset="0"/>
                <a:cs typeface="Times New Roman" panose="02020603050405020304" pitchFamily="18" charset="0"/>
              </a:rPr>
              <a:t> </a:t>
            </a:r>
            <a:r>
              <a:rPr lang="en-IN" sz="3200" b="1" dirty="0">
                <a:latin typeface="Times New Roman" panose="02020603050405020304" pitchFamily="18" charset="0"/>
                <a:cs typeface="Times New Roman" panose="02020603050405020304" pitchFamily="18" charset="0"/>
              </a:rPr>
              <a:t>Public works programs</a:t>
            </a:r>
            <a:r>
              <a:rPr lang="en-US" altLang="en-IN" sz="3200" b="1" dirty="0">
                <a:latin typeface="Times New Roman" panose="02020603050405020304" pitchFamily="18" charset="0"/>
                <a:cs typeface="Times New Roman" panose="02020603050405020304" pitchFamily="18" charset="0"/>
              </a:rPr>
              <a:t> - </a:t>
            </a:r>
            <a:r>
              <a:rPr lang="en-IN" sz="3200" b="1" dirty="0">
                <a:latin typeface="Times New Roman" panose="02020603050405020304" pitchFamily="18" charset="0"/>
                <a:cs typeface="Times New Roman" panose="02020603050405020304" pitchFamily="18" charset="0"/>
              </a:rPr>
              <a:t>aimed at providing employment via construction projects</a:t>
            </a:r>
            <a:r>
              <a:rPr lang="en-US" altLang="en-IN" sz="3200" b="1" dirty="0">
                <a:latin typeface="Times New Roman" panose="02020603050405020304" pitchFamily="18" charset="0"/>
                <a:cs typeface="Times New Roman" panose="02020603050405020304" pitchFamily="18" charset="0"/>
              </a:rPr>
              <a:t> -</a:t>
            </a:r>
            <a:r>
              <a:rPr lang="en-IN" sz="3200" b="1" dirty="0">
                <a:latin typeface="Times New Roman" panose="02020603050405020304" pitchFamily="18" charset="0"/>
                <a:cs typeface="Times New Roman" panose="02020603050405020304" pitchFamily="18" charset="0"/>
              </a:rPr>
              <a:t> a win-win for society and individuals </a:t>
            </a:r>
            <a:endParaRPr lang="en-IN" sz="3200" b="1" dirty="0">
              <a:latin typeface="Times New Roman" panose="02020603050405020304" pitchFamily="18" charset="0"/>
              <a:cs typeface="Times New Roman" panose="02020603050405020304" pitchFamily="18" charset="0"/>
            </a:endParaRPr>
          </a:p>
          <a:p>
            <a:pPr algn="just">
              <a:buFont typeface="Wingdings" panose="05000000000000000000" charset="0"/>
              <a:buChar char="Ø"/>
            </a:pPr>
            <a:r>
              <a:rPr lang="en-IN" sz="3200" b="1" dirty="0">
                <a:latin typeface="Times New Roman" panose="02020603050405020304" pitchFamily="18" charset="0"/>
                <a:cs typeface="Times New Roman" panose="02020603050405020304" pitchFamily="18" charset="0"/>
              </a:rPr>
              <a:t> Individual safety nets</a:t>
            </a:r>
            <a:r>
              <a:rPr lang="en-US" altLang="en-IN" sz="3200" b="1" dirty="0">
                <a:latin typeface="Times New Roman" panose="02020603050405020304" pitchFamily="18" charset="0"/>
                <a:cs typeface="Times New Roman" panose="02020603050405020304" pitchFamily="18" charset="0"/>
              </a:rPr>
              <a:t> - </a:t>
            </a:r>
            <a:r>
              <a:rPr lang="en-IN" sz="3200" b="1" dirty="0">
                <a:latin typeface="Times New Roman" panose="02020603050405020304" pitchFamily="18" charset="0"/>
                <a:cs typeface="Times New Roman" panose="02020603050405020304" pitchFamily="18" charset="0"/>
              </a:rPr>
              <a:t>the Social Security Act of 1935</a:t>
            </a:r>
            <a:r>
              <a:rPr lang="en-US" altLang="en-IN" sz="3200" b="1" dirty="0">
                <a:latin typeface="Times New Roman" panose="02020603050405020304" pitchFamily="18" charset="0"/>
                <a:cs typeface="Times New Roman" panose="02020603050405020304" pitchFamily="18" charset="0"/>
              </a:rPr>
              <a:t> -</a:t>
            </a:r>
            <a:r>
              <a:rPr lang="en-IN" sz="3200" b="1" dirty="0">
                <a:latin typeface="Times New Roman" panose="02020603050405020304" pitchFamily="18" charset="0"/>
                <a:cs typeface="Times New Roman" panose="02020603050405020304" pitchFamily="18" charset="0"/>
              </a:rPr>
              <a:t> created the pension system still with us today, and unemployment insurance</a:t>
            </a:r>
            <a:r>
              <a:rPr lang="en-US" altLang="en-IN" sz="3200" b="1" dirty="0">
                <a:latin typeface="Times New Roman" panose="02020603050405020304" pitchFamily="18" charset="0"/>
                <a:cs typeface="Times New Roman" panose="02020603050405020304" pitchFamily="18" charset="0"/>
              </a:rPr>
              <a:t> </a:t>
            </a:r>
            <a:endParaRPr lang="en-US" altLang="en-IN" sz="3200" b="1"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000" b="1" dirty="0" err="1" smtClean="0">
                <a:latin typeface="Times New Roman" panose="02020603050405020304" pitchFamily="18" charset="0"/>
                <a:cs typeface="Times New Roman" panose="02020603050405020304" pitchFamily="18" charset="0"/>
              </a:rPr>
              <a:t>Legacy of government regulation</a:t>
            </a:r>
            <a:endParaRPr lang="en-US" sz="4000" b="1" dirty="0" err="1" smtClean="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fontScale="90000" lnSpcReduction="10000"/>
          </a:bodyPr>
          <a:lstStyle/>
          <a:p>
            <a:pPr marL="0" indent="0" algn="just">
              <a:buFont typeface="Wingdings" panose="05000000000000000000" charset="0"/>
              <a:buNone/>
            </a:pPr>
            <a:r>
              <a:rPr lang="en-IN" b="1" dirty="0">
                <a:latin typeface="Times New Roman" panose="02020603050405020304" pitchFamily="18" charset="0"/>
                <a:cs typeface="Times New Roman" panose="02020603050405020304" pitchFamily="18" charset="0"/>
              </a:rPr>
              <a:t>New Deal legislation ushered in a new era of government regulations </a:t>
            </a:r>
            <a:r>
              <a:rPr lang="en-US" altLang="en-IN" b="1" dirty="0">
                <a:latin typeface="Times New Roman" panose="02020603050405020304" pitchFamily="18" charset="0"/>
                <a:cs typeface="Times New Roman" panose="02020603050405020304" pitchFamily="18" charset="0"/>
              </a:rPr>
              <a:t>with</a:t>
            </a:r>
            <a:r>
              <a:rPr lang="en-IN" b="1" dirty="0">
                <a:latin typeface="Times New Roman" panose="02020603050405020304" pitchFamily="18" charset="0"/>
                <a:cs typeface="Times New Roman" panose="02020603050405020304" pitchFamily="18" charset="0"/>
              </a:rPr>
              <a:t> the underlying concept that </a:t>
            </a:r>
            <a:r>
              <a:rPr lang="en-IN" b="1" u="sng" dirty="0">
                <a:latin typeface="Times New Roman" panose="02020603050405020304" pitchFamily="18" charset="0"/>
                <a:cs typeface="Times New Roman" panose="02020603050405020304" pitchFamily="18" charset="0"/>
              </a:rPr>
              <a:t>even a free-enterprise system can use some federal oversight</a:t>
            </a:r>
            <a:r>
              <a:rPr lang="en-IN" b="1" dirty="0">
                <a:latin typeface="Times New Roman" panose="02020603050405020304" pitchFamily="18" charset="0"/>
                <a:cs typeface="Times New Roman" panose="02020603050405020304" pitchFamily="18" charset="0"/>
              </a:rPr>
              <a:t>. Milestone measures include:</a:t>
            </a:r>
            <a:endParaRPr lang="en-IN" b="1" dirty="0">
              <a:latin typeface="Times New Roman" panose="02020603050405020304" pitchFamily="18" charset="0"/>
              <a:cs typeface="Times New Roman" panose="02020603050405020304" pitchFamily="18" charset="0"/>
            </a:endParaRPr>
          </a:p>
          <a:p>
            <a:pPr algn="just">
              <a:buFont typeface="Wingdings" panose="05000000000000000000" charset="0"/>
              <a:buChar char="Ø"/>
            </a:pPr>
            <a:r>
              <a:rPr lang="en-IN" b="1" dirty="0">
                <a:latin typeface="Times New Roman" panose="02020603050405020304" pitchFamily="18" charset="0"/>
                <a:cs typeface="Times New Roman" panose="02020603050405020304" pitchFamily="18" charset="0"/>
              </a:rPr>
              <a:t> The Glass-Steagall Act of 1933</a:t>
            </a:r>
            <a:r>
              <a:rPr lang="en-US" altLang="en-IN" b="1" dirty="0">
                <a:latin typeface="Times New Roman" panose="02020603050405020304" pitchFamily="18" charset="0"/>
                <a:cs typeface="Times New Roman" panose="02020603050405020304" pitchFamily="18" charset="0"/>
              </a:rPr>
              <a:t> - </a:t>
            </a:r>
            <a:r>
              <a:rPr lang="en-IN" b="1" dirty="0">
                <a:latin typeface="Times New Roman" panose="02020603050405020304" pitchFamily="18" charset="0"/>
                <a:cs typeface="Times New Roman" panose="02020603050405020304" pitchFamily="18" charset="0"/>
              </a:rPr>
              <a:t>separated investment banking from commercial banking to prevent conflicts of interest and the sort of speculation that led to the 1929 crash (it was repealed in 1999, though some of its regs remain in the Dodd-Frank Act of 2010) </a:t>
            </a:r>
            <a:endParaRPr lang="en-IN" b="1" dirty="0">
              <a:latin typeface="Times New Roman" panose="02020603050405020304" pitchFamily="18" charset="0"/>
              <a:cs typeface="Times New Roman" panose="02020603050405020304" pitchFamily="18" charset="0"/>
            </a:endParaRPr>
          </a:p>
          <a:p>
            <a:pPr algn="just">
              <a:buFont typeface="Wingdings" panose="05000000000000000000" charset="0"/>
              <a:buChar char="Ø"/>
            </a:pPr>
            <a:r>
              <a:rPr lang="en-IN" b="1" dirty="0">
                <a:latin typeface="Times New Roman" panose="02020603050405020304" pitchFamily="18" charset="0"/>
                <a:cs typeface="Times New Roman" panose="02020603050405020304" pitchFamily="18" charset="0"/>
              </a:rPr>
              <a:t> The Federal Deposit Insurance Corporation</a:t>
            </a:r>
            <a:r>
              <a:rPr lang="en-US" altLang="en-IN" b="1" dirty="0">
                <a:latin typeface="Times New Roman" panose="02020603050405020304" pitchFamily="18" charset="0"/>
                <a:cs typeface="Times New Roman" panose="02020603050405020304" pitchFamily="18" charset="0"/>
              </a:rPr>
              <a:t> - </a:t>
            </a:r>
            <a:r>
              <a:rPr lang="en-IN" b="1" dirty="0">
                <a:latin typeface="Times New Roman" panose="02020603050405020304" pitchFamily="18" charset="0"/>
                <a:cs typeface="Times New Roman" panose="02020603050405020304" pitchFamily="18" charset="0"/>
              </a:rPr>
              <a:t>to oversee banks and protect consumer accounts, via FDIC deposit insurance</a:t>
            </a:r>
            <a:endParaRPr lang="en-IN" b="1" dirty="0">
              <a:latin typeface="Times New Roman" panose="02020603050405020304" pitchFamily="18" charset="0"/>
              <a:cs typeface="Times New Roman" panose="02020603050405020304" pitchFamily="18" charset="0"/>
            </a:endParaRPr>
          </a:p>
          <a:p>
            <a:pPr algn="just">
              <a:buFont typeface="Wingdings" panose="05000000000000000000" charset="0"/>
              <a:buChar char="Ø"/>
            </a:pPr>
            <a:r>
              <a:rPr lang="en-IN" b="1" dirty="0">
                <a:latin typeface="Times New Roman" panose="02020603050405020304" pitchFamily="18" charset="0"/>
                <a:cs typeface="Times New Roman" panose="02020603050405020304" pitchFamily="18" charset="0"/>
              </a:rPr>
              <a:t> The establishment of the Securities and Exchange Commission (SEC) </a:t>
            </a:r>
            <a:r>
              <a:rPr lang="en-US" altLang="en-IN" b="1" dirty="0">
                <a:latin typeface="Times New Roman" panose="02020603050405020304" pitchFamily="18" charset="0"/>
                <a:cs typeface="Times New Roman" panose="02020603050405020304" pitchFamily="18" charset="0"/>
              </a:rPr>
              <a:t>- </a:t>
            </a:r>
            <a:r>
              <a:rPr lang="en-IN" b="1" dirty="0">
                <a:latin typeface="Times New Roman" panose="02020603050405020304" pitchFamily="18" charset="0"/>
                <a:cs typeface="Times New Roman" panose="02020603050405020304" pitchFamily="18" charset="0"/>
              </a:rPr>
              <a:t>to oversee the stock market, create securities legislation, and protect investors from fraudulent practices</a:t>
            </a:r>
            <a:endParaRPr lang="en-IN" b="1"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altLang="en-IN" sz="4000" b="1" dirty="0">
                <a:latin typeface="Times New Roman" panose="02020603050405020304" pitchFamily="18" charset="0"/>
                <a:cs typeface="Times New Roman" panose="02020603050405020304" pitchFamily="18" charset="0"/>
              </a:rPr>
              <a:t>Legacy of the great Depression</a:t>
            </a:r>
            <a:endParaRPr lang="en-US" altLang="en-IN" sz="40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chor="ctr" anchorCtr="0"/>
          <a:lstStyle/>
          <a:p>
            <a:pPr marL="0" indent="0" algn="just">
              <a:buNone/>
            </a:pPr>
            <a:r>
              <a:rPr lang="en-US" sz="3600" b="1" smtClean="0">
                <a:latin typeface="Times New Roman" panose="02020603050405020304" pitchFamily="18" charset="0"/>
                <a:cs typeface="Times New Roman" panose="02020603050405020304" pitchFamily="18" charset="0"/>
              </a:rPr>
              <a:t>	"The biggest legacy of the Great Depression is a change in the view of government's responsibilities — that it should take an active part in addressing economic and social problems".</a:t>
            </a:r>
            <a:endParaRPr lang="en-US" sz="3600" b="1" smtClean="0">
              <a:latin typeface="Times New Roman" panose="02020603050405020304" pitchFamily="18" charset="0"/>
              <a:cs typeface="Times New Roman" panose="02020603050405020304"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dirty="0" smtClean="0">
                <a:latin typeface="Times New Roman" panose="02020603050405020304" pitchFamily="18" charset="0"/>
                <a:cs typeface="Times New Roman" panose="02020603050405020304" pitchFamily="18" charset="0"/>
              </a:rPr>
              <a:t>Introduction: Roaring Period - the 1920s</a:t>
            </a:r>
            <a:endParaRPr lang="en-IN" sz="40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fontScale="92500"/>
          </a:bodyPr>
          <a:lstStyle/>
          <a:p>
            <a:pPr algn="just"/>
            <a:r>
              <a:rPr lang="en-US" sz="3200" b="1" dirty="0" smtClean="0">
                <a:latin typeface="Times New Roman" panose="02020603050405020304" pitchFamily="18" charset="0"/>
                <a:cs typeface="Times New Roman" panose="02020603050405020304" pitchFamily="18" charset="0"/>
              </a:rPr>
              <a:t>World War-I ended by the Treaty of Versailles signed on 14</a:t>
            </a:r>
            <a:r>
              <a:rPr lang="en-US" sz="3200" b="1" baseline="30000" dirty="0" smtClean="0">
                <a:latin typeface="Times New Roman" panose="02020603050405020304" pitchFamily="18" charset="0"/>
                <a:cs typeface="Times New Roman" panose="02020603050405020304" pitchFamily="18" charset="0"/>
              </a:rPr>
              <a:t>th</a:t>
            </a:r>
            <a:r>
              <a:rPr lang="en-US" sz="3200" b="1" dirty="0" smtClean="0">
                <a:latin typeface="Times New Roman" panose="02020603050405020304" pitchFamily="18" charset="0"/>
                <a:cs typeface="Times New Roman" panose="02020603050405020304" pitchFamily="18" charset="0"/>
              </a:rPr>
              <a:t> Nov, 1918</a:t>
            </a:r>
            <a:endParaRPr lang="en-US" sz="3200" b="1" dirty="0" smtClean="0">
              <a:latin typeface="Times New Roman" panose="02020603050405020304" pitchFamily="18" charset="0"/>
              <a:cs typeface="Times New Roman" panose="02020603050405020304" pitchFamily="18" charset="0"/>
            </a:endParaRPr>
          </a:p>
          <a:p>
            <a:pPr algn="just"/>
            <a:r>
              <a:rPr lang="en-US" sz="3200" b="1" dirty="0" smtClean="0">
                <a:latin typeface="Times New Roman" panose="02020603050405020304" pitchFamily="18" charset="0"/>
                <a:cs typeface="Times New Roman" panose="02020603050405020304" pitchFamily="18" charset="0"/>
              </a:rPr>
              <a:t>The US economy at that time was not so much affected as arms and ammunitions and war tools were manufactured and supplied to the other countries. Besides, it gave loans to countries, So, its economy was good</a:t>
            </a:r>
            <a:endParaRPr lang="en-US" sz="3200" b="1" dirty="0" smtClean="0">
              <a:latin typeface="Times New Roman" panose="02020603050405020304" pitchFamily="18" charset="0"/>
              <a:cs typeface="Times New Roman" panose="02020603050405020304" pitchFamily="18" charset="0"/>
            </a:endParaRPr>
          </a:p>
          <a:p>
            <a:pPr algn="just"/>
            <a:r>
              <a:rPr lang="en-US" sz="3200" b="1" dirty="0" smtClean="0">
                <a:latin typeface="Times New Roman" panose="02020603050405020304" pitchFamily="18" charset="0"/>
                <a:cs typeface="Times New Roman" panose="02020603050405020304" pitchFamily="18" charset="0"/>
              </a:rPr>
              <a:t>In fact, stock markets were raised by 50% from 1918-1919</a:t>
            </a:r>
            <a:endParaRPr lang="en-US" sz="3200" b="1" dirty="0" smtClean="0">
              <a:latin typeface="Times New Roman" panose="02020603050405020304" pitchFamily="18" charset="0"/>
              <a:cs typeface="Times New Roman" panose="02020603050405020304" pitchFamily="18" charset="0"/>
            </a:endParaRPr>
          </a:p>
          <a:p>
            <a:pPr algn="just"/>
            <a:r>
              <a:rPr lang="en-US" sz="3200" b="1" dirty="0" smtClean="0">
                <a:latin typeface="Times New Roman" panose="02020603050405020304" pitchFamily="18" charset="0"/>
                <a:cs typeface="Times New Roman" panose="02020603050405020304" pitchFamily="18" charset="0"/>
                <a:sym typeface="+mn-ea"/>
              </a:rPr>
              <a:t>America’s GDP (Gross Domestic Product) increased by 4.7%</a:t>
            </a:r>
            <a:endParaRPr lang="en-IN" sz="3200" b="1" dirty="0">
              <a:latin typeface="Times New Roman" panose="02020603050405020304" pitchFamily="18" charset="0"/>
              <a:cs typeface="Times New Roman" panose="02020603050405020304" pitchFamily="18" charset="0"/>
            </a:endParaRPr>
          </a:p>
          <a:p>
            <a:pPr algn="just"/>
            <a:r>
              <a:rPr lang="en-US" sz="3200" b="1" dirty="0" smtClean="0">
                <a:latin typeface="Times New Roman" panose="02020603050405020304" pitchFamily="18" charset="0"/>
                <a:cs typeface="Times New Roman" panose="02020603050405020304" pitchFamily="18" charset="0"/>
                <a:sym typeface="+mn-ea"/>
              </a:rPr>
              <a:t>Jobless rate 3.7%</a:t>
            </a:r>
            <a:endParaRPr lang="en-US" sz="3200" b="1" dirty="0" smtClean="0">
              <a:latin typeface="Times New Roman" panose="02020603050405020304" pitchFamily="18" charset="0"/>
              <a:cs typeface="Times New Roman" panose="02020603050405020304" pitchFamily="18" charset="0"/>
            </a:endParaRPr>
          </a:p>
          <a:p>
            <a:pPr algn="just"/>
            <a:endParaRPr lang="en-IN" sz="3200" b="1"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altLang="en-IN" sz="4000" b="1" dirty="0">
                <a:latin typeface="Times New Roman" panose="02020603050405020304" pitchFamily="18" charset="0"/>
                <a:cs typeface="Times New Roman" panose="02020603050405020304" pitchFamily="18" charset="0"/>
              </a:rPr>
              <a:t>Roaring period Continued...</a:t>
            </a:r>
            <a:endParaRPr lang="en-US" altLang="en-IN" sz="40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fontScale="90000" lnSpcReduction="10000"/>
          </a:bodyPr>
          <a:lstStyle/>
          <a:p>
            <a:pPr algn="just">
              <a:buFont typeface="Wingdings" panose="05000000000000000000" charset="0"/>
              <a:buChar char="q"/>
            </a:pPr>
            <a:r>
              <a:rPr lang="en-US" altLang="en-IN" b="1" dirty="0">
                <a:latin typeface="Times New Roman" panose="02020603050405020304" pitchFamily="18" charset="0"/>
                <a:cs typeface="Times New Roman" panose="02020603050405020304" pitchFamily="18" charset="0"/>
              </a:rPr>
              <a:t> </a:t>
            </a:r>
            <a:r>
              <a:rPr lang="en-IN" b="1" dirty="0">
                <a:latin typeface="Times New Roman" panose="02020603050405020304" pitchFamily="18" charset="0"/>
                <a:cs typeface="Times New Roman" panose="02020603050405020304" pitchFamily="18" charset="0"/>
              </a:rPr>
              <a:t>Consumer debt increased,</a:t>
            </a:r>
            <a:r>
              <a:rPr lang="en-US" altLang="en-IN" b="1" dirty="0">
                <a:latin typeface="Times New Roman" panose="02020603050405020304" pitchFamily="18" charset="0"/>
                <a:cs typeface="Times New Roman" panose="02020603050405020304" pitchFamily="18" charset="0"/>
              </a:rPr>
              <a:t> </a:t>
            </a:r>
            <a:r>
              <a:rPr lang="en-IN" b="1" dirty="0">
                <a:latin typeface="Times New Roman" panose="02020603050405020304" pitchFamily="18" charset="0"/>
                <a:cs typeface="Times New Roman" panose="02020603050405020304" pitchFamily="18" charset="0"/>
              </a:rPr>
              <a:t>companies over-extended themselves</a:t>
            </a:r>
            <a:r>
              <a:rPr lang="en-US" altLang="en-IN" b="1" dirty="0">
                <a:latin typeface="Times New Roman" panose="02020603050405020304" pitchFamily="18" charset="0"/>
                <a:cs typeface="Times New Roman" panose="02020603050405020304" pitchFamily="18" charset="0"/>
              </a:rPr>
              <a:t>, f</a:t>
            </a:r>
            <a:r>
              <a:rPr lang="en-IN" b="1" dirty="0">
                <a:latin typeface="Times New Roman" panose="02020603050405020304" pitchFamily="18" charset="0"/>
                <a:cs typeface="Times New Roman" panose="02020603050405020304" pitchFamily="18" charset="0"/>
              </a:rPr>
              <a:t>inancial institutions became heavily involved in stock market speculation. In some cases, they created securities "subsidiaries" with their own brokers secretly selling their own stocks. </a:t>
            </a:r>
            <a:endParaRPr lang="en-IN" b="1" dirty="0">
              <a:latin typeface="Times New Roman" panose="02020603050405020304" pitchFamily="18" charset="0"/>
              <a:cs typeface="Times New Roman" panose="02020603050405020304" pitchFamily="18" charset="0"/>
            </a:endParaRPr>
          </a:p>
          <a:p>
            <a:pPr algn="just">
              <a:buFont typeface="Wingdings" panose="05000000000000000000" charset="0"/>
              <a:buChar char="q"/>
            </a:pPr>
            <a:r>
              <a:rPr lang="en-IN" b="1" dirty="0">
                <a:latin typeface="Times New Roman" panose="02020603050405020304" pitchFamily="18" charset="0"/>
                <a:cs typeface="Times New Roman" panose="02020603050405020304" pitchFamily="18" charset="0"/>
              </a:rPr>
              <a:t> Weak regulations had opened the way for a period of wild speculation</a:t>
            </a:r>
            <a:r>
              <a:rPr lang="en-US" altLang="en-IN" b="1" dirty="0">
                <a:latin typeface="Times New Roman" panose="02020603050405020304" pitchFamily="18" charset="0"/>
                <a:cs typeface="Times New Roman" panose="02020603050405020304" pitchFamily="18" charset="0"/>
              </a:rPr>
              <a:t> </a:t>
            </a:r>
            <a:r>
              <a:rPr lang="en-IN" b="1" dirty="0">
                <a:latin typeface="Times New Roman" panose="02020603050405020304" pitchFamily="18" charset="0"/>
                <a:cs typeface="Times New Roman" panose="02020603050405020304" pitchFamily="18" charset="0"/>
              </a:rPr>
              <a:t>on stock exchanges. </a:t>
            </a:r>
            <a:r>
              <a:rPr lang="en-US" altLang="en-IN" b="1" dirty="0">
                <a:latin typeface="Times New Roman" panose="02020603050405020304" pitchFamily="18" charset="0"/>
                <a:cs typeface="Times New Roman" panose="02020603050405020304" pitchFamily="18" charset="0"/>
              </a:rPr>
              <a:t>M</a:t>
            </a:r>
            <a:r>
              <a:rPr lang="en-IN" b="1" dirty="0">
                <a:latin typeface="Times New Roman" panose="02020603050405020304" pitchFamily="18" charset="0"/>
                <a:cs typeface="Times New Roman" panose="02020603050405020304" pitchFamily="18" charset="0"/>
              </a:rPr>
              <a:t>any investors </a:t>
            </a:r>
            <a:r>
              <a:rPr lang="en-US" altLang="en-IN" b="1" dirty="0">
                <a:latin typeface="Times New Roman" panose="02020603050405020304" pitchFamily="18" charset="0"/>
                <a:cs typeface="Times New Roman" panose="02020603050405020304" pitchFamily="18" charset="0"/>
              </a:rPr>
              <a:t>without proper </a:t>
            </a:r>
            <a:r>
              <a:rPr lang="en-IN" b="1" dirty="0">
                <a:latin typeface="Times New Roman" panose="02020603050405020304" pitchFamily="18" charset="0"/>
                <a:cs typeface="Times New Roman" panose="02020603050405020304" pitchFamily="18" charset="0"/>
              </a:rPr>
              <a:t>research</a:t>
            </a:r>
            <a:r>
              <a:rPr lang="en-US" altLang="en-IN" b="1" dirty="0">
                <a:latin typeface="Times New Roman" panose="02020603050405020304" pitchFamily="18" charset="0"/>
                <a:cs typeface="Times New Roman" panose="02020603050405020304" pitchFamily="18" charset="0"/>
              </a:rPr>
              <a:t> of</a:t>
            </a:r>
            <a:r>
              <a:rPr lang="en-IN" b="1" dirty="0">
                <a:latin typeface="Times New Roman" panose="02020603050405020304" pitchFamily="18" charset="0"/>
                <a:cs typeface="Times New Roman" panose="02020603050405020304" pitchFamily="18" charset="0"/>
              </a:rPr>
              <a:t> companies</a:t>
            </a:r>
            <a:r>
              <a:rPr lang="en-US" altLang="en-IN" b="1" dirty="0">
                <a:latin typeface="Times New Roman" panose="02020603050405020304" pitchFamily="18" charset="0"/>
                <a:cs typeface="Times New Roman" panose="02020603050405020304" pitchFamily="18" charset="0"/>
              </a:rPr>
              <a:t>, kept buying</a:t>
            </a:r>
            <a:r>
              <a:rPr lang="en-IN" b="1" dirty="0">
                <a:latin typeface="Times New Roman" panose="02020603050405020304" pitchFamily="18" charset="0"/>
                <a:cs typeface="Times New Roman" panose="02020603050405020304" pitchFamily="18" charset="0"/>
              </a:rPr>
              <a:t> based on the fundamentals — they were just </a:t>
            </a:r>
            <a:r>
              <a:rPr lang="en-IN" b="1" u="sng" dirty="0">
                <a:latin typeface="Times New Roman" panose="02020603050405020304" pitchFamily="18" charset="0"/>
                <a:cs typeface="Times New Roman" panose="02020603050405020304" pitchFamily="18" charset="0"/>
              </a:rPr>
              <a:t>gambling</a:t>
            </a:r>
            <a:r>
              <a:rPr lang="en-IN" b="1" dirty="0">
                <a:latin typeface="Times New Roman" panose="02020603050405020304" pitchFamily="18" charset="0"/>
                <a:cs typeface="Times New Roman" panose="02020603050405020304" pitchFamily="18" charset="0"/>
              </a:rPr>
              <a:t> that the stock would keep going up.</a:t>
            </a:r>
            <a:endParaRPr lang="en-IN" b="1" dirty="0">
              <a:latin typeface="Times New Roman" panose="02020603050405020304" pitchFamily="18" charset="0"/>
              <a:cs typeface="Times New Roman" panose="02020603050405020304" pitchFamily="18" charset="0"/>
            </a:endParaRPr>
          </a:p>
          <a:p>
            <a:pPr algn="just">
              <a:buFont typeface="Wingdings" panose="05000000000000000000" charset="0"/>
              <a:buChar char="q"/>
            </a:pPr>
            <a:r>
              <a:rPr lang="en-IN" b="1" dirty="0">
                <a:latin typeface="Times New Roman" panose="02020603050405020304" pitchFamily="18" charset="0"/>
                <a:cs typeface="Times New Roman" panose="02020603050405020304" pitchFamily="18" charset="0"/>
              </a:rPr>
              <a:t> </a:t>
            </a:r>
            <a:r>
              <a:rPr lang="en-US" altLang="en-IN" b="1" dirty="0">
                <a:latin typeface="Times New Roman" panose="02020603050405020304" pitchFamily="18" charset="0"/>
                <a:cs typeface="Times New Roman" panose="02020603050405020304" pitchFamily="18" charset="0"/>
              </a:rPr>
              <a:t>M</a:t>
            </a:r>
            <a:r>
              <a:rPr lang="en-IN" b="1" dirty="0">
                <a:latin typeface="Times New Roman" panose="02020603050405020304" pitchFamily="18" charset="0"/>
                <a:cs typeface="Times New Roman" panose="02020603050405020304" pitchFamily="18" charset="0"/>
              </a:rPr>
              <a:t>any bought shares on margin, </a:t>
            </a:r>
            <a:r>
              <a:rPr lang="en-US" altLang="en-IN" b="1" dirty="0">
                <a:latin typeface="Times New Roman" panose="02020603050405020304" pitchFamily="18" charset="0"/>
                <a:cs typeface="Times New Roman" panose="02020603050405020304" pitchFamily="18" charset="0"/>
              </a:rPr>
              <a:t>(with</a:t>
            </a:r>
            <a:r>
              <a:rPr lang="en-IN" b="1" dirty="0">
                <a:latin typeface="Times New Roman" panose="02020603050405020304" pitchFamily="18" charset="0"/>
                <a:cs typeface="Times New Roman" panose="02020603050405020304" pitchFamily="18" charset="0"/>
              </a:rPr>
              <a:t> just 10% of a stock's price to make a purchase</a:t>
            </a:r>
            <a:r>
              <a:rPr lang="en-US" altLang="en-IN" b="1" dirty="0">
                <a:latin typeface="Times New Roman" panose="02020603050405020304" pitchFamily="18" charset="0"/>
                <a:cs typeface="Times New Roman" panose="02020603050405020304" pitchFamily="18" charset="0"/>
              </a:rPr>
              <a:t>), </a:t>
            </a:r>
            <a:r>
              <a:rPr lang="en-IN" b="1" dirty="0">
                <a:latin typeface="Times New Roman" panose="02020603050405020304" pitchFamily="18" charset="0"/>
                <a:cs typeface="Times New Roman" panose="02020603050405020304" pitchFamily="18" charset="0"/>
              </a:rPr>
              <a:t>not realizing th</a:t>
            </a:r>
            <a:r>
              <a:rPr lang="en-US" altLang="en-IN" b="1" dirty="0">
                <a:latin typeface="Times New Roman" panose="02020603050405020304" pitchFamily="18" charset="0"/>
                <a:cs typeface="Times New Roman" panose="02020603050405020304" pitchFamily="18" charset="0"/>
              </a:rPr>
              <a:t>e effects</a:t>
            </a:r>
            <a:r>
              <a:rPr lang="en-IN" b="1" dirty="0">
                <a:latin typeface="Times New Roman" panose="02020603050405020304" pitchFamily="18" charset="0"/>
                <a:cs typeface="Times New Roman" panose="02020603050405020304" pitchFamily="18" charset="0"/>
              </a:rPr>
              <a:t> if the price fell. </a:t>
            </a:r>
            <a:r>
              <a:rPr lang="en-US" altLang="en-IN" b="1" dirty="0">
                <a:latin typeface="Times New Roman" panose="02020603050405020304" pitchFamily="18" charset="0"/>
                <a:cs typeface="Times New Roman" panose="02020603050405020304" pitchFamily="18" charset="0"/>
              </a:rPr>
              <a:t>S</a:t>
            </a:r>
            <a:r>
              <a:rPr lang="en-IN" b="1" dirty="0">
                <a:latin typeface="Times New Roman" panose="02020603050405020304" pitchFamily="18" charset="0"/>
                <a:cs typeface="Times New Roman" panose="02020603050405020304" pitchFamily="18" charset="0"/>
              </a:rPr>
              <a:t>hares </a:t>
            </a:r>
            <a:r>
              <a:rPr lang="en-US" altLang="en-IN" b="1" dirty="0">
                <a:latin typeface="Times New Roman" panose="02020603050405020304" pitchFamily="18" charset="0"/>
                <a:cs typeface="Times New Roman" panose="02020603050405020304" pitchFamily="18" charset="0"/>
              </a:rPr>
              <a:t>were sold </a:t>
            </a:r>
            <a:r>
              <a:rPr lang="en-IN" b="1" dirty="0">
                <a:latin typeface="Times New Roman" panose="02020603050405020304" pitchFamily="18" charset="0"/>
                <a:cs typeface="Times New Roman" panose="02020603050405020304" pitchFamily="18" charset="0"/>
              </a:rPr>
              <a:t>for more money than justified by their companies' actual earnings. </a:t>
            </a:r>
            <a:endParaRPr lang="en-IN" b="1" dirty="0">
              <a:latin typeface="Times New Roman" panose="02020603050405020304" pitchFamily="18" charset="0"/>
              <a:cs typeface="Times New Roman" panose="02020603050405020304" pitchFamily="18" charset="0"/>
            </a:endParaRPr>
          </a:p>
          <a:p>
            <a:pPr algn="just">
              <a:buFont typeface="Wingdings" panose="05000000000000000000" charset="0"/>
              <a:buChar char="q"/>
            </a:pPr>
            <a:r>
              <a:rPr lang="en-IN" b="1" dirty="0">
                <a:latin typeface="Times New Roman" panose="02020603050405020304" pitchFamily="18" charset="0"/>
                <a:cs typeface="Times New Roman" panose="02020603050405020304" pitchFamily="18" charset="0"/>
              </a:rPr>
              <a:t> </a:t>
            </a:r>
            <a:r>
              <a:rPr lang="en-US" altLang="en-IN" b="1" dirty="0">
                <a:latin typeface="Times New Roman" panose="02020603050405020304" pitchFamily="18" charset="0"/>
                <a:cs typeface="Times New Roman" panose="02020603050405020304" pitchFamily="18" charset="0"/>
              </a:rPr>
              <a:t>Overheated market crashed!</a:t>
            </a:r>
            <a:endParaRPr lang="en-IN" b="1" dirty="0">
              <a:latin typeface="Times New Roman" panose="02020603050405020304" pitchFamily="18" charset="0"/>
              <a:cs typeface="Times New Roman" panose="02020603050405020304" pitchFamily="18" charset="0"/>
            </a:endParaRPr>
          </a:p>
          <a:p>
            <a:pPr algn="just"/>
            <a:endParaRPr lang="en-IN" b="1"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000" b="1" dirty="0" err="1" smtClean="0">
                <a:latin typeface="Times New Roman" panose="02020603050405020304" pitchFamily="18" charset="0"/>
                <a:cs typeface="Times New Roman" panose="02020603050405020304" pitchFamily="18" charset="0"/>
              </a:rPr>
              <a:t>Stock market crash, 1929</a:t>
            </a:r>
            <a:endParaRPr lang="en-US" sz="4000" b="1" dirty="0" err="1" smtClean="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fontScale="90000"/>
          </a:bodyPr>
          <a:lstStyle/>
          <a:p>
            <a:pPr algn="just">
              <a:buFont typeface="Wingdings" panose="05000000000000000000" charset="0"/>
              <a:buChar char="q"/>
            </a:pPr>
            <a:r>
              <a:rPr lang="en-US" b="1" dirty="0" err="1" smtClean="0"/>
              <a:t> The stock market first crashed on Oct. 24, 1929 - the markets opened 11% lower than the previous day. </a:t>
            </a:r>
            <a:endParaRPr lang="en-US" b="1" dirty="0" err="1" smtClean="0"/>
          </a:p>
          <a:p>
            <a:pPr algn="just">
              <a:buFont typeface="Wingdings" panose="05000000000000000000" charset="0"/>
              <a:buChar char="q"/>
            </a:pPr>
            <a:r>
              <a:rPr lang="en-US" b="1" dirty="0" err="1" smtClean="0"/>
              <a:t> Then came the Black Thursday-nervous investors sold overpriced shares of (12.9 million)</a:t>
            </a:r>
            <a:endParaRPr lang="en-US" b="1" dirty="0" err="1" smtClean="0"/>
          </a:p>
          <a:p>
            <a:pPr algn="just">
              <a:buFont typeface="Wingdings" panose="05000000000000000000" charset="0"/>
              <a:buChar char="q"/>
            </a:pPr>
            <a:r>
              <a:rPr lang="en-US" b="1" dirty="0" err="1" smtClean="0"/>
              <a:t> Prices fell again the following Monday. Wholesale panic set in, leading to more selling. On "Black Tuesday," Oct. 29, investors unloaded millions of shares — kept on unloading. There were literally no buyers. </a:t>
            </a:r>
            <a:endParaRPr lang="en-US" b="1" dirty="0" err="1" smtClean="0"/>
          </a:p>
          <a:p>
            <a:pPr algn="just">
              <a:buFont typeface="Wingdings" panose="05000000000000000000" charset="0"/>
              <a:buChar char="q"/>
            </a:pPr>
            <a:r>
              <a:rPr lang="en-US" b="1" dirty="0" err="1" smtClean="0"/>
              <a:t> The market lost more than 85% of its value f</a:t>
            </a:r>
            <a:r>
              <a:rPr lang="en-US" b="1" dirty="0" err="1" smtClean="0">
                <a:sym typeface="+mn-ea"/>
              </a:rPr>
              <a:t>rom 1929 to July 1932</a:t>
            </a:r>
            <a:r>
              <a:rPr lang="en-US" b="1" dirty="0" err="1" smtClean="0"/>
              <a:t>. The Dow Jones Industry’s average sank from </a:t>
            </a:r>
            <a:r>
              <a:rPr lang="en-US" b="1" dirty="0" err="1" smtClean="0">
                <a:sym typeface="+mn-ea"/>
              </a:rPr>
              <a:t>381.17 in </a:t>
            </a:r>
            <a:r>
              <a:rPr lang="en-US" b="1" dirty="0" err="1" smtClean="0"/>
              <a:t>1929 to 41.22 in 1932. </a:t>
            </a:r>
            <a:endParaRPr lang="en-US" b="1" dirty="0" err="1" smtClean="0"/>
          </a:p>
          <a:p>
            <a:pPr algn="just">
              <a:buFont typeface="Wingdings" panose="05000000000000000000" charset="0"/>
              <a:buChar char="q"/>
            </a:pPr>
            <a:r>
              <a:rPr lang="en-US" b="1" dirty="0" err="1" smtClean="0"/>
              <a:t> This caused economic problems that came to a boiling point. </a:t>
            </a:r>
            <a:endParaRPr lang="en-US" b="1" dirty="0" err="1"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b="1" dirty="0" err="1" smtClean="0">
                <a:latin typeface="Times New Roman" panose="02020603050405020304" pitchFamily="18" charset="0"/>
                <a:cs typeface="Times New Roman" panose="02020603050405020304" pitchFamily="18" charset="0"/>
              </a:rPr>
              <a:t>Oversupply and overproduction problems</a:t>
            </a:r>
            <a:endParaRPr lang="en-US" sz="4000" b="1" dirty="0" err="1" smtClean="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pPr algn="just">
              <a:buFont typeface="Wingdings" panose="05000000000000000000" charset="0"/>
              <a:buChar char="Ø"/>
            </a:pPr>
            <a:r>
              <a:rPr lang="en-US" b="1" dirty="0" err="1" smtClean="0">
                <a:latin typeface="Times New Roman" panose="02020603050405020304" pitchFamily="18" charset="0"/>
                <a:cs typeface="Times New Roman" panose="02020603050405020304" pitchFamily="18" charset="0"/>
              </a:rPr>
              <a:t> The 1920s were powered by mass production due to consumption boom. But it also led to </a:t>
            </a:r>
            <a:r>
              <a:rPr lang="en-US" b="1" u="sng" dirty="0" err="1" smtClean="0">
                <a:latin typeface="Times New Roman" panose="02020603050405020304" pitchFamily="18" charset="0"/>
                <a:cs typeface="Times New Roman" panose="02020603050405020304" pitchFamily="18" charset="0"/>
              </a:rPr>
              <a:t>overproduction</a:t>
            </a:r>
            <a:r>
              <a:rPr lang="en-US" b="1" dirty="0" err="1" smtClean="0">
                <a:latin typeface="Times New Roman" panose="02020603050405020304" pitchFamily="18" charset="0"/>
                <a:cs typeface="Times New Roman" panose="02020603050405020304" pitchFamily="18" charset="0"/>
              </a:rPr>
              <a:t> on the part of many businesses. Even before the crash, they started selling goods at a loss.</a:t>
            </a:r>
            <a:endParaRPr lang="en-US" b="1" dirty="0" err="1" smtClean="0">
              <a:latin typeface="Times New Roman" panose="02020603050405020304" pitchFamily="18" charset="0"/>
              <a:cs typeface="Times New Roman" panose="02020603050405020304" pitchFamily="18" charset="0"/>
            </a:endParaRPr>
          </a:p>
          <a:p>
            <a:pPr algn="just">
              <a:buFont typeface="Wingdings" panose="05000000000000000000" charset="0"/>
              <a:buChar char="Ø"/>
            </a:pPr>
            <a:r>
              <a:rPr lang="en-US" b="1" dirty="0" err="1" smtClean="0">
                <a:latin typeface="Times New Roman" panose="02020603050405020304" pitchFamily="18" charset="0"/>
                <a:cs typeface="Times New Roman" panose="02020603050405020304" pitchFamily="18" charset="0"/>
              </a:rPr>
              <a:t> I</a:t>
            </a:r>
            <a:r>
              <a:rPr lang="en-IN" b="1" dirty="0">
                <a:latin typeface="Times New Roman" panose="02020603050405020304" pitchFamily="18" charset="0"/>
                <a:cs typeface="Times New Roman" panose="02020603050405020304" pitchFamily="18" charset="0"/>
              </a:rPr>
              <a:t>n agriculture, farmers had bought more machinery to boost production </a:t>
            </a:r>
            <a:r>
              <a:rPr lang="en-US" altLang="en-IN" b="1" dirty="0">
                <a:latin typeface="Times New Roman" panose="02020603050405020304" pitchFamily="18" charset="0"/>
                <a:cs typeface="Times New Roman" panose="02020603050405020304" pitchFamily="18" charset="0"/>
              </a:rPr>
              <a:t>during W.War-I</a:t>
            </a:r>
            <a:r>
              <a:rPr lang="en-IN" b="1" dirty="0">
                <a:latin typeface="Times New Roman" panose="02020603050405020304" pitchFamily="18" charset="0"/>
                <a:cs typeface="Times New Roman" panose="02020603050405020304" pitchFamily="18" charset="0"/>
              </a:rPr>
              <a:t> that put them in debt. </a:t>
            </a:r>
            <a:r>
              <a:rPr lang="en-US" altLang="en-IN" b="1" dirty="0">
                <a:latin typeface="Times New Roman" panose="02020603050405020304" pitchFamily="18" charset="0"/>
                <a:cs typeface="Times New Roman" panose="02020603050405020304" pitchFamily="18" charset="0"/>
              </a:rPr>
              <a:t>I</a:t>
            </a:r>
            <a:r>
              <a:rPr lang="en-IN" b="1" dirty="0">
                <a:latin typeface="Times New Roman" panose="02020603050405020304" pitchFamily="18" charset="0"/>
                <a:cs typeface="Times New Roman" panose="02020603050405020304" pitchFamily="18" charset="0"/>
              </a:rPr>
              <a:t>n the post-war economy, they produc</a:t>
            </a:r>
            <a:r>
              <a:rPr lang="en-US" altLang="en-IN" b="1" dirty="0">
                <a:latin typeface="Times New Roman" panose="02020603050405020304" pitchFamily="18" charset="0"/>
                <a:cs typeface="Times New Roman" panose="02020603050405020304" pitchFamily="18" charset="0"/>
              </a:rPr>
              <a:t>ed</a:t>
            </a:r>
            <a:r>
              <a:rPr lang="en-IN" b="1" dirty="0">
                <a:latin typeface="Times New Roman" panose="02020603050405020304" pitchFamily="18" charset="0"/>
                <a:cs typeface="Times New Roman" panose="02020603050405020304" pitchFamily="18" charset="0"/>
              </a:rPr>
              <a:t> more supply than needed</a:t>
            </a:r>
            <a:r>
              <a:rPr lang="en-US" altLang="en-IN" b="1" dirty="0">
                <a:latin typeface="Times New Roman" panose="02020603050405020304" pitchFamily="18" charset="0"/>
                <a:cs typeface="Times New Roman" panose="02020603050405020304" pitchFamily="18" charset="0"/>
              </a:rPr>
              <a:t> by consumers</a:t>
            </a:r>
            <a:r>
              <a:rPr lang="en-IN" b="1" dirty="0">
                <a:latin typeface="Times New Roman" panose="02020603050405020304" pitchFamily="18" charset="0"/>
                <a:cs typeface="Times New Roman" panose="02020603050405020304" pitchFamily="18" charset="0"/>
              </a:rPr>
              <a:t>. Land and crop values </a:t>
            </a:r>
            <a:r>
              <a:rPr lang="en-US" altLang="en-IN" b="1" dirty="0">
                <a:latin typeface="Times New Roman" panose="02020603050405020304" pitchFamily="18" charset="0"/>
                <a:cs typeface="Times New Roman" panose="02020603050405020304" pitchFamily="18" charset="0"/>
              </a:rPr>
              <a:t>decreased, farmers and investors lost </a:t>
            </a:r>
            <a:endParaRPr lang="en-IN" b="1" dirty="0">
              <a:latin typeface="Times New Roman" panose="02020603050405020304" pitchFamily="18" charset="0"/>
              <a:cs typeface="Times New Roman" panose="02020603050405020304" pitchFamily="18" charset="0"/>
            </a:endParaRPr>
          </a:p>
          <a:p>
            <a:pPr algn="just">
              <a:buFont typeface="Wingdings" panose="05000000000000000000" charset="0"/>
              <a:buChar char="Ø"/>
            </a:pPr>
            <a:r>
              <a:rPr lang="en-US" altLang="en-IN" b="1" dirty="0">
                <a:latin typeface="Times New Roman" panose="02020603050405020304" pitchFamily="18" charset="0"/>
                <a:cs typeface="Times New Roman" panose="02020603050405020304" pitchFamily="18" charset="0"/>
              </a:rPr>
              <a:t> It resulted in price drop of both agricultural and industrial goods and hurt the already over-extended businesses</a:t>
            </a:r>
            <a:endParaRPr lang="en-US" altLang="en-IN" b="1"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000" b="1" dirty="0" err="1" smtClean="0">
                <a:latin typeface="Times New Roman" panose="02020603050405020304" pitchFamily="18" charset="0"/>
                <a:cs typeface="Times New Roman" panose="02020603050405020304" pitchFamily="18" charset="0"/>
              </a:rPr>
              <a:t>Low demand, high unemployment </a:t>
            </a:r>
            <a:endParaRPr lang="en-US" sz="4000" b="1" dirty="0" err="1" smtClean="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pPr algn="just">
              <a:buFont typeface="Wingdings" panose="05000000000000000000" charset="0"/>
              <a:buChar char="Ø"/>
            </a:pPr>
            <a:r>
              <a:rPr lang="en-US" sz="3200" b="1" dirty="0" err="1" smtClean="0">
                <a:latin typeface="Times New Roman" panose="02020603050405020304" pitchFamily="18" charset="0"/>
                <a:cs typeface="Times New Roman" panose="02020603050405020304" pitchFamily="18" charset="0"/>
              </a:rPr>
              <a:t> Loss of money forced companies to cut production and workforce.</a:t>
            </a:r>
            <a:endParaRPr lang="en-US" sz="3200" b="1" dirty="0" err="1" smtClean="0">
              <a:latin typeface="Times New Roman" panose="02020603050405020304" pitchFamily="18" charset="0"/>
              <a:cs typeface="Times New Roman" panose="02020603050405020304" pitchFamily="18" charset="0"/>
            </a:endParaRPr>
          </a:p>
          <a:p>
            <a:pPr algn="just">
              <a:buFont typeface="Wingdings" panose="05000000000000000000" charset="0"/>
              <a:buChar char="Ø"/>
            </a:pPr>
            <a:r>
              <a:rPr lang="en-US" sz="3200" b="1" dirty="0" err="1" smtClean="0">
                <a:latin typeface="Times New Roman" panose="02020603050405020304" pitchFamily="18" charset="0"/>
                <a:cs typeface="Times New Roman" panose="02020603050405020304" pitchFamily="18" charset="0"/>
              </a:rPr>
              <a:t> Debt-ridden consumers stopped spending. </a:t>
            </a:r>
            <a:endParaRPr lang="en-US" sz="3200" b="1" dirty="0" err="1" smtClean="0">
              <a:latin typeface="Times New Roman" panose="02020603050405020304" pitchFamily="18" charset="0"/>
              <a:cs typeface="Times New Roman" panose="02020603050405020304" pitchFamily="18" charset="0"/>
            </a:endParaRPr>
          </a:p>
          <a:p>
            <a:pPr algn="just">
              <a:buFont typeface="Wingdings" panose="05000000000000000000" charset="0"/>
              <a:buChar char="Ø"/>
            </a:pPr>
            <a:r>
              <a:rPr lang="en-US" sz="3200" b="1" dirty="0" err="1" smtClean="0">
                <a:latin typeface="Times New Roman" panose="02020603050405020304" pitchFamily="18" charset="0"/>
                <a:cs typeface="Times New Roman" panose="02020603050405020304" pitchFamily="18" charset="0"/>
              </a:rPr>
              <a:t> Businesses collapsed, cut and laid off more people. </a:t>
            </a:r>
            <a:endParaRPr lang="en-US" sz="3200" b="1" dirty="0" err="1" smtClean="0">
              <a:latin typeface="Times New Roman" panose="02020603050405020304" pitchFamily="18" charset="0"/>
              <a:cs typeface="Times New Roman" panose="02020603050405020304" pitchFamily="18" charset="0"/>
            </a:endParaRPr>
          </a:p>
          <a:p>
            <a:pPr algn="just">
              <a:buFont typeface="Wingdings" panose="05000000000000000000" charset="0"/>
              <a:buChar char="Ø"/>
            </a:pPr>
            <a:r>
              <a:rPr lang="en-US" sz="3200" b="1" dirty="0" err="1" smtClean="0">
                <a:latin typeface="Times New Roman" panose="02020603050405020304" pitchFamily="18" charset="0"/>
                <a:cs typeface="Times New Roman" panose="02020603050405020304" pitchFamily="18" charset="0"/>
              </a:rPr>
              <a:t> In 1933, the rate of jobless people reached 24.9% </a:t>
            </a:r>
            <a:endParaRPr lang="en-US" sz="3200" b="1" dirty="0" err="1" smtClean="0">
              <a:latin typeface="Times New Roman" panose="02020603050405020304" pitchFamily="18" charset="0"/>
              <a:cs typeface="Times New Roman" panose="02020603050405020304" pitchFamily="18" charset="0"/>
            </a:endParaRPr>
          </a:p>
          <a:p>
            <a:pPr algn="just">
              <a:buFont typeface="Wingdings" panose="05000000000000000000" charset="0"/>
              <a:buChar char="Ø"/>
            </a:pPr>
            <a:r>
              <a:rPr lang="en-US" sz="3200" b="1" dirty="0" err="1" smtClean="0">
                <a:latin typeface="Times New Roman" panose="02020603050405020304" pitchFamily="18" charset="0"/>
                <a:cs typeface="Times New Roman" panose="02020603050405020304" pitchFamily="18" charset="0"/>
              </a:rPr>
              <a:t> 15 million Americans out of a population of 125.6 million. It was still nearly 19% in 1939. </a:t>
            </a:r>
            <a:endParaRPr lang="en-US" sz="3200" b="1" dirty="0" err="1" smtClean="0">
              <a:latin typeface="Times New Roman" panose="02020603050405020304" pitchFamily="18" charset="0"/>
              <a:cs typeface="Times New Roman" panose="02020603050405020304"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err="1" smtClean="0">
                <a:latin typeface="Times New Roman" panose="02020603050405020304" pitchFamily="18" charset="0"/>
                <a:cs typeface="Times New Roman" panose="02020603050405020304" pitchFamily="18" charset="0"/>
              </a:rPr>
              <a:t>Wrong steps at the wrong time: the Federal Reserve</a:t>
            </a:r>
            <a:endParaRPr lang="en-US" b="1" dirty="0" err="1" smtClean="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fontScale="80000"/>
          </a:bodyPr>
          <a:lstStyle/>
          <a:p>
            <a:pPr algn="just"/>
            <a:r>
              <a:rPr lang="en-US" b="1" dirty="0" err="1" smtClean="0">
                <a:latin typeface="Times New Roman" panose="02020603050405020304" pitchFamily="18" charset="0"/>
                <a:cs typeface="Times New Roman" panose="02020603050405020304" pitchFamily="18" charset="0"/>
              </a:rPr>
              <a:t>Throughout the 1920s, banks were irresponsible, letting their reserves get dangerously low. The Federal Reserve was the worst. </a:t>
            </a:r>
            <a:r>
              <a:rPr lang="en-US" b="1" dirty="0" err="1" smtClean="0">
                <a:latin typeface="Times New Roman" panose="02020603050405020304" pitchFamily="18" charset="0"/>
                <a:cs typeface="Times New Roman" panose="02020603050405020304" pitchFamily="18" charset="0"/>
                <a:sym typeface="+mn-ea"/>
              </a:rPr>
              <a:t>Aleksandar Tomic (program director of M.Sc in applied economics at Boston College) said, </a:t>
            </a:r>
            <a:r>
              <a:rPr lang="en-US" b="1" dirty="0" err="1" smtClean="0">
                <a:latin typeface="Times New Roman" panose="02020603050405020304" pitchFamily="18" charset="0"/>
                <a:cs typeface="Times New Roman" panose="02020603050405020304" pitchFamily="18" charset="0"/>
              </a:rPr>
              <a:t>"The Great Depression can be laid at the foot of the Fed”. It contributed expansion in mid 1920s-keeping low interest rates. After the stock market crash, instead of lowering, it raised interest rates and doubled them in 1931. The purpose was to discourage lending and borrowing but it crashed the economy further</a:t>
            </a:r>
            <a:endParaRPr lang="en-US" b="1" dirty="0" err="1" smtClean="0">
              <a:latin typeface="Times New Roman" panose="02020603050405020304" pitchFamily="18" charset="0"/>
              <a:cs typeface="Times New Roman" panose="02020603050405020304" pitchFamily="18" charset="0"/>
            </a:endParaRPr>
          </a:p>
          <a:p>
            <a:pPr algn="just"/>
            <a:r>
              <a:rPr lang="en-US" b="1" dirty="0" err="1" smtClean="0">
                <a:latin typeface="Times New Roman" panose="02020603050405020304" pitchFamily="18" charset="0"/>
                <a:cs typeface="Times New Roman" panose="02020603050405020304" pitchFamily="18" charset="0"/>
              </a:rPr>
              <a:t> The Fed also followed "liquidationist" policy of  Andrew Mellon (</a:t>
            </a:r>
            <a:r>
              <a:rPr lang="en-US" b="1" dirty="0" err="1" smtClean="0">
                <a:latin typeface="Times New Roman" panose="02020603050405020304" pitchFamily="18" charset="0"/>
                <a:cs typeface="Times New Roman" panose="02020603050405020304" pitchFamily="18" charset="0"/>
                <a:sym typeface="+mn-ea"/>
              </a:rPr>
              <a:t>Treasury Secretary)</a:t>
            </a:r>
            <a:r>
              <a:rPr lang="en-US" b="1" dirty="0" err="1" smtClean="0">
                <a:latin typeface="Times New Roman" panose="02020603050405020304" pitchFamily="18" charset="0"/>
                <a:cs typeface="Times New Roman" panose="02020603050405020304" pitchFamily="18" charset="0"/>
              </a:rPr>
              <a:t>. Purpose: to weed out financially irresponsible institutions to make stronger, sounder banking systems. But instead of the bad, smaller banks ended. By 1933, 11,000 of them had failed, wiping out the savings of millions of people.</a:t>
            </a:r>
            <a:endParaRPr lang="en-US" b="1" dirty="0" err="1" smtClean="0">
              <a:latin typeface="Times New Roman" panose="02020603050405020304" pitchFamily="18" charset="0"/>
              <a:cs typeface="Times New Roman" panose="02020603050405020304" pitchFamily="18" charset="0"/>
            </a:endParaRPr>
          </a:p>
          <a:p>
            <a:pPr algn="just"/>
            <a:r>
              <a:rPr lang="en-US" b="1" dirty="0" err="1" smtClean="0">
                <a:latin typeface="Times New Roman" panose="02020603050405020304" pitchFamily="18" charset="0"/>
                <a:cs typeface="Times New Roman" panose="02020603050405020304" pitchFamily="18" charset="0"/>
              </a:rPr>
              <a:t>Decrease in money supply led to reduction - caused sky-high increases in real interest rates, companies no longer had chances of investing or expanding. </a:t>
            </a:r>
            <a:endParaRPr lang="en-US" b="1" dirty="0" err="1" smtClean="0">
              <a:latin typeface="Times New Roman" panose="02020603050405020304" pitchFamily="18" charset="0"/>
              <a:cs typeface="Times New Roman" panose="02020603050405020304" pitchFamily="18" charset="0"/>
            </a:endParaRPr>
          </a:p>
          <a:p>
            <a:pPr algn="just"/>
            <a:endParaRPr lang="en-IN" b="1"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000" b="1" dirty="0" err="1" smtClean="0">
                <a:latin typeface="Times New Roman" panose="02020603050405020304" pitchFamily="18" charset="0"/>
                <a:cs typeface="Times New Roman" panose="02020603050405020304" pitchFamily="18" charset="0"/>
              </a:rPr>
              <a:t>Stiff presidential response</a:t>
            </a:r>
            <a:endParaRPr lang="en-US" sz="4000" b="1" dirty="0" err="1" smtClean="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pPr marL="0" indent="0" algn="just">
              <a:buNone/>
            </a:pPr>
            <a:r>
              <a:rPr lang="en-US" sz="3600" b="1" dirty="0" err="1" smtClean="0">
                <a:latin typeface="Times New Roman" panose="02020603050405020304" pitchFamily="18" charset="0"/>
                <a:cs typeface="Times New Roman" panose="02020603050405020304" pitchFamily="18" charset="0"/>
              </a:rPr>
              <a:t>President Herbert Hoover (31st President, 1929 - 1933). His response to the economic crisis was slow. He believed in </a:t>
            </a:r>
            <a:r>
              <a:rPr lang="en-US" sz="3600" b="1" u="sng" dirty="0" err="1" smtClean="0">
                <a:latin typeface="Times New Roman" panose="02020603050405020304" pitchFamily="18" charset="0"/>
                <a:cs typeface="Times New Roman" panose="02020603050405020304" pitchFamily="18" charset="0"/>
              </a:rPr>
              <a:t>minimal government intervention</a:t>
            </a:r>
            <a:r>
              <a:rPr lang="en-US" sz="3600" b="1" dirty="0" err="1" smtClean="0">
                <a:latin typeface="Times New Roman" panose="02020603050405020304" pitchFamily="18" charset="0"/>
                <a:cs typeface="Times New Roman" panose="02020603050405020304" pitchFamily="18" charset="0"/>
              </a:rPr>
              <a:t>. He felt that direct public relief character was weakening. Eventually, he started spending and launched lending and public works projects. But according to many economists, it was too little, too late. </a:t>
            </a:r>
            <a:endParaRPr lang="en-US" sz="3600" b="1" dirty="0" err="1" smtClean="0">
              <a:latin typeface="Times New Roman" panose="02020603050405020304" pitchFamily="18" charset="0"/>
              <a:cs typeface="Times New Roman" panose="02020603050405020304" pitchFamily="18" charset="0"/>
            </a:endParaRPr>
          </a:p>
          <a:p>
            <a:pPr marL="0" indent="0" algn="just">
              <a:buNone/>
            </a:pPr>
            <a:endParaRPr lang="en-US" sz="3600" b="1" dirty="0" err="1" smtClean="0">
              <a:latin typeface="Times New Roman" panose="02020603050405020304" pitchFamily="18" charset="0"/>
              <a:cs typeface="Times New Roman" panose="02020603050405020304"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000" b="1" dirty="0" err="1" smtClean="0">
                <a:latin typeface="Times New Roman" panose="02020603050405020304" pitchFamily="18" charset="0"/>
                <a:cs typeface="Times New Roman" panose="02020603050405020304" pitchFamily="18" charset="0"/>
              </a:rPr>
              <a:t>Ill-timed tariff</a:t>
            </a:r>
            <a:endParaRPr lang="en-IN" sz="40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fontScale="80000"/>
          </a:bodyPr>
          <a:lstStyle/>
          <a:p>
            <a:pPr algn="just"/>
            <a:r>
              <a:rPr lang="en-US" b="1" dirty="0" err="1" smtClean="0">
                <a:latin typeface="Times New Roman" panose="02020603050405020304" pitchFamily="18" charset="0"/>
                <a:cs typeface="Times New Roman" panose="02020603050405020304" pitchFamily="18" charset="0"/>
              </a:rPr>
              <a:t>As demand declined, big business and agriculture, lobbied for protection as they </a:t>
            </a:r>
            <a:r>
              <a:rPr lang="en-US" b="1" dirty="0" err="1" smtClean="0">
                <a:latin typeface="Times New Roman" panose="02020603050405020304" pitchFamily="18" charset="0"/>
                <a:cs typeface="Times New Roman" panose="02020603050405020304" pitchFamily="18" charset="0"/>
                <a:sym typeface="+mn-ea"/>
              </a:rPr>
              <a:t>felt the effect of cheap goods from abroad</a:t>
            </a:r>
            <a:r>
              <a:rPr lang="en-US" b="1" dirty="0" err="1" smtClean="0">
                <a:latin typeface="Times New Roman" panose="02020603050405020304" pitchFamily="18" charset="0"/>
                <a:cs typeface="Times New Roman" panose="02020603050405020304" pitchFamily="18" charset="0"/>
              </a:rPr>
              <a:t>. Congress obliged with the United States Tariff Act of 1930 - (17th June, 1930) the Smoot-Hawley bill, (sponsored by Senator Reed Smoot and REpresentative Willis. C. Hawley - raised tariffs on foreign products by about 20% - to protect American business and farmers. It added considerable strain to international economic climate of the Great Depression. </a:t>
            </a:r>
            <a:endParaRPr lang="en-US" b="1" dirty="0" err="1" smtClean="0">
              <a:latin typeface="Times New Roman" panose="02020603050405020304" pitchFamily="18" charset="0"/>
              <a:cs typeface="Times New Roman" panose="02020603050405020304" pitchFamily="18" charset="0"/>
            </a:endParaRPr>
          </a:p>
          <a:p>
            <a:pPr algn="just"/>
            <a:endParaRPr lang="en-IN" b="1" dirty="0">
              <a:latin typeface="Times New Roman" panose="02020603050405020304" pitchFamily="18" charset="0"/>
              <a:cs typeface="Times New Roman" panose="02020603050405020304" pitchFamily="18" charset="0"/>
            </a:endParaRPr>
          </a:p>
          <a:p>
            <a:pPr algn="just"/>
            <a:r>
              <a:rPr lang="en-US" altLang="en-IN" b="1" u="sng" dirty="0">
                <a:latin typeface="Times New Roman" panose="02020603050405020304" pitchFamily="18" charset="0"/>
                <a:cs typeface="Times New Roman" panose="02020603050405020304" pitchFamily="18" charset="0"/>
              </a:rPr>
              <a:t>Effects</a:t>
            </a:r>
            <a:r>
              <a:rPr lang="en-US" altLang="en-IN" b="1" dirty="0">
                <a:latin typeface="Times New Roman" panose="02020603050405020304" pitchFamily="18" charset="0"/>
                <a:cs typeface="Times New Roman" panose="02020603050405020304" pitchFamily="18" charset="0"/>
              </a:rPr>
              <a:t>: </a:t>
            </a:r>
            <a:r>
              <a:rPr lang="en-IN" b="1" dirty="0">
                <a:latin typeface="Times New Roman" panose="02020603050405020304" pitchFamily="18" charset="0"/>
                <a:cs typeface="Times New Roman" panose="02020603050405020304" pitchFamily="18" charset="0"/>
              </a:rPr>
              <a:t>Multiple countries retaliated with their own tariffs on US goods. The inevitable result was </a:t>
            </a:r>
            <a:r>
              <a:rPr lang="en-US" altLang="en-IN" b="1" dirty="0">
                <a:latin typeface="Times New Roman" panose="02020603050405020304" pitchFamily="18" charset="0"/>
                <a:cs typeface="Times New Roman" panose="02020603050405020304" pitchFamily="18" charset="0"/>
              </a:rPr>
              <a:t>a</a:t>
            </a:r>
            <a:r>
              <a:rPr lang="en-IN" b="1" dirty="0">
                <a:latin typeface="Times New Roman" panose="02020603050405020304" pitchFamily="18" charset="0"/>
                <a:cs typeface="Times New Roman" panose="02020603050405020304" pitchFamily="18" charset="0"/>
              </a:rPr>
              <a:t> melt-down</a:t>
            </a:r>
            <a:r>
              <a:rPr lang="en-US" altLang="en-IN" b="1" dirty="0">
                <a:latin typeface="Times New Roman" panose="02020603050405020304" pitchFamily="18" charset="0"/>
                <a:cs typeface="Times New Roman" panose="02020603050405020304" pitchFamily="18" charset="0"/>
              </a:rPr>
              <a:t> trade</a:t>
            </a:r>
            <a:r>
              <a:rPr lang="en-IN" b="1" dirty="0">
                <a:latin typeface="Times New Roman" panose="02020603050405020304" pitchFamily="18" charset="0"/>
                <a:cs typeface="Times New Roman" panose="02020603050405020304" pitchFamily="18" charset="0"/>
              </a:rPr>
              <a:t>. In the next two years, US imports fell 40%. </a:t>
            </a:r>
            <a:endParaRPr lang="en-IN" b="1" dirty="0">
              <a:latin typeface="Times New Roman" panose="02020603050405020304" pitchFamily="18" charset="0"/>
              <a:cs typeface="Times New Roman" panose="02020603050405020304" pitchFamily="18" charset="0"/>
            </a:endParaRPr>
          </a:p>
          <a:p>
            <a:pPr algn="just"/>
            <a:endParaRPr lang="en-IN" b="1" dirty="0">
              <a:latin typeface="Times New Roman" panose="02020603050405020304" pitchFamily="18" charset="0"/>
              <a:cs typeface="Times New Roman" panose="02020603050405020304" pitchFamily="18" charset="0"/>
            </a:endParaRPr>
          </a:p>
          <a:p>
            <a:pPr algn="just"/>
            <a:r>
              <a:rPr lang="en-IN" b="1" dirty="0">
                <a:latin typeface="Times New Roman" panose="02020603050405020304" pitchFamily="18" charset="0"/>
                <a:cs typeface="Times New Roman" panose="02020603050405020304" pitchFamily="18" charset="0"/>
              </a:rPr>
              <a:t>No markets abroad. No demand at home. </a:t>
            </a:r>
            <a:r>
              <a:rPr lang="en-US" altLang="en-IN" b="1" dirty="0">
                <a:latin typeface="Times New Roman" panose="02020603050405020304" pitchFamily="18" charset="0"/>
                <a:cs typeface="Times New Roman" panose="02020603050405020304" pitchFamily="18" charset="0"/>
              </a:rPr>
              <a:t>E</a:t>
            </a:r>
            <a:r>
              <a:rPr lang="en-IN" b="1" dirty="0">
                <a:latin typeface="Times New Roman" panose="02020603050405020304" pitchFamily="18" charset="0"/>
                <a:cs typeface="Times New Roman" panose="02020603050405020304" pitchFamily="18" charset="0"/>
              </a:rPr>
              <a:t>conomic activit</a:t>
            </a:r>
            <a:r>
              <a:rPr lang="en-US" altLang="en-IN" b="1" dirty="0">
                <a:latin typeface="Times New Roman" panose="02020603050405020304" pitchFamily="18" charset="0"/>
                <a:cs typeface="Times New Roman" panose="02020603050405020304" pitchFamily="18" charset="0"/>
              </a:rPr>
              <a:t>ies</a:t>
            </a:r>
            <a:r>
              <a:rPr lang="en-IN" b="1" dirty="0">
                <a:latin typeface="Times New Roman" panose="02020603050405020304" pitchFamily="18" charset="0"/>
                <a:cs typeface="Times New Roman" panose="02020603050405020304" pitchFamily="18" charset="0"/>
              </a:rPr>
              <a:t> </a:t>
            </a:r>
            <a:r>
              <a:rPr lang="en-US" altLang="en-IN" b="1" dirty="0">
                <a:latin typeface="Times New Roman" panose="02020603050405020304" pitchFamily="18" charset="0"/>
                <a:cs typeface="Times New Roman" panose="02020603050405020304" pitchFamily="18" charset="0"/>
              </a:rPr>
              <a:t>came</a:t>
            </a:r>
            <a:r>
              <a:rPr lang="en-IN" b="1" dirty="0">
                <a:latin typeface="Times New Roman" panose="02020603050405020304" pitchFamily="18" charset="0"/>
                <a:cs typeface="Times New Roman" panose="02020603050405020304" pitchFamily="18" charset="0"/>
              </a:rPr>
              <a:t> to a standstill. </a:t>
            </a:r>
            <a:endParaRPr lang="en-IN" b="1" dirty="0">
              <a:latin typeface="Times New Roman" panose="02020603050405020304" pitchFamily="18" charset="0"/>
              <a:cs typeface="Times New Roman" panose="02020603050405020304" pitchFamily="18"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7321</Words>
  <Application>WPS Presentation</Application>
  <PresentationFormat>Widescreen</PresentationFormat>
  <Paragraphs>90</Paragraphs>
  <Slides>13</Slides>
  <Notes>0</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13</vt:i4>
      </vt:variant>
    </vt:vector>
  </HeadingPairs>
  <TitlesOfParts>
    <vt:vector size="23" baseType="lpstr">
      <vt:lpstr>Arial</vt:lpstr>
      <vt:lpstr>SimSun</vt:lpstr>
      <vt:lpstr>Wingdings</vt:lpstr>
      <vt:lpstr>Times New Roman</vt:lpstr>
      <vt:lpstr>Wingdings</vt:lpstr>
      <vt:lpstr>Microsoft YaHei</vt:lpstr>
      <vt:lpstr>Arial Unicode MS</vt:lpstr>
      <vt:lpstr>Calibri Light</vt:lpstr>
      <vt:lpstr>Calibri</vt:lpstr>
      <vt:lpstr>Office Theme</vt:lpstr>
      <vt:lpstr>The Great Depression</vt:lpstr>
      <vt:lpstr>Introduction: Roaring Period - the 1920s</vt:lpstr>
      <vt:lpstr>Roaring period Continued...</vt:lpstr>
      <vt:lpstr>Stock market crash, 1929</vt:lpstr>
      <vt:lpstr>Oversupply and overproduction problems</vt:lpstr>
      <vt:lpstr>Low demand, high unemployment </vt:lpstr>
      <vt:lpstr>Wrong steps at the wrong time: the Federal Reserve</vt:lpstr>
      <vt:lpstr>Stiff presidential response</vt:lpstr>
      <vt:lpstr>Ill-timed tariff</vt:lpstr>
      <vt:lpstr>Effects</vt:lpstr>
      <vt:lpstr>New Deal Accomplishments</vt:lpstr>
      <vt:lpstr>Legacy of government regulation</vt:lpstr>
      <vt:lpstr>Legacy of the great Depression</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Great Depression</dc:title>
  <dc:creator>hp</dc:creator>
  <cp:lastModifiedBy>hp</cp:lastModifiedBy>
  <cp:revision>43</cp:revision>
  <dcterms:created xsi:type="dcterms:W3CDTF">2022-06-07T14:33:00Z</dcterms:created>
  <dcterms:modified xsi:type="dcterms:W3CDTF">2022-06-15T07:06:34Z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9E6010A9C46D4372BB350006CA75E732</vt:lpwstr>
  </property>
  <property fmtid="{D5CDD505-2E9C-101B-9397-08002B2CF9AE}" pid="3" name="KSOProductBuildVer">
    <vt:lpwstr>1033-11.2.0.11156</vt:lpwstr>
  </property>
</Properties>
</file>