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A3894FF-F061-400C-A7E4-07749328C2C7}" type="datetimeFigureOut">
              <a:rPr lang="en-IN" smtClean="0"/>
              <a:t>21-06-2022</a:t>
            </a:fld>
            <a:endParaRPr lang="en-IN"/>
          </a:p>
        </p:txBody>
      </p:sp>
      <p:sp>
        <p:nvSpPr>
          <p:cNvPr id="5" name="Footer Placeholder 4"/>
          <p:cNvSpPr>
            <a:spLocks noGrp="1"/>
          </p:cNvSpPr>
          <p:nvPr>
            <p:ph type="ftr" sz="quarter" idx="11"/>
          </p:nvPr>
        </p:nvSpPr>
        <p:spPr>
          <a:xfrm>
            <a:off x="2416500" y="329307"/>
            <a:ext cx="4973915" cy="309201"/>
          </a:xfrm>
        </p:spPr>
        <p:txBody>
          <a:bodyPr/>
          <a:lstStyle/>
          <a:p>
            <a:endParaRPr lang="en-IN"/>
          </a:p>
        </p:txBody>
      </p:sp>
      <p:sp>
        <p:nvSpPr>
          <p:cNvPr id="6" name="Slide Number Placeholder 5"/>
          <p:cNvSpPr>
            <a:spLocks noGrp="1"/>
          </p:cNvSpPr>
          <p:nvPr>
            <p:ph type="sldNum" sz="quarter" idx="12"/>
          </p:nvPr>
        </p:nvSpPr>
        <p:spPr>
          <a:xfrm>
            <a:off x="1437664" y="798973"/>
            <a:ext cx="811019" cy="503578"/>
          </a:xfrm>
        </p:spPr>
        <p:txBody>
          <a:bodyPr/>
          <a:lstStyle/>
          <a:p>
            <a:fld id="{B6A79458-DC61-4E94-912C-2328AE24D425}" type="slidenum">
              <a:rPr lang="en-IN" smtClean="0"/>
              <a:t>‹#›</a:t>
            </a:fld>
            <a:endParaRPr lang="en-IN"/>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95514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3894FF-F061-400C-A7E4-07749328C2C7}" type="datetimeFigureOut">
              <a:rPr lang="en-IN" smtClean="0"/>
              <a:t>21-06-2022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6A79458-DC61-4E94-912C-2328AE24D425}" type="slidenum">
              <a:rPr lang="en-IN" smtClean="0"/>
              <a:t>‹#›</a:t>
            </a:fld>
            <a:endParaRPr lang="en-IN"/>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195869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3894FF-F061-400C-A7E4-07749328C2C7}" type="datetimeFigureOut">
              <a:rPr lang="en-IN" smtClean="0"/>
              <a:t>21-06-2022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6A79458-DC61-4E94-912C-2328AE24D425}" type="slidenum">
              <a:rPr lang="en-IN" smtClean="0"/>
              <a:t>‹#›</a:t>
            </a:fld>
            <a:endParaRPr lang="en-IN"/>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836261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3894FF-F061-400C-A7E4-07749328C2C7}" type="datetimeFigureOut">
              <a:rPr lang="en-IN" smtClean="0"/>
              <a:t>21-06-2022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6A79458-DC61-4E94-912C-2328AE24D425}" type="slidenum">
              <a:rPr lang="en-IN" smtClean="0"/>
              <a:t>‹#›</a:t>
            </a:fld>
            <a:endParaRPr lang="en-IN"/>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983571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A3894FF-F061-400C-A7E4-07749328C2C7}" type="datetimeFigureOut">
              <a:rPr lang="en-IN" smtClean="0"/>
              <a:t>21-06-2022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6A79458-DC61-4E94-912C-2328AE24D425}" type="slidenum">
              <a:rPr lang="en-IN" smtClean="0"/>
              <a:t>‹#›</a:t>
            </a:fld>
            <a:endParaRPr lang="en-IN"/>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773923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A3894FF-F061-400C-A7E4-07749328C2C7}" type="datetimeFigureOut">
              <a:rPr lang="en-IN" smtClean="0"/>
              <a:t>21-06-2022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6A79458-DC61-4E94-912C-2328AE24D425}" type="slidenum">
              <a:rPr lang="en-IN" smtClean="0"/>
              <a:t>‹#›</a:t>
            </a:fld>
            <a:endParaRPr lang="en-IN"/>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461218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A3894FF-F061-400C-A7E4-07749328C2C7}" type="datetimeFigureOut">
              <a:rPr lang="en-IN" smtClean="0"/>
              <a:t>21-06-2022</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B6A79458-DC61-4E94-912C-2328AE24D425}" type="slidenum">
              <a:rPr lang="en-IN" smtClean="0"/>
              <a:t>‹#›</a:t>
            </a:fld>
            <a:endParaRPr lang="en-IN"/>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962645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A3894FF-F061-400C-A7E4-07749328C2C7}" type="datetimeFigureOut">
              <a:rPr lang="en-IN" smtClean="0"/>
              <a:t>21-06-2022</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B6A79458-DC61-4E94-912C-2328AE24D425}" type="slidenum">
              <a:rPr lang="en-IN" smtClean="0"/>
              <a:t>‹#›</a:t>
            </a:fld>
            <a:endParaRPr lang="en-IN"/>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464622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3894FF-F061-400C-A7E4-07749328C2C7}" type="datetimeFigureOut">
              <a:rPr lang="en-IN" smtClean="0"/>
              <a:t>21-06-2022</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B6A79458-DC61-4E94-912C-2328AE24D425}" type="slidenum">
              <a:rPr lang="en-IN" smtClean="0"/>
              <a:t>‹#›</a:t>
            </a:fld>
            <a:endParaRPr lang="en-IN"/>
          </a:p>
        </p:txBody>
      </p:sp>
    </p:spTree>
    <p:extLst>
      <p:ext uri="{BB962C8B-B14F-4D97-AF65-F5344CB8AC3E}">
        <p14:creationId xmlns:p14="http://schemas.microsoft.com/office/powerpoint/2010/main" val="6674070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A3894FF-F061-400C-A7E4-07749328C2C7}" type="datetimeFigureOut">
              <a:rPr lang="en-IN" smtClean="0"/>
              <a:t>21-06-2022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6A79458-DC61-4E94-912C-2328AE24D425}" type="slidenum">
              <a:rPr lang="en-IN" smtClean="0"/>
              <a:t>‹#›</a:t>
            </a:fld>
            <a:endParaRPr lang="en-IN"/>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963544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AA3894FF-F061-400C-A7E4-07749328C2C7}" type="datetimeFigureOut">
              <a:rPr lang="en-IN" smtClean="0"/>
              <a:t>21-06-2022</a:t>
            </a:fld>
            <a:endParaRPr lang="en-IN"/>
          </a:p>
        </p:txBody>
      </p:sp>
      <p:sp>
        <p:nvSpPr>
          <p:cNvPr id="6" name="Footer Placeholder 5"/>
          <p:cNvSpPr>
            <a:spLocks noGrp="1"/>
          </p:cNvSpPr>
          <p:nvPr>
            <p:ph type="ftr" sz="quarter" idx="11"/>
          </p:nvPr>
        </p:nvSpPr>
        <p:spPr>
          <a:xfrm>
            <a:off x="1447382" y="318640"/>
            <a:ext cx="5541004" cy="320931"/>
          </a:xfrm>
        </p:spPr>
        <p:txBody>
          <a:bodyPr/>
          <a:lstStyle/>
          <a:p>
            <a:endParaRPr lang="en-IN"/>
          </a:p>
        </p:txBody>
      </p:sp>
      <p:sp>
        <p:nvSpPr>
          <p:cNvPr id="7" name="Slide Number Placeholder 6"/>
          <p:cNvSpPr>
            <a:spLocks noGrp="1"/>
          </p:cNvSpPr>
          <p:nvPr>
            <p:ph type="sldNum" sz="quarter" idx="12"/>
          </p:nvPr>
        </p:nvSpPr>
        <p:spPr/>
        <p:txBody>
          <a:bodyPr/>
          <a:lstStyle/>
          <a:p>
            <a:fld id="{B6A79458-DC61-4E94-912C-2328AE24D425}" type="slidenum">
              <a:rPr lang="en-IN" smtClean="0"/>
              <a:t>‹#›</a:t>
            </a:fld>
            <a:endParaRPr lang="en-IN"/>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084262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AA3894FF-F061-400C-A7E4-07749328C2C7}" type="datetimeFigureOut">
              <a:rPr lang="en-IN" smtClean="0"/>
              <a:t>21-06-2022</a:t>
            </a:fld>
            <a:endParaRPr lang="en-IN"/>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B6A79458-DC61-4E94-912C-2328AE24D425}" type="slidenum">
              <a:rPr lang="en-IN" smtClean="0"/>
              <a:t>‹#›</a:t>
            </a:fld>
            <a:endParaRPr lang="en-IN"/>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870816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E789B4-5A22-E8FB-9E12-E54CEC7CAE2C}"/>
              </a:ext>
            </a:extLst>
          </p:cNvPr>
          <p:cNvSpPr>
            <a:spLocks noGrp="1"/>
          </p:cNvSpPr>
          <p:nvPr>
            <p:ph type="ctrTitle"/>
          </p:nvPr>
        </p:nvSpPr>
        <p:spPr>
          <a:xfrm>
            <a:off x="2468879" y="802298"/>
            <a:ext cx="8585973" cy="2541431"/>
          </a:xfrm>
        </p:spPr>
        <p:txBody>
          <a:bodyPr/>
          <a:lstStyle/>
          <a:p>
            <a:pPr algn="ctr"/>
            <a:r>
              <a:rPr lang="en-US" sz="6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Meaning and Nature of Psychology</a:t>
            </a:r>
            <a:endParaRPr lang="en-IN" dirty="0"/>
          </a:p>
        </p:txBody>
      </p:sp>
    </p:spTree>
    <p:extLst>
      <p:ext uri="{BB962C8B-B14F-4D97-AF65-F5344CB8AC3E}">
        <p14:creationId xmlns:p14="http://schemas.microsoft.com/office/powerpoint/2010/main" val="24235579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E9D8D01-29E5-8CC3-B450-15C043812F86}"/>
              </a:ext>
            </a:extLst>
          </p:cNvPr>
          <p:cNvSpPr txBox="1"/>
          <p:nvPr/>
        </p:nvSpPr>
        <p:spPr>
          <a:xfrm>
            <a:off x="711200" y="965200"/>
            <a:ext cx="11186160" cy="3959995"/>
          </a:xfrm>
          <a:prstGeom prst="rect">
            <a:avLst/>
          </a:prstGeom>
          <a:noFill/>
        </p:spPr>
        <p:txBody>
          <a:bodyPr wrap="square" rtlCol="0">
            <a:spAutoFit/>
          </a:bodyPr>
          <a:lstStyle/>
          <a:p>
            <a:pPr algn="just">
              <a:lnSpc>
                <a:spcPct val="107000"/>
              </a:lnSpc>
              <a:spcAft>
                <a:spcPts val="800"/>
              </a:spcAft>
            </a:pPr>
            <a:r>
              <a:rPr lang="en-US" sz="3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Meaning and Nature of Psychology:</a:t>
            </a:r>
            <a:endParaRPr lang="en-IN" sz="3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2400" dirty="0">
                <a:effectLst/>
                <a:latin typeface="Calibri" panose="020F0502020204030204" pitchFamily="34" charset="0"/>
                <a:ea typeface="Calibri" panose="020F0502020204030204" pitchFamily="34" charset="0"/>
                <a:cs typeface="Times New Roman" panose="02020603050405020304" pitchFamily="18" charset="0"/>
              </a:rPr>
              <a:t>               Psychology is the scientific study of behavior and mental process. Behavior includes all of our overt actions and reactions, such as verbal and facial expressions and movements. The word Psychology is originally derived from two Greek word i.e., psycho and logos. Psycho meaning soul and logos meaning study. </a:t>
            </a:r>
            <a:r>
              <a:rPr lang="en-US" sz="2400" u="sng"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So, originally Psychology means the study of soul or science of soul.</a:t>
            </a:r>
            <a:r>
              <a:rPr lang="en-US" sz="24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 </a:t>
            </a:r>
            <a:r>
              <a:rPr lang="en-US" sz="2400" dirty="0">
                <a:effectLst/>
                <a:latin typeface="Calibri" panose="020F0502020204030204" pitchFamily="34" charset="0"/>
                <a:ea typeface="Calibri" panose="020F0502020204030204" pitchFamily="34" charset="0"/>
                <a:cs typeface="Times New Roman" panose="02020603050405020304" pitchFamily="18" charset="0"/>
              </a:rPr>
              <a:t>Philosophers like Plato, Aristotle and Descartes interpreted psychology according to this concept. Soul has been neither measured nor has been seen by anyone, so this meaning of Psychology was rejected.</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en-IN" sz="2400" dirty="0"/>
          </a:p>
        </p:txBody>
      </p:sp>
    </p:spTree>
    <p:extLst>
      <p:ext uri="{BB962C8B-B14F-4D97-AF65-F5344CB8AC3E}">
        <p14:creationId xmlns:p14="http://schemas.microsoft.com/office/powerpoint/2010/main" val="17410487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D4A51EA-633B-4640-4530-6BE02D5448BD}"/>
              </a:ext>
            </a:extLst>
          </p:cNvPr>
          <p:cNvSpPr txBox="1"/>
          <p:nvPr/>
        </p:nvSpPr>
        <p:spPr>
          <a:xfrm>
            <a:off x="436880" y="822960"/>
            <a:ext cx="11369040" cy="3732304"/>
          </a:xfrm>
          <a:prstGeom prst="rect">
            <a:avLst/>
          </a:prstGeom>
          <a:noFill/>
        </p:spPr>
        <p:txBody>
          <a:bodyPr wrap="square" rtlCol="0">
            <a:spAutoFit/>
          </a:bodyPr>
          <a:lstStyle/>
          <a:p>
            <a:pPr>
              <a:lnSpc>
                <a:spcPct val="107000"/>
              </a:lnSpc>
              <a:spcAft>
                <a:spcPts val="800"/>
              </a:spcAft>
            </a:pPr>
            <a:r>
              <a:rPr lang="en-US" sz="2400" dirty="0">
                <a:effectLst/>
                <a:latin typeface="Calibri" panose="020F0502020204030204" pitchFamily="34" charset="0"/>
                <a:ea typeface="Calibri" panose="020F0502020204030204" pitchFamily="34" charset="0"/>
                <a:cs typeface="Times New Roman" panose="02020603050405020304" pitchFamily="18" charset="0"/>
              </a:rPr>
              <a:t> Philosophers in the middle age consider </a:t>
            </a:r>
            <a:r>
              <a:rPr lang="en-US" sz="2400" u="sng"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Psychology as the science of mind.</a:t>
            </a:r>
            <a:r>
              <a:rPr lang="en-US" sz="24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 </a:t>
            </a:r>
            <a:r>
              <a:rPr lang="en-US" sz="2400" dirty="0">
                <a:effectLst/>
                <a:latin typeface="Calibri" panose="020F0502020204030204" pitchFamily="34" charset="0"/>
                <a:ea typeface="Calibri" panose="020F0502020204030204" pitchFamily="34" charset="0"/>
                <a:cs typeface="Times New Roman" panose="02020603050405020304" pitchFamily="18" charset="0"/>
              </a:rPr>
              <a:t>But they could not find the location of the mind. It also faced some questions such as what is mind? How can it be studied and consequently this definition was also rejected.</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400" dirty="0">
                <a:effectLst/>
                <a:latin typeface="Calibri" panose="020F0502020204030204" pitchFamily="34" charset="0"/>
                <a:ea typeface="Calibri" panose="020F0502020204030204" pitchFamily="34" charset="0"/>
                <a:cs typeface="Times New Roman" panose="02020603050405020304" pitchFamily="18" charset="0"/>
              </a:rPr>
              <a:t>                In the 19</a:t>
            </a:r>
            <a:r>
              <a:rPr lang="en-US" sz="2400" baseline="30000" dirty="0">
                <a:effectLst/>
                <a:latin typeface="Calibri" panose="020F0502020204030204" pitchFamily="34" charset="0"/>
                <a:ea typeface="Calibri" panose="020F0502020204030204" pitchFamily="34" charset="0"/>
                <a:cs typeface="Times New Roman" panose="02020603050405020304" pitchFamily="18" charset="0"/>
              </a:rPr>
              <a:t>th</a:t>
            </a:r>
            <a:r>
              <a:rPr lang="en-US" sz="2400" dirty="0">
                <a:effectLst/>
                <a:latin typeface="Calibri" panose="020F0502020204030204" pitchFamily="34" charset="0"/>
                <a:ea typeface="Calibri" panose="020F0502020204030204" pitchFamily="34" charset="0"/>
                <a:cs typeface="Times New Roman" panose="02020603050405020304" pitchFamily="18" charset="0"/>
              </a:rPr>
              <a:t> century, some psychologist like William James Wilhelm Wundt, and others consider </a:t>
            </a:r>
            <a:r>
              <a:rPr lang="en-US" sz="2400" u="sng"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Psychology as the science of consciousness.</a:t>
            </a:r>
            <a:r>
              <a:rPr lang="en-US" sz="24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 </a:t>
            </a:r>
            <a:r>
              <a:rPr lang="en-US" sz="2400" dirty="0">
                <a:effectLst/>
                <a:latin typeface="Calibri" panose="020F0502020204030204" pitchFamily="34" charset="0"/>
                <a:ea typeface="Calibri" panose="020F0502020204030204" pitchFamily="34" charset="0"/>
                <a:cs typeface="Times New Roman" panose="02020603050405020304" pitchFamily="18" charset="0"/>
              </a:rPr>
              <a:t>By consciousness, the psychology meant awareness or wakefulness. A great psychologist Freud objected to this meaning of psychology.  He said that man is only 10% conscious of his activities. Mostly he is unconscious. So, psychology cannot be given the meaning of science of consciousness. Hence this meaning was also rejected.</a:t>
            </a:r>
            <a:endParaRPr lang="en-IN" sz="2400" dirty="0"/>
          </a:p>
        </p:txBody>
      </p:sp>
    </p:spTree>
    <p:extLst>
      <p:ext uri="{BB962C8B-B14F-4D97-AF65-F5344CB8AC3E}">
        <p14:creationId xmlns:p14="http://schemas.microsoft.com/office/powerpoint/2010/main" val="4740515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E6DF5F3-6C40-DCED-C5BA-9B9BD77808B8}"/>
              </a:ext>
            </a:extLst>
          </p:cNvPr>
          <p:cNvSpPr txBox="1"/>
          <p:nvPr/>
        </p:nvSpPr>
        <p:spPr>
          <a:xfrm rot="10800000" flipH="1" flipV="1">
            <a:off x="609600" y="158613"/>
            <a:ext cx="10683241" cy="4323684"/>
          </a:xfrm>
          <a:prstGeom prst="rect">
            <a:avLst/>
          </a:prstGeom>
          <a:noFill/>
        </p:spPr>
        <p:txBody>
          <a:bodyPr wrap="square" rtlCol="0">
            <a:spAutoFit/>
          </a:bodyPr>
          <a:lstStyle/>
          <a:p>
            <a:pPr>
              <a:lnSpc>
                <a:spcPct val="107000"/>
              </a:lnSpc>
              <a:spcAft>
                <a:spcPts val="800"/>
              </a:spcAft>
            </a:pPr>
            <a:r>
              <a:rPr lang="en-US" sz="2800" u="sng"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Psychology as a science of behavior</a:t>
            </a:r>
            <a:r>
              <a:rPr lang="en-US" sz="28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 </a:t>
            </a:r>
            <a:r>
              <a:rPr lang="en-US" sz="2800" dirty="0">
                <a:effectLst/>
                <a:latin typeface="Calibri" panose="020F0502020204030204" pitchFamily="34" charset="0"/>
                <a:ea typeface="Calibri" panose="020F0502020204030204" pitchFamily="34" charset="0"/>
                <a:cs typeface="Times New Roman" panose="02020603050405020304" pitchFamily="18" charset="0"/>
              </a:rPr>
              <a:t>is the latest meaning of psychology. Psychology tells us about our behavior. Behavior includes all the activities that man does. It includes internal and external behavior, conscious as well as unconscious behavior. Behavior can be observed. All psychologists agreed on these meaning of psychology.</a:t>
            </a:r>
            <a:endParaRPr lang="en-IN" sz="2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800" dirty="0">
                <a:effectLst/>
                <a:latin typeface="Calibri" panose="020F0502020204030204" pitchFamily="34" charset="0"/>
                <a:ea typeface="Calibri" panose="020F0502020204030204" pitchFamily="34" charset="0"/>
                <a:cs typeface="Times New Roman" panose="02020603050405020304" pitchFamily="18" charset="0"/>
              </a:rPr>
              <a:t>             Therefore, Wood worth said that first psychology lost its soul, then lost its mind, then it lost consciousness. It still has behavior of a kind. Therefore, psychology is defined “as a science which studies mental process, experience and behavior in different context.</a:t>
            </a:r>
            <a:endParaRPr lang="en-IN"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051310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29017D7-E0B4-AD06-33CC-1CB2E56D875B}"/>
              </a:ext>
            </a:extLst>
          </p:cNvPr>
          <p:cNvSpPr txBox="1"/>
          <p:nvPr/>
        </p:nvSpPr>
        <p:spPr>
          <a:xfrm>
            <a:off x="853440" y="782320"/>
            <a:ext cx="10952480" cy="4296882"/>
          </a:xfrm>
          <a:prstGeom prst="rect">
            <a:avLst/>
          </a:prstGeom>
          <a:noFill/>
        </p:spPr>
        <p:txBody>
          <a:bodyPr wrap="square" rtlCol="0">
            <a:spAutoFit/>
          </a:bodyPr>
          <a:lstStyle/>
          <a:p>
            <a:pPr algn="just">
              <a:lnSpc>
                <a:spcPct val="107000"/>
              </a:lnSpc>
              <a:spcAft>
                <a:spcPts val="800"/>
              </a:spcAft>
            </a:pPr>
            <a:r>
              <a:rPr lang="en-US" sz="40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Nature of Psychology:                                                                                  </a:t>
            </a:r>
            <a:endParaRPr lang="en-IN" sz="40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2400" dirty="0">
                <a:effectLst/>
                <a:latin typeface="Calibri" panose="020F0502020204030204" pitchFamily="34" charset="0"/>
                <a:ea typeface="Calibri" panose="020F0502020204030204" pitchFamily="34" charset="0"/>
                <a:cs typeface="Times New Roman" panose="02020603050405020304" pitchFamily="18" charset="0"/>
              </a:rPr>
              <a:t>Psychology is a science. Its nature is quite scientific and not philosophical or mysterious as supposed to be considered in days gone by.</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2400" dirty="0">
                <a:effectLst/>
                <a:latin typeface="Calibri" panose="020F0502020204030204" pitchFamily="34" charset="0"/>
                <a:ea typeface="Calibri" panose="020F0502020204030204" pitchFamily="34" charset="0"/>
                <a:cs typeface="Times New Roman" panose="02020603050405020304" pitchFamily="18" charset="0"/>
              </a:rPr>
              <a:t>1/ Every science subject can be characterized and distinguished on the very bases that it has both theoretical and applied aspects viz pure physics and applied physics, pure mechanics and applied mechanics.</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2400" dirty="0">
                <a:effectLst/>
                <a:latin typeface="Calibri" panose="020F0502020204030204" pitchFamily="34" charset="0"/>
                <a:ea typeface="Calibri" panose="020F0502020204030204" pitchFamily="34" charset="0"/>
                <a:cs typeface="Times New Roman" panose="02020603050405020304" pitchFamily="18" charset="0"/>
              </a:rPr>
              <a:t>Psychology is also known to be categorized in similar way i.e.  pure psychology and applied psychology and therefore it should be included in the category of science.</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en-IN" sz="2400" dirty="0"/>
          </a:p>
        </p:txBody>
      </p:sp>
    </p:spTree>
    <p:extLst>
      <p:ext uri="{BB962C8B-B14F-4D97-AF65-F5344CB8AC3E}">
        <p14:creationId xmlns:p14="http://schemas.microsoft.com/office/powerpoint/2010/main" val="28573479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BCC4BC5-1FF2-4B71-E00A-AA1CDA6757FF}"/>
              </a:ext>
            </a:extLst>
          </p:cNvPr>
          <p:cNvSpPr txBox="1"/>
          <p:nvPr/>
        </p:nvSpPr>
        <p:spPr>
          <a:xfrm>
            <a:off x="528320" y="426720"/>
            <a:ext cx="11104880" cy="5622437"/>
          </a:xfrm>
          <a:prstGeom prst="rect">
            <a:avLst/>
          </a:prstGeom>
          <a:noFill/>
        </p:spPr>
        <p:txBody>
          <a:bodyPr wrap="square" rtlCol="0">
            <a:spAutoFit/>
          </a:bodyPr>
          <a:lstStyle/>
          <a:p>
            <a:pPr algn="just">
              <a:lnSpc>
                <a:spcPct val="107000"/>
              </a:lnSpc>
              <a:spcAft>
                <a:spcPts val="800"/>
              </a:spcAft>
            </a:pPr>
            <a:r>
              <a:rPr lang="en-US" sz="2400" dirty="0">
                <a:effectLst/>
                <a:latin typeface="Calibri" panose="020F0502020204030204" pitchFamily="34" charset="0"/>
                <a:ea typeface="Calibri" panose="020F0502020204030204" pitchFamily="34" charset="0"/>
                <a:cs typeface="Times New Roman" panose="02020603050405020304" pitchFamily="18" charset="0"/>
              </a:rPr>
              <a:t>2/ Like Science, it believes in cause-and-effect relationship by emphasizing that every behavior has its roots, the factors of its causing and nurturing.</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2400" dirty="0">
                <a:effectLst/>
                <a:latin typeface="Calibri" panose="020F0502020204030204" pitchFamily="34" charset="0"/>
                <a:ea typeface="Calibri" panose="020F0502020204030204" pitchFamily="34" charset="0"/>
                <a:cs typeface="Times New Roman" panose="02020603050405020304" pitchFamily="18" charset="0"/>
              </a:rPr>
              <a:t>3/ Like Science, it uses scientific methods like observation and experimentation for the study of behaviors.</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2400" dirty="0">
                <a:effectLst/>
                <a:latin typeface="Calibri" panose="020F0502020204030204" pitchFamily="34" charset="0"/>
                <a:ea typeface="Calibri" panose="020F0502020204030204" pitchFamily="34" charset="0"/>
                <a:cs typeface="Times New Roman" panose="02020603050405020304" pitchFamily="18" charset="0"/>
              </a:rPr>
              <a:t>4/ In Psychology we can bring changes in the facts and principles of psychology in light of the new experiments and researches.</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2400" dirty="0">
                <a:effectLst/>
                <a:latin typeface="Calibri" panose="020F0502020204030204" pitchFamily="34" charset="0"/>
                <a:ea typeface="Calibri" panose="020F0502020204030204" pitchFamily="34" charset="0"/>
                <a:cs typeface="Times New Roman" panose="02020603050405020304" pitchFamily="18" charset="0"/>
              </a:rPr>
              <a:t>5/ Like Science the established facts, laws and principles of psychology enjoy universal applicability.</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2400" dirty="0">
                <a:effectLst/>
                <a:latin typeface="Calibri" panose="020F0502020204030204" pitchFamily="34" charset="0"/>
                <a:ea typeface="Calibri" panose="020F0502020204030204" pitchFamily="34" charset="0"/>
                <a:cs typeface="Times New Roman" panose="02020603050405020304" pitchFamily="18" charset="0"/>
              </a:rPr>
              <a:t>                However, it is not so perfect as science as the other natural and physical sciences. In fact, it is a developing behavioral science that is trying hard to become as much objective, exact and accurate as possible to be on a par with the developed sciences. Therefore, it is termed as a developing positive science (not as a science) or behavior.</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16670466"/>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10</TotalTime>
  <Words>610</Words>
  <Application>Microsoft Office PowerPoint</Application>
  <PresentationFormat>Widescreen</PresentationFormat>
  <Paragraphs>16</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Gill Sans MT</vt:lpstr>
      <vt:lpstr>Gallery</vt:lpstr>
      <vt:lpstr>Meaning and Nature of Psychology</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Meaning and Nature of Psychology</dc:title>
  <dc:creator>animadoleypegu2022@outlook.com</dc:creator>
  <cp:lastModifiedBy>animadoleypegu2022@outlook.com</cp:lastModifiedBy>
  <cp:revision>1</cp:revision>
  <dcterms:created xsi:type="dcterms:W3CDTF">2022-06-21T14:48:30Z</dcterms:created>
  <dcterms:modified xsi:type="dcterms:W3CDTF">2022-06-21T14:58:49Z</dcterms:modified>
</cp:coreProperties>
</file>