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02613A-B172-49E7-9E1F-440814AA4001}"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C74DD3BB-1B20-4951-AC21-0A2DFB2B9331}">
      <dgm:prSet phldrT="[Text]"/>
      <dgm:spPr>
        <a:ln>
          <a:solidFill>
            <a:schemeClr val="tx1"/>
          </a:solidFill>
        </a:ln>
      </dgm:spPr>
      <dgm:t>
        <a:bodyPr/>
        <a:lstStyle/>
        <a:p>
          <a:r>
            <a:rPr lang="en-US" dirty="0" smtClean="0"/>
            <a:t>Prolonged Unresolved Conflict</a:t>
          </a:r>
          <a:endParaRPr lang="en-US" dirty="0"/>
        </a:p>
      </dgm:t>
    </dgm:pt>
    <dgm:pt modelId="{34FCCCCF-26D7-4B64-8FDF-163FAF1F05E3}" type="parTrans" cxnId="{BB767A0F-A25F-4000-8388-9576B5652A39}">
      <dgm:prSet/>
      <dgm:spPr/>
      <dgm:t>
        <a:bodyPr/>
        <a:lstStyle/>
        <a:p>
          <a:endParaRPr lang="en-US"/>
        </a:p>
      </dgm:t>
    </dgm:pt>
    <dgm:pt modelId="{9BCA080A-81AE-43CF-91AC-2CD8D723883C}" type="sibTrans" cxnId="{BB767A0F-A25F-4000-8388-9576B5652A39}">
      <dgm:prSet/>
      <dgm:spPr/>
      <dgm:t>
        <a:bodyPr/>
        <a:lstStyle/>
        <a:p>
          <a:endParaRPr lang="en-US"/>
        </a:p>
      </dgm:t>
    </dgm:pt>
    <dgm:pt modelId="{668BF0A8-E128-451D-B5E0-970A628582AF}">
      <dgm:prSet phldrT="[Text]"/>
      <dgm:spPr>
        <a:ln>
          <a:solidFill>
            <a:schemeClr val="tx1"/>
          </a:solidFill>
        </a:ln>
      </dgm:spPr>
      <dgm:t>
        <a:bodyPr/>
        <a:lstStyle/>
        <a:p>
          <a:r>
            <a:rPr lang="en-US" dirty="0" smtClean="0"/>
            <a:t>Lack of Rule of Law and violation of human rights</a:t>
          </a:r>
          <a:endParaRPr lang="en-US" dirty="0"/>
        </a:p>
      </dgm:t>
    </dgm:pt>
    <dgm:pt modelId="{F18E9C7A-4205-403D-8937-F5299990E5F3}" type="parTrans" cxnId="{E99FC785-7268-47F9-A5E4-5999E262C35E}">
      <dgm:prSet/>
      <dgm:spPr/>
      <dgm:t>
        <a:bodyPr/>
        <a:lstStyle/>
        <a:p>
          <a:endParaRPr lang="en-US"/>
        </a:p>
      </dgm:t>
    </dgm:pt>
    <dgm:pt modelId="{FAA1BAA8-A0AE-40AA-A676-25F99B2642EA}" type="sibTrans" cxnId="{E99FC785-7268-47F9-A5E4-5999E262C35E}">
      <dgm:prSet/>
      <dgm:spPr/>
      <dgm:t>
        <a:bodyPr/>
        <a:lstStyle/>
        <a:p>
          <a:endParaRPr lang="en-US"/>
        </a:p>
      </dgm:t>
    </dgm:pt>
    <dgm:pt modelId="{A2A5E978-1777-48F4-B9DD-42F73D2180C6}">
      <dgm:prSet phldrT="[Text]"/>
      <dgm:spPr>
        <a:ln>
          <a:solidFill>
            <a:schemeClr val="tx1"/>
          </a:solidFill>
        </a:ln>
      </dgm:spPr>
      <dgm:t>
        <a:bodyPr/>
        <a:lstStyle/>
        <a:p>
          <a:r>
            <a:rPr lang="en-US" dirty="0" smtClean="0"/>
            <a:t>Ethnic and Religious discrimination</a:t>
          </a:r>
          <a:endParaRPr lang="en-US" dirty="0"/>
        </a:p>
      </dgm:t>
    </dgm:pt>
    <dgm:pt modelId="{0994EA57-68CD-4370-B930-C95D25D292A3}" type="parTrans" cxnId="{240F3D8E-24F9-4BBA-92D9-9875AECA79DF}">
      <dgm:prSet/>
      <dgm:spPr/>
      <dgm:t>
        <a:bodyPr/>
        <a:lstStyle/>
        <a:p>
          <a:endParaRPr lang="en-US"/>
        </a:p>
      </dgm:t>
    </dgm:pt>
    <dgm:pt modelId="{CECFB59C-CC0F-4AE8-895A-625168C72849}" type="sibTrans" cxnId="{240F3D8E-24F9-4BBA-92D9-9875AECA79DF}">
      <dgm:prSet/>
      <dgm:spPr/>
      <dgm:t>
        <a:bodyPr/>
        <a:lstStyle/>
        <a:p>
          <a:endParaRPr lang="en-US"/>
        </a:p>
      </dgm:t>
    </dgm:pt>
    <dgm:pt modelId="{74C9AF39-986B-4A89-8A97-78D45944CA9F}">
      <dgm:prSet phldrT="[Text]"/>
      <dgm:spPr>
        <a:ln>
          <a:solidFill>
            <a:schemeClr val="tx1"/>
          </a:solidFill>
        </a:ln>
      </dgm:spPr>
      <dgm:t>
        <a:bodyPr/>
        <a:lstStyle/>
        <a:p>
          <a:r>
            <a:rPr lang="en-US" dirty="0" smtClean="0"/>
            <a:t>Political Exclusion</a:t>
          </a:r>
          <a:endParaRPr lang="en-US" dirty="0"/>
        </a:p>
      </dgm:t>
    </dgm:pt>
    <dgm:pt modelId="{7F04A870-16DB-42BD-91C8-8FCFB2D27B35}" type="parTrans" cxnId="{B816A6C4-C9FE-4BAB-A6D6-4EAD82AFA675}">
      <dgm:prSet/>
      <dgm:spPr/>
      <dgm:t>
        <a:bodyPr/>
        <a:lstStyle/>
        <a:p>
          <a:endParaRPr lang="en-US"/>
        </a:p>
      </dgm:t>
    </dgm:pt>
    <dgm:pt modelId="{1C31F159-C63A-4435-AFFA-AA5A0F8A95EF}" type="sibTrans" cxnId="{B816A6C4-C9FE-4BAB-A6D6-4EAD82AFA675}">
      <dgm:prSet/>
      <dgm:spPr/>
      <dgm:t>
        <a:bodyPr/>
        <a:lstStyle/>
        <a:p>
          <a:endParaRPr lang="en-US"/>
        </a:p>
      </dgm:t>
    </dgm:pt>
    <dgm:pt modelId="{4EBDA745-1269-4E55-9A47-19E6941C435E}">
      <dgm:prSet phldrT="[Text]"/>
      <dgm:spPr>
        <a:ln>
          <a:solidFill>
            <a:schemeClr val="tx1"/>
          </a:solidFill>
        </a:ln>
      </dgm:spPr>
      <dgm:t>
        <a:bodyPr/>
        <a:lstStyle/>
        <a:p>
          <a:r>
            <a:rPr lang="en-US" dirty="0" smtClean="0"/>
            <a:t>Lack of Good Governance</a:t>
          </a:r>
          <a:endParaRPr lang="en-US" dirty="0"/>
        </a:p>
      </dgm:t>
    </dgm:pt>
    <dgm:pt modelId="{44D48EFE-1B12-4A8F-A677-F427E9E03D92}" type="parTrans" cxnId="{76A90401-4E9A-46CB-B8E5-FFE040C24A6B}">
      <dgm:prSet/>
      <dgm:spPr/>
      <dgm:t>
        <a:bodyPr/>
        <a:lstStyle/>
        <a:p>
          <a:endParaRPr lang="en-US"/>
        </a:p>
      </dgm:t>
    </dgm:pt>
    <dgm:pt modelId="{A233325E-94E0-4F79-BE84-F9FBA84E9110}" type="sibTrans" cxnId="{76A90401-4E9A-46CB-B8E5-FFE040C24A6B}">
      <dgm:prSet/>
      <dgm:spPr/>
      <dgm:t>
        <a:bodyPr/>
        <a:lstStyle/>
        <a:p>
          <a:endParaRPr lang="en-US"/>
        </a:p>
      </dgm:t>
    </dgm:pt>
    <dgm:pt modelId="{DBD9E9A6-4F06-4815-9A59-787667B98C0B}" type="pres">
      <dgm:prSet presAssocID="{8F02613A-B172-49E7-9E1F-440814AA4001}" presName="diagram" presStyleCnt="0">
        <dgm:presLayoutVars>
          <dgm:dir/>
          <dgm:resizeHandles val="exact"/>
        </dgm:presLayoutVars>
      </dgm:prSet>
      <dgm:spPr/>
    </dgm:pt>
    <dgm:pt modelId="{D4EB5FD7-09D0-4905-B888-AF7D78F64E16}" type="pres">
      <dgm:prSet presAssocID="{C74DD3BB-1B20-4951-AC21-0A2DFB2B9331}" presName="node" presStyleLbl="node1" presStyleIdx="0" presStyleCnt="5">
        <dgm:presLayoutVars>
          <dgm:bulletEnabled val="1"/>
        </dgm:presLayoutVars>
      </dgm:prSet>
      <dgm:spPr/>
    </dgm:pt>
    <dgm:pt modelId="{5A915A97-402F-43DF-A1E7-C879E9CA6176}" type="pres">
      <dgm:prSet presAssocID="{9BCA080A-81AE-43CF-91AC-2CD8D723883C}" presName="sibTrans" presStyleCnt="0"/>
      <dgm:spPr/>
    </dgm:pt>
    <dgm:pt modelId="{24355554-B8F2-4664-9998-A1D732CE42E0}" type="pres">
      <dgm:prSet presAssocID="{668BF0A8-E128-451D-B5E0-970A628582AF}" presName="node" presStyleLbl="node1" presStyleIdx="1" presStyleCnt="5">
        <dgm:presLayoutVars>
          <dgm:bulletEnabled val="1"/>
        </dgm:presLayoutVars>
      </dgm:prSet>
      <dgm:spPr/>
    </dgm:pt>
    <dgm:pt modelId="{5C0BBA38-50F4-48AC-AA23-2C918FAB7EFD}" type="pres">
      <dgm:prSet presAssocID="{FAA1BAA8-A0AE-40AA-A676-25F99B2642EA}" presName="sibTrans" presStyleCnt="0"/>
      <dgm:spPr/>
    </dgm:pt>
    <dgm:pt modelId="{1F450A98-DA6E-413C-A809-AD282A0F95FC}" type="pres">
      <dgm:prSet presAssocID="{A2A5E978-1777-48F4-B9DD-42F73D2180C6}" presName="node" presStyleLbl="node1" presStyleIdx="2" presStyleCnt="5">
        <dgm:presLayoutVars>
          <dgm:bulletEnabled val="1"/>
        </dgm:presLayoutVars>
      </dgm:prSet>
      <dgm:spPr/>
      <dgm:t>
        <a:bodyPr/>
        <a:lstStyle/>
        <a:p>
          <a:endParaRPr lang="en-US"/>
        </a:p>
      </dgm:t>
    </dgm:pt>
    <dgm:pt modelId="{40AEBE2E-6F37-4145-9269-823F3B77E9E2}" type="pres">
      <dgm:prSet presAssocID="{CECFB59C-CC0F-4AE8-895A-625168C72849}" presName="sibTrans" presStyleCnt="0"/>
      <dgm:spPr/>
    </dgm:pt>
    <dgm:pt modelId="{08775326-D163-4604-9FE7-43A90CEC3785}" type="pres">
      <dgm:prSet presAssocID="{74C9AF39-986B-4A89-8A97-78D45944CA9F}" presName="node" presStyleLbl="node1" presStyleIdx="3" presStyleCnt="5">
        <dgm:presLayoutVars>
          <dgm:bulletEnabled val="1"/>
        </dgm:presLayoutVars>
      </dgm:prSet>
      <dgm:spPr/>
    </dgm:pt>
    <dgm:pt modelId="{6212D553-53CE-4BDF-9A85-DDDC6E7B8310}" type="pres">
      <dgm:prSet presAssocID="{1C31F159-C63A-4435-AFFA-AA5A0F8A95EF}" presName="sibTrans" presStyleCnt="0"/>
      <dgm:spPr/>
    </dgm:pt>
    <dgm:pt modelId="{47285DF1-1D5E-4892-988A-F2BA75FB59D7}" type="pres">
      <dgm:prSet presAssocID="{4EBDA745-1269-4E55-9A47-19E6941C435E}" presName="node" presStyleLbl="node1" presStyleIdx="4" presStyleCnt="5">
        <dgm:presLayoutVars>
          <dgm:bulletEnabled val="1"/>
        </dgm:presLayoutVars>
      </dgm:prSet>
      <dgm:spPr/>
    </dgm:pt>
  </dgm:ptLst>
  <dgm:cxnLst>
    <dgm:cxn modelId="{575F83DE-5E6D-411C-9696-2FE3A02EC142}" type="presOf" srcId="{8F02613A-B172-49E7-9E1F-440814AA4001}" destId="{DBD9E9A6-4F06-4815-9A59-787667B98C0B}" srcOrd="0" destOrd="0" presId="urn:microsoft.com/office/officeart/2005/8/layout/default"/>
    <dgm:cxn modelId="{109A7A8E-5C66-489D-AF3A-04F89A31002A}" type="presOf" srcId="{C74DD3BB-1B20-4951-AC21-0A2DFB2B9331}" destId="{D4EB5FD7-09D0-4905-B888-AF7D78F64E16}" srcOrd="0" destOrd="0" presId="urn:microsoft.com/office/officeart/2005/8/layout/default"/>
    <dgm:cxn modelId="{81D183F9-53CB-488D-AE67-F2309BD12194}" type="presOf" srcId="{74C9AF39-986B-4A89-8A97-78D45944CA9F}" destId="{08775326-D163-4604-9FE7-43A90CEC3785}" srcOrd="0" destOrd="0" presId="urn:microsoft.com/office/officeart/2005/8/layout/default"/>
    <dgm:cxn modelId="{76A90401-4E9A-46CB-B8E5-FFE040C24A6B}" srcId="{8F02613A-B172-49E7-9E1F-440814AA4001}" destId="{4EBDA745-1269-4E55-9A47-19E6941C435E}" srcOrd="4" destOrd="0" parTransId="{44D48EFE-1B12-4A8F-A677-F427E9E03D92}" sibTransId="{A233325E-94E0-4F79-BE84-F9FBA84E9110}"/>
    <dgm:cxn modelId="{BB767A0F-A25F-4000-8388-9576B5652A39}" srcId="{8F02613A-B172-49E7-9E1F-440814AA4001}" destId="{C74DD3BB-1B20-4951-AC21-0A2DFB2B9331}" srcOrd="0" destOrd="0" parTransId="{34FCCCCF-26D7-4B64-8FDF-163FAF1F05E3}" sibTransId="{9BCA080A-81AE-43CF-91AC-2CD8D723883C}"/>
    <dgm:cxn modelId="{240F3D8E-24F9-4BBA-92D9-9875AECA79DF}" srcId="{8F02613A-B172-49E7-9E1F-440814AA4001}" destId="{A2A5E978-1777-48F4-B9DD-42F73D2180C6}" srcOrd="2" destOrd="0" parTransId="{0994EA57-68CD-4370-B930-C95D25D292A3}" sibTransId="{CECFB59C-CC0F-4AE8-895A-625168C72849}"/>
    <dgm:cxn modelId="{76026165-6C5A-4C80-8F13-02E2B50C41A9}" type="presOf" srcId="{668BF0A8-E128-451D-B5E0-970A628582AF}" destId="{24355554-B8F2-4664-9998-A1D732CE42E0}" srcOrd="0" destOrd="0" presId="urn:microsoft.com/office/officeart/2005/8/layout/default"/>
    <dgm:cxn modelId="{E99FC785-7268-47F9-A5E4-5999E262C35E}" srcId="{8F02613A-B172-49E7-9E1F-440814AA4001}" destId="{668BF0A8-E128-451D-B5E0-970A628582AF}" srcOrd="1" destOrd="0" parTransId="{F18E9C7A-4205-403D-8937-F5299990E5F3}" sibTransId="{FAA1BAA8-A0AE-40AA-A676-25F99B2642EA}"/>
    <dgm:cxn modelId="{A12435F3-C2B7-4C8E-ABFF-6DF947F4828F}" type="presOf" srcId="{4EBDA745-1269-4E55-9A47-19E6941C435E}" destId="{47285DF1-1D5E-4892-988A-F2BA75FB59D7}" srcOrd="0" destOrd="0" presId="urn:microsoft.com/office/officeart/2005/8/layout/default"/>
    <dgm:cxn modelId="{B816A6C4-C9FE-4BAB-A6D6-4EAD82AFA675}" srcId="{8F02613A-B172-49E7-9E1F-440814AA4001}" destId="{74C9AF39-986B-4A89-8A97-78D45944CA9F}" srcOrd="3" destOrd="0" parTransId="{7F04A870-16DB-42BD-91C8-8FCFB2D27B35}" sibTransId="{1C31F159-C63A-4435-AFFA-AA5A0F8A95EF}"/>
    <dgm:cxn modelId="{EA80129B-AED5-464E-818E-31B571B26C30}" type="presOf" srcId="{A2A5E978-1777-48F4-B9DD-42F73D2180C6}" destId="{1F450A98-DA6E-413C-A809-AD282A0F95FC}" srcOrd="0" destOrd="0" presId="urn:microsoft.com/office/officeart/2005/8/layout/default"/>
    <dgm:cxn modelId="{6AB37B65-1EFF-4771-BB0B-799FEAFF1647}" type="presParOf" srcId="{DBD9E9A6-4F06-4815-9A59-787667B98C0B}" destId="{D4EB5FD7-09D0-4905-B888-AF7D78F64E16}" srcOrd="0" destOrd="0" presId="urn:microsoft.com/office/officeart/2005/8/layout/default"/>
    <dgm:cxn modelId="{928A11E3-A915-4E9E-BED9-5BB184AC1B40}" type="presParOf" srcId="{DBD9E9A6-4F06-4815-9A59-787667B98C0B}" destId="{5A915A97-402F-43DF-A1E7-C879E9CA6176}" srcOrd="1" destOrd="0" presId="urn:microsoft.com/office/officeart/2005/8/layout/default"/>
    <dgm:cxn modelId="{111FB81A-6858-4077-AF0B-7734D81E4F87}" type="presParOf" srcId="{DBD9E9A6-4F06-4815-9A59-787667B98C0B}" destId="{24355554-B8F2-4664-9998-A1D732CE42E0}" srcOrd="2" destOrd="0" presId="urn:microsoft.com/office/officeart/2005/8/layout/default"/>
    <dgm:cxn modelId="{AE9257BD-0F05-4FDB-AE29-7603FDC2C844}" type="presParOf" srcId="{DBD9E9A6-4F06-4815-9A59-787667B98C0B}" destId="{5C0BBA38-50F4-48AC-AA23-2C918FAB7EFD}" srcOrd="3" destOrd="0" presId="urn:microsoft.com/office/officeart/2005/8/layout/default"/>
    <dgm:cxn modelId="{59A22DA3-E9CB-43CB-9456-18A017747A94}" type="presParOf" srcId="{DBD9E9A6-4F06-4815-9A59-787667B98C0B}" destId="{1F450A98-DA6E-413C-A809-AD282A0F95FC}" srcOrd="4" destOrd="0" presId="urn:microsoft.com/office/officeart/2005/8/layout/default"/>
    <dgm:cxn modelId="{CFFDC202-9823-4088-83B8-DC9199DC9F18}" type="presParOf" srcId="{DBD9E9A6-4F06-4815-9A59-787667B98C0B}" destId="{40AEBE2E-6F37-4145-9269-823F3B77E9E2}" srcOrd="5" destOrd="0" presId="urn:microsoft.com/office/officeart/2005/8/layout/default"/>
    <dgm:cxn modelId="{439E26C3-813D-469B-B282-A93599F3C6F3}" type="presParOf" srcId="{DBD9E9A6-4F06-4815-9A59-787667B98C0B}" destId="{08775326-D163-4604-9FE7-43A90CEC3785}" srcOrd="6" destOrd="0" presId="urn:microsoft.com/office/officeart/2005/8/layout/default"/>
    <dgm:cxn modelId="{AF4A5EB8-2F8E-4AE1-BE90-FA371EC1F443}" type="presParOf" srcId="{DBD9E9A6-4F06-4815-9A59-787667B98C0B}" destId="{6212D553-53CE-4BDF-9A85-DDDC6E7B8310}" srcOrd="7" destOrd="0" presId="urn:microsoft.com/office/officeart/2005/8/layout/default"/>
    <dgm:cxn modelId="{52293BB1-430B-4301-BDA5-EF36A1E6CBAD}" type="presParOf" srcId="{DBD9E9A6-4F06-4815-9A59-787667B98C0B}" destId="{47285DF1-1D5E-4892-988A-F2BA75FB59D7}" srcOrd="8" destOrd="0" presId="urn:microsoft.com/office/officeart/2005/8/layout/default"/>
  </dgm:cxnLst>
  <dgm:bg>
    <a:solidFill>
      <a:schemeClr val="accent2">
        <a:lumMod val="40000"/>
        <a:lumOff val="60000"/>
      </a:schemeClr>
    </a:solidFill>
  </dgm:bg>
  <dgm:whole>
    <a:ln>
      <a:solidFill>
        <a:schemeClr val="tx1"/>
      </a:solidFill>
    </a:ln>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C7BDBA-D585-49B8-829A-BB55B08885D0}" type="datetimeFigureOut">
              <a:rPr lang="en-US" smtClean="0"/>
              <a:pPr/>
              <a:t>25/05/2022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AC1B3-5DB4-4042-9B48-2EF4D6ABF6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7BDBA-D585-49B8-829A-BB55B08885D0}" type="datetimeFigureOut">
              <a:rPr lang="en-US" smtClean="0"/>
              <a:pPr/>
              <a:t>25/05/2022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AC1B3-5DB4-4042-9B48-2EF4D6ABF6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7BDBA-D585-49B8-829A-BB55B08885D0}" type="datetimeFigureOut">
              <a:rPr lang="en-US" smtClean="0"/>
              <a:pPr/>
              <a:t>25/05/2022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AC1B3-5DB4-4042-9B48-2EF4D6ABF6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7BDBA-D585-49B8-829A-BB55B08885D0}" type="datetimeFigureOut">
              <a:rPr lang="en-US" smtClean="0"/>
              <a:pPr/>
              <a:t>25/05/2022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AC1B3-5DB4-4042-9B48-2EF4D6ABF6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C7BDBA-D585-49B8-829A-BB55B08885D0}" type="datetimeFigureOut">
              <a:rPr lang="en-US" smtClean="0"/>
              <a:pPr/>
              <a:t>25/05/2022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AC1B3-5DB4-4042-9B48-2EF4D6ABF6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C7BDBA-D585-49B8-829A-BB55B08885D0}" type="datetimeFigureOut">
              <a:rPr lang="en-US" smtClean="0"/>
              <a:pPr/>
              <a:t>25/05/2022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AC1B3-5DB4-4042-9B48-2EF4D6ABF6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C7BDBA-D585-49B8-829A-BB55B08885D0}" type="datetimeFigureOut">
              <a:rPr lang="en-US" smtClean="0"/>
              <a:pPr/>
              <a:t>25/05/2022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AC1B3-5DB4-4042-9B48-2EF4D6ABF6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C7BDBA-D585-49B8-829A-BB55B08885D0}" type="datetimeFigureOut">
              <a:rPr lang="en-US" smtClean="0"/>
              <a:pPr/>
              <a:t>25/05/2022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7AC1B3-5DB4-4042-9B48-2EF4D6ABF6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7BDBA-D585-49B8-829A-BB55B08885D0}" type="datetimeFigureOut">
              <a:rPr lang="en-US" smtClean="0"/>
              <a:pPr/>
              <a:t>25/05/2022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AC1B3-5DB4-4042-9B48-2EF4D6ABF6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7BDBA-D585-49B8-829A-BB55B08885D0}" type="datetimeFigureOut">
              <a:rPr lang="en-US" smtClean="0"/>
              <a:pPr/>
              <a:t>25/05/2022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AC1B3-5DB4-4042-9B48-2EF4D6ABF6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7BDBA-D585-49B8-829A-BB55B08885D0}" type="datetimeFigureOut">
              <a:rPr lang="en-US" smtClean="0"/>
              <a:pPr/>
              <a:t>25/05/2022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AC1B3-5DB4-4042-9B48-2EF4D6ABF6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7BDBA-D585-49B8-829A-BB55B08885D0}" type="datetimeFigureOut">
              <a:rPr lang="en-US" smtClean="0"/>
              <a:pPr/>
              <a:t>25/05/2022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AC1B3-5DB4-4042-9B48-2EF4D6ABF6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3">
              <a:lumMod val="40000"/>
              <a:lumOff val="60000"/>
            </a:schemeClr>
          </a:solidFill>
          <a:ln>
            <a:solidFill>
              <a:schemeClr val="tx1"/>
            </a:solidFill>
          </a:ln>
        </p:spPr>
        <p:txBody>
          <a:bodyPr/>
          <a:lstStyle/>
          <a:p>
            <a:r>
              <a:rPr lang="en-US" b="1" dirty="0" smtClean="0">
                <a:solidFill>
                  <a:srgbClr val="FF0000"/>
                </a:solidFill>
              </a:rPr>
              <a:t>International Terrorism</a:t>
            </a:r>
            <a:endParaRPr lang="en-US" b="1" dirty="0">
              <a:solidFill>
                <a:srgbClr val="FF0000"/>
              </a:solidFill>
            </a:endParaRPr>
          </a:p>
        </p:txBody>
      </p:sp>
      <p:sp>
        <p:nvSpPr>
          <p:cNvPr id="3" name="Subtitle 2"/>
          <p:cNvSpPr>
            <a:spLocks noGrp="1"/>
          </p:cNvSpPr>
          <p:nvPr>
            <p:ph type="subTitle" idx="1"/>
          </p:nvPr>
        </p:nvSpPr>
        <p:spPr>
          <a:solidFill>
            <a:schemeClr val="accent4">
              <a:lumMod val="40000"/>
              <a:lumOff val="60000"/>
            </a:schemeClr>
          </a:solidFill>
          <a:ln>
            <a:solidFill>
              <a:schemeClr val="tx1"/>
            </a:solidFill>
          </a:ln>
        </p:spPr>
        <p:txBody>
          <a:bodyPr/>
          <a:lstStyle/>
          <a:p>
            <a:r>
              <a:rPr lang="en-US" b="1" dirty="0" smtClean="0">
                <a:solidFill>
                  <a:srgbClr val="FF0000"/>
                </a:solidFill>
              </a:rPr>
              <a:t>B.A. 4</a:t>
            </a:r>
            <a:r>
              <a:rPr lang="en-US" b="1" baseline="30000" dirty="0" smtClean="0">
                <a:solidFill>
                  <a:srgbClr val="FF0000"/>
                </a:solidFill>
              </a:rPr>
              <a:t>th</a:t>
            </a:r>
            <a:r>
              <a:rPr lang="en-US" b="1" dirty="0" smtClean="0">
                <a:solidFill>
                  <a:srgbClr val="FF0000"/>
                </a:solidFill>
              </a:rPr>
              <a:t> Semester (H)</a:t>
            </a:r>
          </a:p>
          <a:p>
            <a:r>
              <a:rPr lang="en-US" b="1" dirty="0" smtClean="0">
                <a:solidFill>
                  <a:srgbClr val="FF0000"/>
                </a:solidFill>
              </a:rPr>
              <a:t>Paper: Global Politics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a:ln>
            <a:solidFill>
              <a:schemeClr val="tx1"/>
            </a:solidFill>
          </a:ln>
        </p:spPr>
        <p:txBody>
          <a:bodyPr/>
          <a:lstStyle/>
          <a:p>
            <a:r>
              <a:rPr lang="en-US" dirty="0" smtClean="0"/>
              <a:t>Terrorism- At a Glance</a:t>
            </a:r>
            <a:endParaRPr lang="en-US" dirty="0"/>
          </a:p>
        </p:txBody>
      </p:sp>
      <p:sp>
        <p:nvSpPr>
          <p:cNvPr id="3" name="Content Placeholder 2"/>
          <p:cNvSpPr>
            <a:spLocks noGrp="1"/>
          </p:cNvSpPr>
          <p:nvPr>
            <p:ph idx="1"/>
          </p:nvPr>
        </p:nvSpPr>
        <p:spPr>
          <a:solidFill>
            <a:schemeClr val="accent3">
              <a:lumMod val="40000"/>
              <a:lumOff val="60000"/>
            </a:schemeClr>
          </a:solidFill>
          <a:ln>
            <a:solidFill>
              <a:schemeClr val="tx1"/>
            </a:solidFill>
          </a:ln>
        </p:spPr>
        <p:txBody>
          <a:bodyPr>
            <a:normAutofit fontScale="77500" lnSpcReduction="20000"/>
          </a:bodyPr>
          <a:lstStyle/>
          <a:p>
            <a:pPr>
              <a:buFont typeface="Wingdings" pitchFamily="2" charset="2"/>
              <a:buChar char="Ø"/>
            </a:pPr>
            <a:r>
              <a:rPr lang="en-US" dirty="0" smtClean="0"/>
              <a:t>Terrorism is an ideology/movement/phenomenon characterized by political, social, economic and religious motives (or agenda) aims to cause maximum physical damage to those targeted and instill psychological fear in their minds.</a:t>
            </a:r>
          </a:p>
          <a:p>
            <a:pPr>
              <a:buFont typeface="Wingdings" pitchFamily="2" charset="2"/>
              <a:buChar char="Ø"/>
            </a:pPr>
            <a:r>
              <a:rPr lang="en-US" dirty="0" smtClean="0"/>
              <a:t>It is used to refer to violence during peacetime or in the context of war against non-combatants (mostly civilians and neutral military personnel).</a:t>
            </a:r>
          </a:p>
          <a:p>
            <a:pPr>
              <a:buFont typeface="Wingdings" pitchFamily="2" charset="2"/>
              <a:buChar char="Ø"/>
            </a:pPr>
            <a:r>
              <a:rPr lang="en-US" dirty="0" smtClean="0"/>
              <a:t>It is an act of defiance and rejection of the prevailing legal, social and political order as embodied in a state’s constitution and international law.</a:t>
            </a:r>
          </a:p>
          <a:p>
            <a:pPr>
              <a:buFont typeface="Wingdings" pitchFamily="2" charset="2"/>
              <a:buChar char="Ø"/>
            </a:pPr>
            <a:r>
              <a:rPr lang="en-US" dirty="0" smtClean="0"/>
              <a:t>More often, the terrorists play ‘the card of the victim’ or being the aggrieved ones.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a:ln>
            <a:solidFill>
              <a:schemeClr val="tx1"/>
            </a:solidFill>
          </a:ln>
        </p:spPr>
        <p:txBody>
          <a:bodyPr/>
          <a:lstStyle/>
          <a:p>
            <a:r>
              <a:rPr lang="en-US" dirty="0" smtClean="0"/>
              <a:t>Causes of Terrorism</a:t>
            </a:r>
            <a:endParaRPr lang="en-US" dirty="0"/>
          </a:p>
        </p:txBody>
      </p:sp>
      <p:sp>
        <p:nvSpPr>
          <p:cNvPr id="3" name="Content Placeholder 2"/>
          <p:cNvSpPr>
            <a:spLocks noGrp="1"/>
          </p:cNvSpPr>
          <p:nvPr>
            <p:ph idx="1"/>
          </p:nvPr>
        </p:nvSpPr>
        <p:spPr>
          <a:solidFill>
            <a:schemeClr val="accent5">
              <a:lumMod val="40000"/>
              <a:lumOff val="60000"/>
            </a:schemeClr>
          </a:solidFill>
          <a:ln>
            <a:solidFill>
              <a:schemeClr val="tx1"/>
            </a:solidFill>
          </a:ln>
        </p:spPr>
        <p:txBody>
          <a:bodyPr>
            <a:normAutofit fontScale="92500" lnSpcReduction="20000"/>
          </a:bodyPr>
          <a:lstStyle/>
          <a:p>
            <a:pPr>
              <a:buFont typeface="Wingdings" pitchFamily="2" charset="2"/>
              <a:buChar char="Ø"/>
            </a:pPr>
            <a:r>
              <a:rPr lang="en-US" dirty="0" smtClean="0"/>
              <a:t>Social Factor: Characterized by extent of education, status quo, </a:t>
            </a:r>
            <a:r>
              <a:rPr lang="en-US" dirty="0" smtClean="0"/>
              <a:t>peer group influence, taboos</a:t>
            </a:r>
            <a:r>
              <a:rPr lang="en-US" dirty="0" smtClean="0"/>
              <a:t>, cultural supremacy alienation and religious hegemony.</a:t>
            </a:r>
          </a:p>
          <a:p>
            <a:pPr>
              <a:buFont typeface="Wingdings" pitchFamily="2" charset="2"/>
              <a:buChar char="Ø"/>
            </a:pPr>
            <a:r>
              <a:rPr lang="en-US" dirty="0" smtClean="0"/>
              <a:t>Economic Factor: homelessness, landlessness, joblessness, increased morbidity, marginalization, low GDP, etc.</a:t>
            </a:r>
          </a:p>
          <a:p>
            <a:pPr>
              <a:buFont typeface="Wingdings" pitchFamily="2" charset="2"/>
              <a:buChar char="Ø"/>
            </a:pPr>
            <a:r>
              <a:rPr lang="en-US" dirty="0" smtClean="0"/>
              <a:t>Political Factor: Community disarticulation, political parochialism, under-representation etc.</a:t>
            </a:r>
          </a:p>
          <a:p>
            <a:pPr>
              <a:buFont typeface="Wingdings" pitchFamily="2" charset="2"/>
              <a:buChar char="Ø"/>
            </a:pPr>
            <a:r>
              <a:rPr lang="en-US" dirty="0" smtClean="0"/>
              <a:t>Hybrid Factor: Mixture of aforementioned factors. </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a:ln>
            <a:solidFill>
              <a:schemeClr val="tx1"/>
            </a:solidFill>
          </a:ln>
        </p:spPr>
        <p:txBody>
          <a:bodyPr/>
          <a:lstStyle/>
          <a:p>
            <a:r>
              <a:rPr lang="en-US" dirty="0" smtClean="0"/>
              <a:t>Causes of Terrorism</a:t>
            </a:r>
            <a:endParaRPr lang="en-US" dirty="0"/>
          </a:p>
        </p:txBody>
      </p:sp>
      <p:sp>
        <p:nvSpPr>
          <p:cNvPr id="3" name="Content Placeholder 2"/>
          <p:cNvSpPr>
            <a:spLocks noGrp="1"/>
          </p:cNvSpPr>
          <p:nvPr>
            <p:ph idx="1"/>
          </p:nvPr>
        </p:nvSpPr>
        <p:spPr>
          <a:solidFill>
            <a:schemeClr val="accent3">
              <a:lumMod val="60000"/>
              <a:lumOff val="40000"/>
            </a:schemeClr>
          </a:solidFill>
          <a:ln>
            <a:solidFill>
              <a:schemeClr val="tx1"/>
            </a:solidFill>
          </a:ln>
        </p:spPr>
        <p:txBody>
          <a:bodyPr/>
          <a:lstStyle/>
          <a:p>
            <a:pPr>
              <a:buFont typeface="Wingdings" pitchFamily="2" charset="2"/>
              <a:buChar char="Ø"/>
            </a:pPr>
            <a:r>
              <a:rPr lang="en-US" dirty="0" smtClean="0"/>
              <a:t>Psychological Factor: childhood experience of abuse and bad parenting.</a:t>
            </a:r>
          </a:p>
          <a:p>
            <a:pPr>
              <a:buFont typeface="Wingdings" pitchFamily="2" charset="2"/>
              <a:buChar char="Ø"/>
            </a:pPr>
            <a:r>
              <a:rPr lang="en-US" dirty="0" smtClean="0"/>
              <a:t>Ideological Factor: Extremist thinking, beliefs in fundamentalism. By this count, anything that is considered to be alien to their values is seen as threatening and undermining. For example, western and Christian or non-Islamic beliefs and ways of life.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a:ln>
            <a:solidFill>
              <a:schemeClr val="tx1"/>
            </a:solidFill>
          </a:ln>
        </p:spPr>
        <p:txBody>
          <a:bodyPr/>
          <a:lstStyle/>
          <a:p>
            <a:r>
              <a:rPr lang="en-US" dirty="0" smtClean="0"/>
              <a:t>International Terrorism</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274</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International Terrorism</vt:lpstr>
      <vt:lpstr>Terrorism- At a Glance</vt:lpstr>
      <vt:lpstr>Causes of Terrorism</vt:lpstr>
      <vt:lpstr>Causes of Terrorism</vt:lpstr>
      <vt:lpstr>International Terrorism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Terrorism</dc:title>
  <dc:creator>HP PC</dc:creator>
  <cp:lastModifiedBy>HP PC</cp:lastModifiedBy>
  <cp:revision>7</cp:revision>
  <dcterms:created xsi:type="dcterms:W3CDTF">2022-05-25T09:38:36Z</dcterms:created>
  <dcterms:modified xsi:type="dcterms:W3CDTF">2022-05-25T18:18:50Z</dcterms:modified>
</cp:coreProperties>
</file>