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259" r:id="rId5"/>
    <p:sldId id="258"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56B86A1-E010-4634-B5BB-D8F661F0948B}" type="datetimeFigureOut">
              <a:rPr lang="en-IN" smtClean="0"/>
              <a:t>22-05-2022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B58406-23FC-432B-965A-0380BCBEBCC7}" type="slidenum">
              <a:rPr lang="en-IN" smtClean="0"/>
              <a:t>‹#›</a:t>
            </a:fld>
            <a:endParaRPr lang="en-IN"/>
          </a:p>
        </p:txBody>
      </p:sp>
    </p:spTree>
    <p:extLst>
      <p:ext uri="{BB962C8B-B14F-4D97-AF65-F5344CB8AC3E}">
        <p14:creationId xmlns:p14="http://schemas.microsoft.com/office/powerpoint/2010/main" val="3847464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6B86A1-E010-4634-B5BB-D8F661F0948B}" type="datetimeFigureOut">
              <a:rPr lang="en-IN" smtClean="0"/>
              <a:t>22-05-2022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B58406-23FC-432B-965A-0380BCBEBCC7}" type="slidenum">
              <a:rPr lang="en-IN" smtClean="0"/>
              <a:t>‹#›</a:t>
            </a:fld>
            <a:endParaRPr lang="en-IN"/>
          </a:p>
        </p:txBody>
      </p:sp>
    </p:spTree>
    <p:extLst>
      <p:ext uri="{BB962C8B-B14F-4D97-AF65-F5344CB8AC3E}">
        <p14:creationId xmlns:p14="http://schemas.microsoft.com/office/powerpoint/2010/main" val="2361589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6B86A1-E010-4634-B5BB-D8F661F0948B}" type="datetimeFigureOut">
              <a:rPr lang="en-IN" smtClean="0"/>
              <a:t>22-05-2022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B58406-23FC-432B-965A-0380BCBEBCC7}"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313660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6B86A1-E010-4634-B5BB-D8F661F0948B}" type="datetimeFigureOut">
              <a:rPr lang="en-IN" smtClean="0"/>
              <a:t>22-05-2022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B58406-23FC-432B-965A-0380BCBEBCC7}" type="slidenum">
              <a:rPr lang="en-IN" smtClean="0"/>
              <a:t>‹#›</a:t>
            </a:fld>
            <a:endParaRPr lang="en-IN"/>
          </a:p>
        </p:txBody>
      </p:sp>
    </p:spTree>
    <p:extLst>
      <p:ext uri="{BB962C8B-B14F-4D97-AF65-F5344CB8AC3E}">
        <p14:creationId xmlns:p14="http://schemas.microsoft.com/office/powerpoint/2010/main" val="12910857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6B86A1-E010-4634-B5BB-D8F661F0948B}" type="datetimeFigureOut">
              <a:rPr lang="en-IN" smtClean="0"/>
              <a:t>22-05-2022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B58406-23FC-432B-965A-0380BCBEBCC7}"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368062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6B86A1-E010-4634-B5BB-D8F661F0948B}" type="datetimeFigureOut">
              <a:rPr lang="en-IN" smtClean="0"/>
              <a:t>22-05-2022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B58406-23FC-432B-965A-0380BCBEBCC7}" type="slidenum">
              <a:rPr lang="en-IN" smtClean="0"/>
              <a:t>‹#›</a:t>
            </a:fld>
            <a:endParaRPr lang="en-IN"/>
          </a:p>
        </p:txBody>
      </p:sp>
    </p:spTree>
    <p:extLst>
      <p:ext uri="{BB962C8B-B14F-4D97-AF65-F5344CB8AC3E}">
        <p14:creationId xmlns:p14="http://schemas.microsoft.com/office/powerpoint/2010/main" val="5385093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6B86A1-E010-4634-B5BB-D8F661F0948B}" type="datetimeFigureOut">
              <a:rPr lang="en-IN" smtClean="0"/>
              <a:t>22-05-2022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B58406-23FC-432B-965A-0380BCBEBCC7}" type="slidenum">
              <a:rPr lang="en-IN" smtClean="0"/>
              <a:t>‹#›</a:t>
            </a:fld>
            <a:endParaRPr lang="en-IN"/>
          </a:p>
        </p:txBody>
      </p:sp>
    </p:spTree>
    <p:extLst>
      <p:ext uri="{BB962C8B-B14F-4D97-AF65-F5344CB8AC3E}">
        <p14:creationId xmlns:p14="http://schemas.microsoft.com/office/powerpoint/2010/main" val="41280405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6B86A1-E010-4634-B5BB-D8F661F0948B}" type="datetimeFigureOut">
              <a:rPr lang="en-IN" smtClean="0"/>
              <a:t>22-05-2022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B58406-23FC-432B-965A-0380BCBEBCC7}" type="slidenum">
              <a:rPr lang="en-IN" smtClean="0"/>
              <a:t>‹#›</a:t>
            </a:fld>
            <a:endParaRPr lang="en-IN"/>
          </a:p>
        </p:txBody>
      </p:sp>
    </p:spTree>
    <p:extLst>
      <p:ext uri="{BB962C8B-B14F-4D97-AF65-F5344CB8AC3E}">
        <p14:creationId xmlns:p14="http://schemas.microsoft.com/office/powerpoint/2010/main" val="464402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6B86A1-E010-4634-B5BB-D8F661F0948B}" type="datetimeFigureOut">
              <a:rPr lang="en-IN" smtClean="0"/>
              <a:t>22-05-2022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B58406-23FC-432B-965A-0380BCBEBCC7}" type="slidenum">
              <a:rPr lang="en-IN" smtClean="0"/>
              <a:t>‹#›</a:t>
            </a:fld>
            <a:endParaRPr lang="en-IN"/>
          </a:p>
        </p:txBody>
      </p:sp>
    </p:spTree>
    <p:extLst>
      <p:ext uri="{BB962C8B-B14F-4D97-AF65-F5344CB8AC3E}">
        <p14:creationId xmlns:p14="http://schemas.microsoft.com/office/powerpoint/2010/main" val="2763776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6B86A1-E010-4634-B5BB-D8F661F0948B}" type="datetimeFigureOut">
              <a:rPr lang="en-IN" smtClean="0"/>
              <a:t>22-05-2022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DB58406-23FC-432B-965A-0380BCBEBCC7}" type="slidenum">
              <a:rPr lang="en-IN" smtClean="0"/>
              <a:t>‹#›</a:t>
            </a:fld>
            <a:endParaRPr lang="en-IN"/>
          </a:p>
        </p:txBody>
      </p:sp>
    </p:spTree>
    <p:extLst>
      <p:ext uri="{BB962C8B-B14F-4D97-AF65-F5344CB8AC3E}">
        <p14:creationId xmlns:p14="http://schemas.microsoft.com/office/powerpoint/2010/main" val="1502045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56B86A1-E010-4634-B5BB-D8F661F0948B}" type="datetimeFigureOut">
              <a:rPr lang="en-IN" smtClean="0"/>
              <a:t>22-05-2022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DB58406-23FC-432B-965A-0380BCBEBCC7}" type="slidenum">
              <a:rPr lang="en-IN" smtClean="0"/>
              <a:t>‹#›</a:t>
            </a:fld>
            <a:endParaRPr lang="en-IN"/>
          </a:p>
        </p:txBody>
      </p:sp>
    </p:spTree>
    <p:extLst>
      <p:ext uri="{BB962C8B-B14F-4D97-AF65-F5344CB8AC3E}">
        <p14:creationId xmlns:p14="http://schemas.microsoft.com/office/powerpoint/2010/main" val="3007219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56B86A1-E010-4634-B5BB-D8F661F0948B}" type="datetimeFigureOut">
              <a:rPr lang="en-IN" smtClean="0"/>
              <a:t>22-05-2022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DB58406-23FC-432B-965A-0380BCBEBCC7}" type="slidenum">
              <a:rPr lang="en-IN" smtClean="0"/>
              <a:t>‹#›</a:t>
            </a:fld>
            <a:endParaRPr lang="en-IN"/>
          </a:p>
        </p:txBody>
      </p:sp>
    </p:spTree>
    <p:extLst>
      <p:ext uri="{BB962C8B-B14F-4D97-AF65-F5344CB8AC3E}">
        <p14:creationId xmlns:p14="http://schemas.microsoft.com/office/powerpoint/2010/main" val="950360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56B86A1-E010-4634-B5BB-D8F661F0948B}" type="datetimeFigureOut">
              <a:rPr lang="en-IN" smtClean="0"/>
              <a:t>22-05-2022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DB58406-23FC-432B-965A-0380BCBEBCC7}" type="slidenum">
              <a:rPr lang="en-IN" smtClean="0"/>
              <a:t>‹#›</a:t>
            </a:fld>
            <a:endParaRPr lang="en-IN"/>
          </a:p>
        </p:txBody>
      </p:sp>
    </p:spTree>
    <p:extLst>
      <p:ext uri="{BB962C8B-B14F-4D97-AF65-F5344CB8AC3E}">
        <p14:creationId xmlns:p14="http://schemas.microsoft.com/office/powerpoint/2010/main" val="851240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6B86A1-E010-4634-B5BB-D8F661F0948B}" type="datetimeFigureOut">
              <a:rPr lang="en-IN" smtClean="0"/>
              <a:t>22-05-2022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DB58406-23FC-432B-965A-0380BCBEBCC7}" type="slidenum">
              <a:rPr lang="en-IN" smtClean="0"/>
              <a:t>‹#›</a:t>
            </a:fld>
            <a:endParaRPr lang="en-IN"/>
          </a:p>
        </p:txBody>
      </p:sp>
    </p:spTree>
    <p:extLst>
      <p:ext uri="{BB962C8B-B14F-4D97-AF65-F5344CB8AC3E}">
        <p14:creationId xmlns:p14="http://schemas.microsoft.com/office/powerpoint/2010/main" val="2240530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6B86A1-E010-4634-B5BB-D8F661F0948B}" type="datetimeFigureOut">
              <a:rPr lang="en-IN" smtClean="0"/>
              <a:t>22-05-2022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DB58406-23FC-432B-965A-0380BCBEBCC7}" type="slidenum">
              <a:rPr lang="en-IN" smtClean="0"/>
              <a:t>‹#›</a:t>
            </a:fld>
            <a:endParaRPr lang="en-IN"/>
          </a:p>
        </p:txBody>
      </p:sp>
    </p:spTree>
    <p:extLst>
      <p:ext uri="{BB962C8B-B14F-4D97-AF65-F5344CB8AC3E}">
        <p14:creationId xmlns:p14="http://schemas.microsoft.com/office/powerpoint/2010/main" val="4084268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6B86A1-E010-4634-B5BB-D8F661F0948B}" type="datetimeFigureOut">
              <a:rPr lang="en-IN" smtClean="0"/>
              <a:t>22-05-2022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DB58406-23FC-432B-965A-0380BCBEBCC7}" type="slidenum">
              <a:rPr lang="en-IN" smtClean="0"/>
              <a:t>‹#›</a:t>
            </a:fld>
            <a:endParaRPr lang="en-IN"/>
          </a:p>
        </p:txBody>
      </p:sp>
    </p:spTree>
    <p:extLst>
      <p:ext uri="{BB962C8B-B14F-4D97-AF65-F5344CB8AC3E}">
        <p14:creationId xmlns:p14="http://schemas.microsoft.com/office/powerpoint/2010/main" val="2524057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6B86A1-E010-4634-B5BB-D8F661F0948B}" type="datetimeFigureOut">
              <a:rPr lang="en-IN" smtClean="0"/>
              <a:t>22-05-2022</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DB58406-23FC-432B-965A-0380BCBEBCC7}" type="slidenum">
              <a:rPr lang="en-IN" smtClean="0"/>
              <a:t>‹#›</a:t>
            </a:fld>
            <a:endParaRPr lang="en-IN"/>
          </a:p>
        </p:txBody>
      </p:sp>
    </p:spTree>
    <p:extLst>
      <p:ext uri="{BB962C8B-B14F-4D97-AF65-F5344CB8AC3E}">
        <p14:creationId xmlns:p14="http://schemas.microsoft.com/office/powerpoint/2010/main" val="1828577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9280E-29FC-435B-B85B-2E936686CCD6}"/>
              </a:ext>
            </a:extLst>
          </p:cNvPr>
          <p:cNvSpPr>
            <a:spLocks noGrp="1"/>
          </p:cNvSpPr>
          <p:nvPr>
            <p:ph type="ctrTitle"/>
          </p:nvPr>
        </p:nvSpPr>
        <p:spPr>
          <a:xfrm>
            <a:off x="1199535" y="678426"/>
            <a:ext cx="6912078" cy="894735"/>
          </a:xfrm>
        </p:spPr>
        <p:txBody>
          <a:bodyPr>
            <a:normAutofit/>
          </a:bodyPr>
          <a:lstStyle/>
          <a:p>
            <a:pPr algn="l"/>
            <a:r>
              <a:rPr lang="en-US" sz="3600" dirty="0"/>
              <a:t>What is Psychology?</a:t>
            </a:r>
            <a:endParaRPr lang="en-IN" sz="3600" dirty="0"/>
          </a:p>
        </p:txBody>
      </p:sp>
      <p:sp>
        <p:nvSpPr>
          <p:cNvPr id="3" name="Subtitle 2">
            <a:extLst>
              <a:ext uri="{FF2B5EF4-FFF2-40B4-BE49-F238E27FC236}">
                <a16:creationId xmlns:a16="http://schemas.microsoft.com/office/drawing/2014/main" id="{45C71121-2A4B-43BB-B777-CE6EE8483AD4}"/>
              </a:ext>
            </a:extLst>
          </p:cNvPr>
          <p:cNvSpPr>
            <a:spLocks noGrp="1"/>
          </p:cNvSpPr>
          <p:nvPr>
            <p:ph type="subTitle" idx="1"/>
          </p:nvPr>
        </p:nvSpPr>
        <p:spPr>
          <a:xfrm>
            <a:off x="1052053" y="1641987"/>
            <a:ext cx="8221950" cy="3505745"/>
          </a:xfrm>
        </p:spPr>
        <p:txBody>
          <a:bodyPr>
            <a:normAutofit fontScale="25000" lnSpcReduction="20000"/>
          </a:bodyPr>
          <a:lstStyle/>
          <a:p>
            <a:pPr marL="342900" indent="-342900" algn="l">
              <a:lnSpc>
                <a:spcPct val="170000"/>
              </a:lnSpc>
              <a:buFont typeface="Wingdings" panose="05000000000000000000" pitchFamily="2" charset="2"/>
              <a:buChar char="Ø"/>
            </a:pPr>
            <a:r>
              <a:rPr lang="en-US" sz="9600" b="1" i="0" dirty="0">
                <a:effectLst/>
                <a:latin typeface="Times New Roman" panose="02020603050405020304" pitchFamily="18" charset="0"/>
                <a:cs typeface="Times New Roman" panose="02020603050405020304" pitchFamily="18" charset="0"/>
              </a:rPr>
              <a:t>The word “psychology” comes from the Greek words “psyche,” meaning </a:t>
            </a:r>
            <a:r>
              <a:rPr lang="en-US" sz="9600" b="1" i="1" dirty="0">
                <a:effectLst/>
                <a:latin typeface="Times New Roman" panose="02020603050405020304" pitchFamily="18" charset="0"/>
                <a:cs typeface="Times New Roman" panose="02020603050405020304" pitchFamily="18" charset="0"/>
              </a:rPr>
              <a:t>life</a:t>
            </a:r>
            <a:r>
              <a:rPr lang="en-US" sz="9600" b="1" i="0" dirty="0">
                <a:effectLst/>
                <a:latin typeface="Times New Roman" panose="02020603050405020304" pitchFamily="18" charset="0"/>
                <a:cs typeface="Times New Roman" panose="02020603050405020304" pitchFamily="18" charset="0"/>
              </a:rPr>
              <a:t>, and “logos,” meaning </a:t>
            </a:r>
            <a:r>
              <a:rPr lang="en-US" sz="9600" b="1" i="1" dirty="0">
                <a:effectLst/>
                <a:latin typeface="Times New Roman" panose="02020603050405020304" pitchFamily="18" charset="0"/>
                <a:cs typeface="Times New Roman" panose="02020603050405020304" pitchFamily="18" charset="0"/>
              </a:rPr>
              <a:t>explanation</a:t>
            </a:r>
            <a:r>
              <a:rPr lang="en-US" sz="9600" b="1" i="0" dirty="0">
                <a:effectLst/>
                <a:latin typeface="Times New Roman" panose="02020603050405020304" pitchFamily="18" charset="0"/>
                <a:cs typeface="Times New Roman" panose="02020603050405020304" pitchFamily="18" charset="0"/>
              </a:rPr>
              <a:t>.</a:t>
            </a:r>
          </a:p>
          <a:p>
            <a:pPr marL="342900" indent="-342900" algn="l">
              <a:lnSpc>
                <a:spcPct val="170000"/>
              </a:lnSpc>
              <a:buFont typeface="Wingdings" panose="05000000000000000000" pitchFamily="2" charset="2"/>
              <a:buChar char="Ø"/>
            </a:pPr>
            <a:r>
              <a:rPr lang="en-US" sz="9600" b="1" i="0" dirty="0">
                <a:effectLst/>
                <a:latin typeface="Times New Roman" panose="02020603050405020304" pitchFamily="18" charset="0"/>
                <a:cs typeface="Times New Roman" panose="02020603050405020304" pitchFamily="18" charset="0"/>
              </a:rPr>
              <a:t> Psychology is the scientific study of the behavior and mental Process.</a:t>
            </a:r>
          </a:p>
          <a:p>
            <a:pPr marL="342900" indent="-342900" algn="l">
              <a:lnSpc>
                <a:spcPct val="170000"/>
              </a:lnSpc>
              <a:buFont typeface="Wingdings" panose="05000000000000000000" pitchFamily="2" charset="2"/>
              <a:buChar char="Ø"/>
            </a:pPr>
            <a:r>
              <a:rPr lang="en-US" sz="9600" b="1" i="0" dirty="0">
                <a:effectLst/>
                <a:latin typeface="Times New Roman" panose="02020603050405020304" pitchFamily="18" charset="0"/>
                <a:cs typeface="Times New Roman" panose="02020603050405020304" pitchFamily="18" charset="0"/>
              </a:rPr>
              <a:t> Behavior includes all of our outward or overt actions and reactions, such as verbal and facial expressions and movements. Mental processes refer to all the internal and covert activity of our mind such as thinking, feeling and remembering.</a:t>
            </a:r>
          </a:p>
          <a:p>
            <a:pPr marL="342900" indent="-342900" algn="l">
              <a:lnSpc>
                <a:spcPct val="170000"/>
              </a:lnSpc>
              <a:buFont typeface="Wingdings" panose="05000000000000000000" pitchFamily="2" charset="2"/>
              <a:buChar char="Ø"/>
            </a:pPr>
            <a:endParaRPr lang="en-IN" sz="6200" b="0" i="0" dirty="0">
              <a:effectLst/>
              <a:latin typeface="Times New Roman" panose="02020603050405020304" pitchFamily="18" charset="0"/>
              <a:cs typeface="Times New Roman" panose="02020603050405020304" pitchFamily="18" charset="0"/>
            </a:endParaRPr>
          </a:p>
          <a:p>
            <a:pPr algn="l"/>
            <a:endParaRPr lang="en-US" b="0" i="0" dirty="0">
              <a:solidFill>
                <a:srgbClr val="000000"/>
              </a:solidFill>
              <a:effectLst/>
              <a:latin typeface="Times New Roman" panose="02020603050405020304" pitchFamily="18" charset="0"/>
            </a:endParaRPr>
          </a:p>
          <a:p>
            <a:pPr algn="l"/>
            <a:endParaRPr lang="en-IN" dirty="0"/>
          </a:p>
        </p:txBody>
      </p:sp>
    </p:spTree>
    <p:extLst>
      <p:ext uri="{BB962C8B-B14F-4D97-AF65-F5344CB8AC3E}">
        <p14:creationId xmlns:p14="http://schemas.microsoft.com/office/powerpoint/2010/main" val="2094157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B8DF0-A81E-45EE-BCF2-99F57688EC11}"/>
              </a:ext>
            </a:extLst>
          </p:cNvPr>
          <p:cNvSpPr>
            <a:spLocks noGrp="1"/>
          </p:cNvSpPr>
          <p:nvPr>
            <p:ph type="title"/>
          </p:nvPr>
        </p:nvSpPr>
        <p:spPr/>
        <p:txBody>
          <a:bodyPr/>
          <a:lstStyle/>
          <a:p>
            <a:r>
              <a:rPr lang="en-US" dirty="0"/>
              <a:t>Different definition of psychology:</a:t>
            </a:r>
            <a:endParaRPr lang="en-IN" dirty="0"/>
          </a:p>
        </p:txBody>
      </p:sp>
      <p:sp>
        <p:nvSpPr>
          <p:cNvPr id="3" name="Content Placeholder 2">
            <a:extLst>
              <a:ext uri="{FF2B5EF4-FFF2-40B4-BE49-F238E27FC236}">
                <a16:creationId xmlns:a16="http://schemas.microsoft.com/office/drawing/2014/main" id="{E05D79AD-2E81-40F2-82ED-006EC20E23DE}"/>
              </a:ext>
            </a:extLst>
          </p:cNvPr>
          <p:cNvSpPr>
            <a:spLocks noGrp="1"/>
          </p:cNvSpPr>
          <p:nvPr>
            <p:ph idx="1"/>
          </p:nvPr>
        </p:nvSpPr>
        <p:spPr/>
        <p:txBody>
          <a:bodyPr/>
          <a:lstStyle/>
          <a:p>
            <a:pPr algn="l" fontAlgn="base"/>
            <a:r>
              <a:rPr lang="en-US" b="1" dirty="0">
                <a:solidFill>
                  <a:srgbClr val="000000"/>
                </a:solidFill>
                <a:effectLst/>
                <a:latin typeface="Georgia" panose="02040502050405020303" pitchFamily="18" charset="0"/>
              </a:rPr>
              <a:t>William McDougall: </a:t>
            </a:r>
            <a:r>
              <a:rPr lang="en-US" b="0" dirty="0">
                <a:solidFill>
                  <a:srgbClr val="000000"/>
                </a:solidFill>
                <a:effectLst/>
                <a:latin typeface="Georgia" panose="02040502050405020303" pitchFamily="18" charset="0"/>
              </a:rPr>
              <a:t>In his book An Outline of Psychology, “Psychology is a science which aims to give us better understanding and control of the </a:t>
            </a:r>
            <a:r>
              <a:rPr lang="en-US" b="0" dirty="0" err="1">
                <a:solidFill>
                  <a:srgbClr val="000000"/>
                </a:solidFill>
                <a:effectLst/>
                <a:latin typeface="Georgia" panose="02040502050405020303" pitchFamily="18" charset="0"/>
              </a:rPr>
              <a:t>behaviour</a:t>
            </a:r>
            <a:r>
              <a:rPr lang="en-US" b="0" dirty="0">
                <a:solidFill>
                  <a:srgbClr val="000000"/>
                </a:solidFill>
                <a:effectLst/>
                <a:latin typeface="Georgia" panose="02040502050405020303" pitchFamily="18" charset="0"/>
              </a:rPr>
              <a:t> of the organism as a whole”.</a:t>
            </a:r>
          </a:p>
          <a:p>
            <a:pPr algn="l" fontAlgn="base"/>
            <a:r>
              <a:rPr lang="en-US" b="1" dirty="0">
                <a:solidFill>
                  <a:srgbClr val="000000"/>
                </a:solidFill>
                <a:effectLst/>
                <a:latin typeface="Georgia" panose="02040502050405020303" pitchFamily="18" charset="0"/>
              </a:rPr>
              <a:t> JB </a:t>
            </a:r>
            <a:r>
              <a:rPr lang="en-US" b="1">
                <a:solidFill>
                  <a:srgbClr val="000000"/>
                </a:solidFill>
                <a:effectLst/>
                <a:latin typeface="Georgia" panose="02040502050405020303" pitchFamily="18" charset="0"/>
              </a:rPr>
              <a:t>Watson: </a:t>
            </a:r>
            <a:r>
              <a:rPr lang="en-US" b="0">
                <a:solidFill>
                  <a:srgbClr val="000000"/>
                </a:solidFill>
                <a:effectLst/>
                <a:latin typeface="Georgia" panose="02040502050405020303" pitchFamily="18" charset="0"/>
              </a:rPr>
              <a:t>Psychology </a:t>
            </a:r>
            <a:r>
              <a:rPr lang="en-US" b="0" dirty="0">
                <a:solidFill>
                  <a:srgbClr val="000000"/>
                </a:solidFill>
                <a:effectLst/>
                <a:latin typeface="Georgia" panose="02040502050405020303" pitchFamily="18" charset="0"/>
              </a:rPr>
              <a:t>is “the science of </a:t>
            </a:r>
            <a:r>
              <a:rPr lang="en-US" b="0" dirty="0" err="1">
                <a:solidFill>
                  <a:srgbClr val="000000"/>
                </a:solidFill>
                <a:effectLst/>
                <a:latin typeface="Georgia" panose="02040502050405020303" pitchFamily="18" charset="0"/>
              </a:rPr>
              <a:t>behaviour</a:t>
            </a:r>
            <a:r>
              <a:rPr lang="en-US" b="0" dirty="0">
                <a:solidFill>
                  <a:srgbClr val="000000"/>
                </a:solidFill>
                <a:effectLst/>
                <a:latin typeface="Georgia" panose="02040502050405020303" pitchFamily="18" charset="0"/>
              </a:rPr>
              <a:t>” (taking into account the human as well as animal </a:t>
            </a:r>
            <a:r>
              <a:rPr lang="en-US" b="0" dirty="0" err="1">
                <a:solidFill>
                  <a:srgbClr val="000000"/>
                </a:solidFill>
                <a:effectLst/>
                <a:latin typeface="Georgia" panose="02040502050405020303" pitchFamily="18" charset="0"/>
              </a:rPr>
              <a:t>behaviour</a:t>
            </a:r>
            <a:r>
              <a:rPr lang="en-US" b="0" dirty="0">
                <a:solidFill>
                  <a:srgbClr val="000000"/>
                </a:solidFill>
                <a:effectLst/>
                <a:latin typeface="Georgia" panose="02040502050405020303" pitchFamily="18" charset="0"/>
              </a:rPr>
              <a:t>).</a:t>
            </a:r>
          </a:p>
          <a:p>
            <a:endParaRPr lang="en-IN" dirty="0"/>
          </a:p>
        </p:txBody>
      </p:sp>
    </p:spTree>
    <p:extLst>
      <p:ext uri="{BB962C8B-B14F-4D97-AF65-F5344CB8AC3E}">
        <p14:creationId xmlns:p14="http://schemas.microsoft.com/office/powerpoint/2010/main" val="2383010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E22BA-8463-44F2-8087-DFCBABBFC11E}"/>
              </a:ext>
            </a:extLst>
          </p:cNvPr>
          <p:cNvSpPr>
            <a:spLocks noGrp="1"/>
          </p:cNvSpPr>
          <p:nvPr>
            <p:ph type="title"/>
          </p:nvPr>
        </p:nvSpPr>
        <p:spPr>
          <a:xfrm>
            <a:off x="677334" y="609600"/>
            <a:ext cx="5300679" cy="717755"/>
          </a:xfrm>
        </p:spPr>
        <p:txBody>
          <a:bodyPr/>
          <a:lstStyle/>
          <a:p>
            <a:r>
              <a:rPr lang="en-IN" dirty="0"/>
              <a:t>Methods of Psychology: </a:t>
            </a:r>
          </a:p>
        </p:txBody>
      </p:sp>
      <p:sp>
        <p:nvSpPr>
          <p:cNvPr id="3" name="Content Placeholder 2">
            <a:extLst>
              <a:ext uri="{FF2B5EF4-FFF2-40B4-BE49-F238E27FC236}">
                <a16:creationId xmlns:a16="http://schemas.microsoft.com/office/drawing/2014/main" id="{349BEDD2-1978-46B9-90D0-71AB1037579B}"/>
              </a:ext>
            </a:extLst>
          </p:cNvPr>
          <p:cNvSpPr>
            <a:spLocks noGrp="1"/>
          </p:cNvSpPr>
          <p:nvPr>
            <p:ph idx="1"/>
          </p:nvPr>
        </p:nvSpPr>
        <p:spPr>
          <a:xfrm>
            <a:off x="677334" y="1327355"/>
            <a:ext cx="8574821" cy="4714007"/>
          </a:xfrm>
        </p:spPr>
        <p:txBody>
          <a:bodyPr>
            <a:normAutofit/>
          </a:bodyPr>
          <a:lstStyle/>
          <a:p>
            <a:r>
              <a:rPr lang="en-IN" sz="2400" dirty="0"/>
              <a:t>There are two methods by which we may observe our mental states:</a:t>
            </a:r>
          </a:p>
          <a:p>
            <a:r>
              <a:rPr lang="en-IN" sz="2400" dirty="0"/>
              <a:t>1. Introspection or Subjective method and </a:t>
            </a:r>
          </a:p>
          <a:p>
            <a:r>
              <a:rPr lang="en-IN" sz="2400" dirty="0"/>
              <a:t>2. Inspection or Objective method.</a:t>
            </a:r>
          </a:p>
          <a:p>
            <a:endParaRPr lang="en-IN" dirty="0"/>
          </a:p>
        </p:txBody>
      </p:sp>
    </p:spTree>
    <p:extLst>
      <p:ext uri="{BB962C8B-B14F-4D97-AF65-F5344CB8AC3E}">
        <p14:creationId xmlns:p14="http://schemas.microsoft.com/office/powerpoint/2010/main" val="1912471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A9437-002D-486B-BC6E-667A8D254529}"/>
              </a:ext>
            </a:extLst>
          </p:cNvPr>
          <p:cNvSpPr>
            <a:spLocks noGrp="1"/>
          </p:cNvSpPr>
          <p:nvPr>
            <p:ph type="title"/>
          </p:nvPr>
        </p:nvSpPr>
        <p:spPr>
          <a:xfrm>
            <a:off x="677334" y="609600"/>
            <a:ext cx="8319182" cy="678426"/>
          </a:xfrm>
        </p:spPr>
        <p:txBody>
          <a:bodyPr>
            <a:noAutofit/>
          </a:bodyPr>
          <a:lstStyle/>
          <a:p>
            <a:r>
              <a:rPr lang="en-US" sz="2400" b="1" i="0" dirty="0">
                <a:solidFill>
                  <a:srgbClr val="202124"/>
                </a:solidFill>
                <a:effectLst/>
                <a:latin typeface="arial" panose="020B0604020202020204" pitchFamily="34" charset="0"/>
              </a:rPr>
              <a:t>1.</a:t>
            </a:r>
            <a:r>
              <a:rPr lang="en-IN" sz="2400" b="1" dirty="0"/>
              <a:t> Introspection or Subjective method :</a:t>
            </a:r>
            <a:br>
              <a:rPr lang="en-US" sz="2400" b="1" i="0" dirty="0">
                <a:solidFill>
                  <a:srgbClr val="202124"/>
                </a:solidFill>
                <a:effectLst/>
                <a:latin typeface="arial" panose="020B0604020202020204" pitchFamily="34" charset="0"/>
              </a:rPr>
            </a:br>
            <a:br>
              <a:rPr lang="en-US" sz="2400" b="0" i="0" dirty="0">
                <a:solidFill>
                  <a:srgbClr val="202124"/>
                </a:solidFill>
                <a:effectLst/>
                <a:latin typeface="arial" panose="020B0604020202020204" pitchFamily="34" charset="0"/>
              </a:rPr>
            </a:br>
            <a:br>
              <a:rPr lang="en-US" sz="2400" b="0" i="0" dirty="0">
                <a:solidFill>
                  <a:srgbClr val="202124"/>
                </a:solidFill>
                <a:effectLst/>
                <a:latin typeface="arial" panose="020B0604020202020204" pitchFamily="34" charset="0"/>
              </a:rPr>
            </a:br>
            <a:br>
              <a:rPr lang="en-US" sz="2400" b="0" i="0" dirty="0">
                <a:solidFill>
                  <a:srgbClr val="202124"/>
                </a:solidFill>
                <a:effectLst/>
                <a:latin typeface="arial" panose="020B0604020202020204" pitchFamily="34" charset="0"/>
              </a:rPr>
            </a:br>
            <a:br>
              <a:rPr lang="en-US" sz="2400" b="0" i="0" dirty="0">
                <a:solidFill>
                  <a:srgbClr val="202124"/>
                </a:solidFill>
                <a:effectLst/>
                <a:latin typeface="arial" panose="020B0604020202020204" pitchFamily="34" charset="0"/>
              </a:rPr>
            </a:br>
            <a:r>
              <a:rPr lang="en-US" sz="2400" b="0" i="0" dirty="0">
                <a:solidFill>
                  <a:srgbClr val="202124"/>
                </a:solidFill>
                <a:effectLst/>
                <a:latin typeface="arial" panose="020B0604020202020204" pitchFamily="34" charset="0"/>
              </a:rPr>
              <a:t> </a:t>
            </a:r>
            <a:endParaRPr lang="en-IN" sz="2400" dirty="0"/>
          </a:p>
        </p:txBody>
      </p:sp>
      <p:sp>
        <p:nvSpPr>
          <p:cNvPr id="3" name="Content Placeholder 2">
            <a:extLst>
              <a:ext uri="{FF2B5EF4-FFF2-40B4-BE49-F238E27FC236}">
                <a16:creationId xmlns:a16="http://schemas.microsoft.com/office/drawing/2014/main" id="{7AE17128-71A1-4EC1-BD7F-49361F06F4CF}"/>
              </a:ext>
            </a:extLst>
          </p:cNvPr>
          <p:cNvSpPr>
            <a:spLocks noGrp="1"/>
          </p:cNvSpPr>
          <p:nvPr>
            <p:ph idx="1"/>
          </p:nvPr>
        </p:nvSpPr>
        <p:spPr>
          <a:xfrm>
            <a:off x="1591734" y="2113935"/>
            <a:ext cx="7748911" cy="776749"/>
          </a:xfrm>
        </p:spPr>
        <p:txBody>
          <a:bodyPr>
            <a:noAutofit/>
          </a:bodyPr>
          <a:lstStyle/>
          <a:p>
            <a:pPr marL="0" indent="0">
              <a:buNone/>
            </a:pPr>
            <a:r>
              <a:rPr lang="en-US" sz="2400" b="0" i="0" dirty="0">
                <a:solidFill>
                  <a:srgbClr val="202124"/>
                </a:solidFill>
                <a:effectLst/>
                <a:latin typeface="Times New Roman" panose="02020603050405020304" pitchFamily="18" charset="0"/>
                <a:cs typeface="Times New Roman" panose="02020603050405020304" pitchFamily="18" charset="0"/>
              </a:rPr>
              <a:t>Introspection means </a:t>
            </a:r>
            <a:r>
              <a:rPr lang="en-US" sz="2400" b="1" i="0" dirty="0">
                <a:solidFill>
                  <a:srgbClr val="202124"/>
                </a:solidFill>
                <a:effectLst/>
                <a:latin typeface="Times New Roman" panose="02020603050405020304" pitchFamily="18" charset="0"/>
                <a:cs typeface="Times New Roman" panose="02020603050405020304" pitchFamily="18" charset="0"/>
              </a:rPr>
              <a:t>observing one's own behavior through self-analysis</a:t>
            </a:r>
            <a:r>
              <a:rPr lang="en-US" sz="2400" b="0" i="0" dirty="0">
                <a:solidFill>
                  <a:srgbClr val="202124"/>
                </a:solidFill>
                <a:effectLst/>
                <a:latin typeface="Times New Roman" panose="02020603050405020304" pitchFamily="18" charset="0"/>
                <a:cs typeface="Times New Roman" panose="02020603050405020304" pitchFamily="18" charset="0"/>
              </a:rPr>
              <a:t>. This method is the most subjective in nature. Introspection may be defined as observation by an individual of his own mental states.</a:t>
            </a:r>
            <a:br>
              <a:rPr lang="en-US" sz="2400" b="0" i="0" dirty="0">
                <a:solidFill>
                  <a:srgbClr val="202124"/>
                </a:solidFill>
                <a:effectLst/>
                <a:latin typeface="Times New Roman" panose="02020603050405020304" pitchFamily="18" charset="0"/>
                <a:cs typeface="Times New Roman" panose="02020603050405020304" pitchFamily="18" charset="0"/>
              </a:rPr>
            </a:b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6670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44888-CE1F-4BE3-9C88-14B2D6280CB8}"/>
              </a:ext>
            </a:extLst>
          </p:cNvPr>
          <p:cNvSpPr>
            <a:spLocks noGrp="1"/>
          </p:cNvSpPr>
          <p:nvPr>
            <p:ph type="title"/>
          </p:nvPr>
        </p:nvSpPr>
        <p:spPr>
          <a:xfrm>
            <a:off x="677334" y="609600"/>
            <a:ext cx="8505995" cy="707923"/>
          </a:xfrm>
        </p:spPr>
        <p:txBody>
          <a:bodyPr>
            <a:normAutofit fontScale="90000"/>
          </a:bodyPr>
          <a:lstStyle/>
          <a:p>
            <a:r>
              <a:rPr lang="en-IN" sz="2800" dirty="0"/>
              <a:t>2. Inspection or Objective method.</a:t>
            </a:r>
            <a:br>
              <a:rPr lang="en-IN" sz="2800" dirty="0"/>
            </a:br>
            <a:endParaRPr lang="en-IN" sz="2700" dirty="0"/>
          </a:p>
        </p:txBody>
      </p:sp>
      <p:sp>
        <p:nvSpPr>
          <p:cNvPr id="3" name="Content Placeholder 2">
            <a:extLst>
              <a:ext uri="{FF2B5EF4-FFF2-40B4-BE49-F238E27FC236}">
                <a16:creationId xmlns:a16="http://schemas.microsoft.com/office/drawing/2014/main" id="{E4855499-224F-436E-985A-2D02FEEEC08E}"/>
              </a:ext>
            </a:extLst>
          </p:cNvPr>
          <p:cNvSpPr>
            <a:spLocks noGrp="1"/>
          </p:cNvSpPr>
          <p:nvPr>
            <p:ph idx="1"/>
          </p:nvPr>
        </p:nvSpPr>
        <p:spPr>
          <a:xfrm>
            <a:off x="1543664" y="1828800"/>
            <a:ext cx="8703731" cy="4802497"/>
          </a:xfrm>
        </p:spPr>
        <p:txBody>
          <a:bodyPr>
            <a:normAutofit/>
          </a:bodyPr>
          <a:lstStyle/>
          <a:p>
            <a:pPr marL="0" indent="0">
              <a:buNone/>
            </a:pPr>
            <a:r>
              <a:rPr lang="en-US" sz="2400" b="0" i="0" dirty="0">
                <a:solidFill>
                  <a:srgbClr val="202124"/>
                </a:solidFill>
                <a:effectLst/>
                <a:latin typeface="arial" panose="020B0604020202020204" pitchFamily="34" charset="0"/>
              </a:rPr>
              <a:t>It is not possible to introspect the minds of others. To know the minds of other persons we are to do so by observing the overt behavior through which their minds find expression.</a:t>
            </a:r>
            <a:br>
              <a:rPr lang="en-US" sz="2400" b="0" i="0" dirty="0">
                <a:solidFill>
                  <a:srgbClr val="202124"/>
                </a:solidFill>
                <a:effectLst/>
                <a:latin typeface="arial" panose="020B0604020202020204" pitchFamily="34" charset="0"/>
              </a:rPr>
            </a:br>
            <a:endParaRPr lang="en-IN" sz="2400" dirty="0"/>
          </a:p>
        </p:txBody>
      </p:sp>
    </p:spTree>
    <p:extLst>
      <p:ext uri="{BB962C8B-B14F-4D97-AF65-F5344CB8AC3E}">
        <p14:creationId xmlns:p14="http://schemas.microsoft.com/office/powerpoint/2010/main" val="178863962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184</TotalTime>
  <Words>269</Words>
  <Application>Microsoft Office PowerPoint</Application>
  <PresentationFormat>Widescreen</PresentationFormat>
  <Paragraphs>16</Paragraphs>
  <Slides>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vt:lpstr>
      <vt:lpstr>arial</vt:lpstr>
      <vt:lpstr>Georgia</vt:lpstr>
      <vt:lpstr>Times New Roman</vt:lpstr>
      <vt:lpstr>Trebuchet MS</vt:lpstr>
      <vt:lpstr>Wingdings</vt:lpstr>
      <vt:lpstr>Wingdings 3</vt:lpstr>
      <vt:lpstr>Facet</vt:lpstr>
      <vt:lpstr>What is Psychology?</vt:lpstr>
      <vt:lpstr>Different definition of psychology:</vt:lpstr>
      <vt:lpstr>Methods of Psychology: </vt:lpstr>
      <vt:lpstr>1. Introspection or Subjective method :      </vt:lpstr>
      <vt:lpstr>2. Inspection or Objective method.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Psychology?</dc:title>
  <dc:creator>malayagogoi@outlook.com</dc:creator>
  <cp:lastModifiedBy>malayagogoi@outlook.com</cp:lastModifiedBy>
  <cp:revision>8</cp:revision>
  <dcterms:created xsi:type="dcterms:W3CDTF">2022-05-05T01:17:40Z</dcterms:created>
  <dcterms:modified xsi:type="dcterms:W3CDTF">2022-05-22T18:24:16Z</dcterms:modified>
</cp:coreProperties>
</file>