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EE67D4-6626-4F46-84CA-D81860CEFCD3}" type="datetimeFigureOut">
              <a:rPr lang="en-IN" smtClean="0"/>
              <a:t>10-05-2022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317158-8335-4CFA-A960-6270A0512C2D}" type="slidenum">
              <a:rPr lang="en-IN" smtClean="0"/>
              <a:t>‹#›</a:t>
            </a:fld>
            <a:endParaRPr lang="en-IN"/>
          </a:p>
        </p:txBody>
      </p:sp>
    </p:spTree>
    <p:extLst>
      <p:ext uri="{BB962C8B-B14F-4D97-AF65-F5344CB8AC3E}">
        <p14:creationId xmlns:p14="http://schemas.microsoft.com/office/powerpoint/2010/main" val="1872381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1</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10</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11</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2</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3</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4</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5</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6</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7</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8</a:t>
            </a:fld>
            <a:endParaRPr lang="en-IN"/>
          </a:p>
        </p:txBody>
      </p:sp>
    </p:spTree>
    <p:extLst>
      <p:ext uri="{BB962C8B-B14F-4D97-AF65-F5344CB8AC3E}">
        <p14:creationId xmlns:p14="http://schemas.microsoft.com/office/powerpoint/2010/main" val="3118474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24317158-8335-4CFA-A960-6270A0512C2D}" type="slidenum">
              <a:rPr lang="en-IN" smtClean="0"/>
              <a:t>9</a:t>
            </a:fld>
            <a:endParaRPr lang="en-IN"/>
          </a:p>
        </p:txBody>
      </p:sp>
    </p:spTree>
    <p:extLst>
      <p:ext uri="{BB962C8B-B14F-4D97-AF65-F5344CB8AC3E}">
        <p14:creationId xmlns:p14="http://schemas.microsoft.com/office/powerpoint/2010/main" val="3118474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79542E8-4930-42B3-A3B6-89385264B361}" type="datetimeFigureOut">
              <a:rPr lang="en-IN" smtClean="0"/>
              <a:t>10-05-2022</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F21EEB40-46CF-48E5-86DB-3BEF2F4F2074}"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9542E8-4930-42B3-A3B6-89385264B361}"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9542E8-4930-42B3-A3B6-89385264B361}"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9542E8-4930-42B3-A3B6-89385264B361}"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9542E8-4930-42B3-A3B6-89385264B361}"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1EEB40-46CF-48E5-86DB-3BEF2F4F2074}"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9542E8-4930-42B3-A3B6-89385264B361}"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9542E8-4930-42B3-A3B6-89385264B361}" type="datetimeFigureOut">
              <a:rPr lang="en-IN" smtClean="0"/>
              <a:t>10-05-2022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9542E8-4930-42B3-A3B6-89385264B361}" type="datetimeFigureOut">
              <a:rPr lang="en-IN" smtClean="0"/>
              <a:t>10-05-2022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9542E8-4930-42B3-A3B6-89385264B361}" type="datetimeFigureOut">
              <a:rPr lang="en-IN" smtClean="0"/>
              <a:t>10-05-2022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9542E8-4930-42B3-A3B6-89385264B361}"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21EEB40-46CF-48E5-86DB-3BEF2F4F2074}"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9542E8-4930-42B3-A3B6-89385264B361}"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F21EEB40-46CF-48E5-86DB-3BEF2F4F2074}" type="slidenum">
              <a:rPr lang="en-IN" smtClean="0"/>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79542E8-4930-42B3-A3B6-89385264B361}" type="datetimeFigureOut">
              <a:rPr lang="en-IN" smtClean="0"/>
              <a:t>10-05-2022</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21EEB40-46CF-48E5-86DB-3BEF2F4F2074}" type="slidenum">
              <a:rPr lang="en-IN" smtClean="0"/>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6632"/>
            <a:ext cx="7851648" cy="108012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900" dirty="0"/>
              <a:t>Meaning </a:t>
            </a:r>
            <a:r>
              <a:rPr lang="en-US" sz="4900" dirty="0" smtClean="0"/>
              <a:t>of Motivation</a:t>
            </a:r>
            <a:endParaRPr lang="en-IN" sz="4900" dirty="0"/>
          </a:p>
        </p:txBody>
      </p:sp>
      <p:sp>
        <p:nvSpPr>
          <p:cNvPr id="3" name="Subtitle 2"/>
          <p:cNvSpPr>
            <a:spLocks noGrp="1"/>
          </p:cNvSpPr>
          <p:nvPr>
            <p:ph type="subTitle" idx="1"/>
          </p:nvPr>
        </p:nvSpPr>
        <p:spPr>
          <a:xfrm>
            <a:off x="251520" y="1484784"/>
            <a:ext cx="8640960" cy="5256584"/>
          </a:xfrm>
        </p:spPr>
        <p:txBody>
          <a:bodyPr/>
          <a:lstStyle/>
          <a:p>
            <a:pPr algn="just"/>
            <a:r>
              <a:rPr lang="en-US" sz="3200" dirty="0" smtClean="0"/>
              <a:t>Every activity has a driving force behind it. This may be called motive force of our </a:t>
            </a:r>
            <a:r>
              <a:rPr lang="en-US" sz="3200" dirty="0" err="1" smtClean="0"/>
              <a:t>behaviour</a:t>
            </a:r>
            <a:r>
              <a:rPr lang="en-US" sz="3200" dirty="0" smtClean="0"/>
              <a:t>. Without motivation, no activity is possible.</a:t>
            </a:r>
          </a:p>
          <a:p>
            <a:pPr algn="just"/>
            <a:endParaRPr lang="en-US" sz="3200" dirty="0"/>
          </a:p>
          <a:p>
            <a:pPr algn="just"/>
            <a:r>
              <a:rPr lang="en-US" sz="3200" dirty="0" smtClean="0"/>
              <a:t>The word motivation is derived from the Latin root “</a:t>
            </a:r>
            <a:r>
              <a:rPr lang="en-US" sz="3200" dirty="0" err="1" smtClean="0"/>
              <a:t>movere</a:t>
            </a:r>
            <a:r>
              <a:rPr lang="en-US" sz="3200" dirty="0" smtClean="0"/>
              <a:t>” which means ‘to move’. Thus, motivation means the process of arousing movement in the organism.</a:t>
            </a:r>
          </a:p>
          <a:p>
            <a:pPr algn="just"/>
            <a:endParaRPr lang="en-US" dirty="0"/>
          </a:p>
          <a:p>
            <a:pPr algn="just"/>
            <a:endParaRPr lang="en-IN" dirty="0"/>
          </a:p>
        </p:txBody>
      </p:sp>
    </p:spTree>
    <p:extLst>
      <p:ext uri="{BB962C8B-B14F-4D97-AF65-F5344CB8AC3E}">
        <p14:creationId xmlns:p14="http://schemas.microsoft.com/office/powerpoint/2010/main" val="1532467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r>
              <a:rPr lang="en-US" sz="3200" dirty="0" smtClean="0"/>
              <a:t>Accordingly, motivation plays a vital role in the process of learning. In fact, motivation is called the central factor of learning. As we cannot imagine the existence of a school, college or university without pupils, so we cannot imagine an effective learning without proper motivation. </a:t>
            </a:r>
          </a:p>
          <a:p>
            <a:pPr algn="just"/>
            <a:endParaRPr lang="en-US" sz="3200" dirty="0"/>
          </a:p>
          <a:p>
            <a:pPr algn="just"/>
            <a:r>
              <a:rPr lang="en-US" sz="3200" dirty="0" smtClean="0"/>
              <a:t>Therefore, it is very essential for the teacher to motivate his students in the classroom before they are taught.  </a:t>
            </a:r>
            <a:endParaRPr lang="en-IN" sz="3200" dirty="0"/>
          </a:p>
        </p:txBody>
      </p:sp>
    </p:spTree>
    <p:extLst>
      <p:ext uri="{BB962C8B-B14F-4D97-AF65-F5344CB8AC3E}">
        <p14:creationId xmlns:p14="http://schemas.microsoft.com/office/powerpoint/2010/main" val="342090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endParaRPr lang="en-US" sz="3200" dirty="0" smtClean="0"/>
          </a:p>
          <a:p>
            <a:pPr algn="just"/>
            <a:endParaRPr lang="en-US" sz="3200" dirty="0" smtClean="0"/>
          </a:p>
          <a:p>
            <a:pPr algn="ctr"/>
            <a:r>
              <a:rPr lang="en-US" sz="7200" dirty="0" smtClean="0">
                <a:latin typeface="Bernard MT Condensed" pitchFamily="18" charset="0"/>
              </a:rPr>
              <a:t>THANK</a:t>
            </a:r>
          </a:p>
          <a:p>
            <a:pPr algn="ctr"/>
            <a:r>
              <a:rPr lang="en-US" sz="7200" dirty="0" smtClean="0">
                <a:latin typeface="Bernard MT Condensed" pitchFamily="18" charset="0"/>
              </a:rPr>
              <a:t>YOU</a:t>
            </a:r>
            <a:r>
              <a:rPr lang="en-US" sz="3200" dirty="0" smtClean="0"/>
              <a:t>  </a:t>
            </a:r>
            <a:endParaRPr lang="en-IN" sz="3200" dirty="0"/>
          </a:p>
        </p:txBody>
      </p:sp>
    </p:spTree>
    <p:extLst>
      <p:ext uri="{BB962C8B-B14F-4D97-AF65-F5344CB8AC3E}">
        <p14:creationId xmlns:p14="http://schemas.microsoft.com/office/powerpoint/2010/main" val="67326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endParaRPr lang="en-US" sz="3200" dirty="0"/>
          </a:p>
          <a:p>
            <a:pPr algn="just"/>
            <a:r>
              <a:rPr lang="en-US" sz="3200" dirty="0" smtClean="0"/>
              <a:t>T.W. Atkinson (1966) </a:t>
            </a:r>
            <a:r>
              <a:rPr lang="en-US" sz="3200" dirty="0"/>
              <a:t>defined motivation as the arousal of tendency to act to produce one or more effect.</a:t>
            </a:r>
            <a:endParaRPr lang="en-US" sz="3200" dirty="0" smtClean="0"/>
          </a:p>
          <a:p>
            <a:pPr algn="just"/>
            <a:endParaRPr lang="en-US" sz="3200" dirty="0" smtClean="0"/>
          </a:p>
          <a:p>
            <a:pPr algn="just"/>
            <a:r>
              <a:rPr lang="en-US" sz="3200" dirty="0" smtClean="0"/>
              <a:t>According to C.V. Good (1973), “Motivation is the process of arousing, sustaining and regulating activity.”</a:t>
            </a:r>
          </a:p>
          <a:p>
            <a:pPr algn="just"/>
            <a:endParaRPr lang="en-US" dirty="0"/>
          </a:p>
        </p:txBody>
      </p:sp>
    </p:spTree>
    <p:extLst>
      <p:ext uri="{BB962C8B-B14F-4D97-AF65-F5344CB8AC3E}">
        <p14:creationId xmlns:p14="http://schemas.microsoft.com/office/powerpoint/2010/main" val="2857416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dirty="0" smtClean="0"/>
          </a:p>
          <a:p>
            <a:pPr algn="just"/>
            <a:endParaRPr lang="en-US" dirty="0"/>
          </a:p>
          <a:p>
            <a:pPr algn="just"/>
            <a:r>
              <a:rPr lang="en-US" sz="3200" dirty="0" smtClean="0"/>
              <a:t>To Skinner, “Motivation is the super-highway to learning”.</a:t>
            </a:r>
          </a:p>
          <a:p>
            <a:pPr algn="just"/>
            <a:endParaRPr lang="en-US" sz="3200" dirty="0"/>
          </a:p>
          <a:p>
            <a:pPr algn="just"/>
            <a:r>
              <a:rPr lang="en-US" sz="3200" dirty="0" smtClean="0"/>
              <a:t>Gray &amp; Stark states  - “Motivation is the result of processes, internal or external to the individual that arouse enthusiasm and persistence to pursue a certain course of action.”</a:t>
            </a:r>
            <a:endParaRPr lang="en-IN" sz="3200" dirty="0"/>
          </a:p>
        </p:txBody>
      </p:sp>
    </p:spTree>
    <p:extLst>
      <p:ext uri="{BB962C8B-B14F-4D97-AF65-F5344CB8AC3E}">
        <p14:creationId xmlns:p14="http://schemas.microsoft.com/office/powerpoint/2010/main" val="1502921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endParaRPr lang="en-US" sz="3200" dirty="0"/>
          </a:p>
          <a:p>
            <a:pPr algn="just"/>
            <a:r>
              <a:rPr lang="en-US" sz="3200" dirty="0" smtClean="0"/>
              <a:t>Motive is that state of organism which makes it perform certain act or duty. The organism goes into action under some form of inner pressure.</a:t>
            </a:r>
          </a:p>
          <a:p>
            <a:pPr algn="just"/>
            <a:endParaRPr lang="en-US" sz="3200" dirty="0"/>
          </a:p>
          <a:p>
            <a:pPr algn="just"/>
            <a:r>
              <a:rPr lang="en-US" sz="3200" dirty="0" smtClean="0"/>
              <a:t>Thus, motivation may be considered as that force which compels us to act or to behave in a particular direction. </a:t>
            </a:r>
            <a:endParaRPr lang="en-IN" sz="3200" dirty="0"/>
          </a:p>
        </p:txBody>
      </p:sp>
    </p:spTree>
    <p:extLst>
      <p:ext uri="{BB962C8B-B14F-4D97-AF65-F5344CB8AC3E}">
        <p14:creationId xmlns:p14="http://schemas.microsoft.com/office/powerpoint/2010/main" val="1873241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6632"/>
            <a:ext cx="7851648" cy="1080120"/>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Role of </a:t>
            </a:r>
            <a:r>
              <a:rPr lang="en-US" sz="4900" dirty="0" smtClean="0"/>
              <a:t>Motivation</a:t>
            </a:r>
            <a:endParaRPr lang="en-IN" sz="4900" dirty="0"/>
          </a:p>
        </p:txBody>
      </p:sp>
      <p:sp>
        <p:nvSpPr>
          <p:cNvPr id="3" name="Subtitle 2"/>
          <p:cNvSpPr>
            <a:spLocks noGrp="1"/>
          </p:cNvSpPr>
          <p:nvPr>
            <p:ph type="subTitle" idx="1"/>
          </p:nvPr>
        </p:nvSpPr>
        <p:spPr>
          <a:xfrm>
            <a:off x="251520" y="1484784"/>
            <a:ext cx="8640960" cy="5256584"/>
          </a:xfrm>
        </p:spPr>
        <p:txBody>
          <a:bodyPr/>
          <a:lstStyle/>
          <a:p>
            <a:pPr algn="just"/>
            <a:r>
              <a:rPr lang="en-US" sz="3200" dirty="0" smtClean="0"/>
              <a:t>Motivation is very important in every phase of education. The success of teaching-learning process depends upon encouragement, incentives and all those forces that set the child to learning activity. </a:t>
            </a:r>
          </a:p>
          <a:p>
            <a:pPr algn="just"/>
            <a:endParaRPr lang="en-US" sz="3200" dirty="0"/>
          </a:p>
          <a:p>
            <a:pPr algn="just"/>
            <a:r>
              <a:rPr lang="en-US" sz="3200" dirty="0" smtClean="0"/>
              <a:t>In other words, the problem of education is the problem of motivating the pupils. When the pupils are motivated, half the work of the teacher is done.</a:t>
            </a:r>
          </a:p>
          <a:p>
            <a:pPr algn="just"/>
            <a:endParaRPr lang="en-US" dirty="0"/>
          </a:p>
          <a:p>
            <a:pPr algn="just"/>
            <a:endParaRPr lang="en-IN" dirty="0"/>
          </a:p>
        </p:txBody>
      </p:sp>
    </p:spTree>
    <p:extLst>
      <p:ext uri="{BB962C8B-B14F-4D97-AF65-F5344CB8AC3E}">
        <p14:creationId xmlns:p14="http://schemas.microsoft.com/office/powerpoint/2010/main" val="54151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r>
              <a:rPr lang="en-US" sz="3200" dirty="0" smtClean="0"/>
              <a:t>Motivation is the act of stimulating interest in the pupils. In fact, motivation gives rise to interest and interest is the short-cut to all learning.  </a:t>
            </a:r>
          </a:p>
          <a:p>
            <a:pPr algn="just"/>
            <a:endParaRPr lang="en-US" sz="3200" dirty="0"/>
          </a:p>
          <a:p>
            <a:pPr algn="just"/>
            <a:r>
              <a:rPr lang="en-US" sz="3200" dirty="0" smtClean="0"/>
              <a:t>A well-motivated pupil is highly attentive. He/she takes to his/her work whole heartedly and achieves maximum success in the activity. The knowledge of techniques of motivation is of great importance to the teacher. Hence, we can say that motivation is an essential condition of learning.</a:t>
            </a:r>
            <a:endParaRPr lang="en-IN" sz="3200" dirty="0"/>
          </a:p>
        </p:txBody>
      </p:sp>
    </p:spTree>
    <p:extLst>
      <p:ext uri="{BB962C8B-B14F-4D97-AF65-F5344CB8AC3E}">
        <p14:creationId xmlns:p14="http://schemas.microsoft.com/office/powerpoint/2010/main" val="1986283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r>
              <a:rPr lang="en-US" sz="3200" dirty="0" smtClean="0"/>
              <a:t>The role of motivation in learning process may briefly be summarized as below:</a:t>
            </a:r>
          </a:p>
          <a:p>
            <a:pPr algn="just"/>
            <a:endParaRPr lang="en-US" sz="3200" dirty="0" smtClean="0"/>
          </a:p>
          <a:p>
            <a:pPr algn="just"/>
            <a:endParaRPr lang="en-US" sz="3200" dirty="0"/>
          </a:p>
          <a:p>
            <a:pPr algn="just"/>
            <a:r>
              <a:rPr lang="en-US" sz="3200" dirty="0" smtClean="0"/>
              <a:t>1) Motivation is an art of inculcating interest in learners. Interest is said to be the mother of attention and attention, in turn, is the mother of learning. Unless motivating the learners, it is quite impossible to create interest and attention which may cause the failure of learning.</a:t>
            </a:r>
            <a:endParaRPr lang="en-IN" sz="3200" dirty="0"/>
          </a:p>
        </p:txBody>
      </p:sp>
    </p:spTree>
    <p:extLst>
      <p:ext uri="{BB962C8B-B14F-4D97-AF65-F5344CB8AC3E}">
        <p14:creationId xmlns:p14="http://schemas.microsoft.com/office/powerpoint/2010/main" val="2555527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r>
              <a:rPr lang="en-US" sz="3200" dirty="0" smtClean="0"/>
              <a:t>2) In learning process, the psychological or mental energy of the learner is very essential. This energy to the learner is brought about by motivation.</a:t>
            </a:r>
          </a:p>
          <a:p>
            <a:pPr algn="just"/>
            <a:endParaRPr lang="en-US" sz="3200" dirty="0"/>
          </a:p>
          <a:p>
            <a:pPr algn="just"/>
            <a:r>
              <a:rPr lang="en-US" sz="3200" dirty="0" smtClean="0"/>
              <a:t>3) Learning is a goal-oriented activity. Motivation helps to raise this goal because it sustains and energize our </a:t>
            </a:r>
            <a:r>
              <a:rPr lang="en-US" sz="3200" dirty="0" err="1" smtClean="0"/>
              <a:t>behaviour</a:t>
            </a:r>
            <a:r>
              <a:rPr lang="en-US" sz="3200" dirty="0" smtClean="0"/>
              <a:t>.   </a:t>
            </a:r>
            <a:endParaRPr lang="en-IN" sz="3200" dirty="0"/>
          </a:p>
        </p:txBody>
      </p:sp>
    </p:spTree>
    <p:extLst>
      <p:ext uri="{BB962C8B-B14F-4D97-AF65-F5344CB8AC3E}">
        <p14:creationId xmlns:p14="http://schemas.microsoft.com/office/powerpoint/2010/main" val="1658911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119675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IN" sz="4900" dirty="0"/>
          </a:p>
        </p:txBody>
      </p:sp>
      <p:sp>
        <p:nvSpPr>
          <p:cNvPr id="3" name="Subtitle 2"/>
          <p:cNvSpPr>
            <a:spLocks noGrp="1"/>
          </p:cNvSpPr>
          <p:nvPr>
            <p:ph type="subTitle" idx="1"/>
          </p:nvPr>
        </p:nvSpPr>
        <p:spPr>
          <a:xfrm>
            <a:off x="251520" y="404664"/>
            <a:ext cx="8640960" cy="6336704"/>
          </a:xfrm>
        </p:spPr>
        <p:txBody>
          <a:bodyPr/>
          <a:lstStyle/>
          <a:p>
            <a:pPr algn="just"/>
            <a:endParaRPr lang="en-US" sz="3200" dirty="0" smtClean="0"/>
          </a:p>
          <a:p>
            <a:pPr algn="just"/>
            <a:r>
              <a:rPr lang="en-US" sz="3200" dirty="0" smtClean="0"/>
              <a:t>4) When students are motivated, they show persistency in learning. Motivation helps the learners to practice a thing more and more which gradually leads to effective learning. </a:t>
            </a:r>
          </a:p>
          <a:p>
            <a:pPr algn="just"/>
            <a:endParaRPr lang="en-US" sz="3200" dirty="0"/>
          </a:p>
          <a:p>
            <a:pPr algn="just"/>
            <a:r>
              <a:rPr lang="en-US" sz="3200" dirty="0" smtClean="0"/>
              <a:t>5) Motivation helps in capturing attention of the students and attention leads to effective learning. The teacher can help the students in concentrating their attention on studies by motivating them.  </a:t>
            </a:r>
            <a:endParaRPr lang="en-IN" sz="3200" dirty="0"/>
          </a:p>
        </p:txBody>
      </p:sp>
    </p:spTree>
    <p:extLst>
      <p:ext uri="{BB962C8B-B14F-4D97-AF65-F5344CB8AC3E}">
        <p14:creationId xmlns:p14="http://schemas.microsoft.com/office/powerpoint/2010/main" val="19731506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TotalTime>
  <Words>604</Words>
  <Application>Microsoft Office PowerPoint</Application>
  <PresentationFormat>On-screen Show (4:3)</PresentationFormat>
  <Paragraphs>67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    Meaning of Motivation</vt:lpstr>
      <vt:lpstr>    </vt:lpstr>
      <vt:lpstr>    </vt:lpstr>
      <vt:lpstr>    </vt:lpstr>
      <vt:lpstr>    Role of Motivation</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Motivation: Meaning and Role</dc:title>
  <dc:creator>Leela Ram Newar</dc:creator>
  <cp:lastModifiedBy>Leela Ram Newar</cp:lastModifiedBy>
  <cp:revision>8</cp:revision>
  <dcterms:created xsi:type="dcterms:W3CDTF">2022-05-10T14:04:37Z</dcterms:created>
  <dcterms:modified xsi:type="dcterms:W3CDTF">2022-05-10T15:23:51Z</dcterms:modified>
</cp:coreProperties>
</file>