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handoutMasterIdLst>
    <p:handoutMasterId r:id="rId10"/>
  </p:handoutMasterIdLst>
  <p:sldIdLst>
    <p:sldId id="257" r:id="rId2"/>
    <p:sldId id="265" r:id="rId3"/>
    <p:sldId id="259" r:id="rId4"/>
    <p:sldId id="260" r:id="rId5"/>
    <p:sldId id="264" r:id="rId6"/>
    <p:sldId id="266" r:id="rId7"/>
    <p:sldId id="262" r:id="rId8"/>
  </p:sldIdLst>
  <p:sldSz cx="9144000" cy="6858000" type="screen4x3"/>
  <p:notesSz cx="6662738" cy="9906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685" autoAdjust="0"/>
    <p:restoredTop sz="86441" autoAdjust="0"/>
  </p:normalViewPr>
  <p:slideViewPr>
    <p:cSldViewPr snapToGrid="0">
      <p:cViewPr>
        <p:scale>
          <a:sx n="60" d="100"/>
          <a:sy n="60" d="100"/>
        </p:scale>
        <p:origin x="-1662" y="-4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86C7C26-1B84-4EDD-9051-3FB4BA638106}" type="datetimeFigureOut">
              <a:rPr lang="en-US" smtClean="0"/>
              <a:pPr/>
              <a:t>5/19/2022</a:t>
            </a:fld>
            <a:endParaRPr lang="en-IN"/>
          </a:p>
        </p:txBody>
      </p:sp>
      <p:sp>
        <p:nvSpPr>
          <p:cNvPr id="4" name="Footer Placeholder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353749F3-FE6D-4E71-9580-9AFD39C09FBF}"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9" name="Rectangle 2"/>
          <p:cNvSpPr>
            <a:spLocks noGrp="1" noChangeArrowheads="1"/>
          </p:cNvSpPr>
          <p:nvPr>
            <p:ph type="hdr" sz="quarter"/>
          </p:nvPr>
        </p:nvSpPr>
        <p:spPr bwMode="auto">
          <a:xfrm>
            <a:off x="3"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0" name="Rectangle 3"/>
          <p:cNvSpPr>
            <a:spLocks noGrp="1" noChangeArrowheads="1"/>
          </p:cNvSpPr>
          <p:nvPr>
            <p:ph type="dt" idx="1"/>
          </p:nvPr>
        </p:nvSpPr>
        <p:spPr bwMode="auto">
          <a:xfrm>
            <a:off x="3906649" y="2"/>
            <a:ext cx="2988978" cy="55549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1" name="Rectangle 4"/>
          <p:cNvSpPr>
            <a:spLocks noGrp="1" noRot="1" noChangeAspect="1" noChangeArrowheads="1" noTextEdit="1"/>
          </p:cNvSpPr>
          <p:nvPr>
            <p:ph type="sldImg" idx="2"/>
          </p:nvPr>
        </p:nvSpPr>
        <p:spPr bwMode="auto">
          <a:xfrm>
            <a:off x="676275" y="830263"/>
            <a:ext cx="5543550" cy="4159250"/>
          </a:xfrm>
          <a:prstGeom prst="rect">
            <a:avLst/>
          </a:prstGeom>
          <a:noFill/>
          <a:ln w="9525">
            <a:solidFill>
              <a:srgbClr val="000000"/>
            </a:solidFill>
            <a:miter lim="800000"/>
            <a:headEnd/>
            <a:tailEnd/>
          </a:ln>
          <a:effectLst/>
        </p:spPr>
      </p:sp>
      <p:sp>
        <p:nvSpPr>
          <p:cNvPr id="1048652" name="Rectangle 5"/>
          <p:cNvSpPr>
            <a:spLocks noGrp="1" noChangeArrowheads="1"/>
          </p:cNvSpPr>
          <p:nvPr>
            <p:ph type="body" sz="quarter" idx="3"/>
          </p:nvPr>
        </p:nvSpPr>
        <p:spPr bwMode="auto">
          <a:xfrm>
            <a:off x="689410" y="5267724"/>
            <a:ext cx="5518351" cy="4989115"/>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3" name="Rectangle 6"/>
          <p:cNvSpPr>
            <a:spLocks noGrp="1" noChangeArrowheads="1"/>
          </p:cNvSpPr>
          <p:nvPr>
            <p:ph type="ftr" sz="quarter" idx="4"/>
          </p:nvPr>
        </p:nvSpPr>
        <p:spPr bwMode="auto">
          <a:xfrm>
            <a:off x="3"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4" name="Rectangle 7"/>
          <p:cNvSpPr>
            <a:spLocks noGrp="1" noChangeArrowheads="1"/>
          </p:cNvSpPr>
          <p:nvPr>
            <p:ph type="sldNum" sz="quarter" idx="5"/>
          </p:nvPr>
        </p:nvSpPr>
        <p:spPr bwMode="auto">
          <a:xfrm>
            <a:off x="3906649" y="10530286"/>
            <a:ext cx="2988978" cy="55549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0BC1078-46ED-40F9-8930-935BAD7C2B02}" type="datetimeFigureOut">
              <a:rPr lang="zh-CN" altLang="en-US" smtClean="0"/>
              <a:pPr/>
              <a:t>2022/5/19</a:t>
            </a:fld>
            <a:endParaRPr lang="zh-CN" alt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CN" alt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B52ADC-5BFA-4FBD-BEE2-16096B7F416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split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0BC1078-46ED-40F9-8930-935BAD7C2B02}" type="datetimeFigureOut">
              <a:rPr lang="zh-CN" altLang="en-US" smtClean="0"/>
              <a:pPr/>
              <a:t>2022/5/19</a:t>
            </a:fld>
            <a:endParaRPr lang="zh-CN" alt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zh-CN" alt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0BC1078-46ED-40F9-8930-935BAD7C2B02}" type="datetimeFigureOut">
              <a:rPr lang="zh-CN" altLang="en-US" smtClean="0"/>
              <a:pPr/>
              <a:t>2022/5/19</a:t>
            </a:fld>
            <a:endParaRPr lang="zh-CN" alt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CN" alt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5B52ADC-5BFA-4FBD-BEE2-16096B7F4166}"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slow">
    <p:split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0BC1078-46ED-40F9-8930-935BAD7C2B02}" type="datetimeFigureOut">
              <a:rPr lang="zh-CN" altLang="en-US" smtClean="0"/>
              <a:pPr/>
              <a:t>2022/5/19</a:t>
            </a:fld>
            <a:endParaRPr lang="zh-CN" alt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zh-CN" altLang="en-US"/>
          </a:p>
        </p:txBody>
      </p:sp>
      <p:sp>
        <p:nvSpPr>
          <p:cNvPr id="4" name="Slide Number Placeholder 3"/>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Tree>
  </p:cSld>
  <p:clrMapOvr>
    <a:masterClrMapping/>
  </p:clrMapOvr>
  <p:transition spd="slow">
    <p:split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pPr/>
              <a:t>2022/5/19</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p:txBody>
          <a:bodyPr/>
          <a:lstStyle>
            <a:extLst/>
          </a:lstStyle>
          <a:p>
            <a:fld id="{D5B52ADC-5BFA-4FBD-BEE2-16096B7F4166}" type="slidenum">
              <a:rPr lang="zh-CN" altLang="en-US" smtClean="0"/>
              <a:pPr/>
              <a:t>‹#›</a:t>
            </a:fld>
            <a:endParaRPr lang="zh-CN" alt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split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0BC1078-46ED-40F9-8930-935BAD7C2B02}" type="datetimeFigureOut">
              <a:rPr lang="zh-CN" altLang="en-US" smtClean="0"/>
              <a:pPr/>
              <a:t>2022/5/19</a:t>
            </a:fld>
            <a:endParaRPr lang="zh-CN" alt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CN" alt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spd="slow">
    <p:split dir="in"/>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Ultimate\Downloads\download-1-4.jpg"/>
          <p:cNvPicPr>
            <a:picLocks noChangeAspect="1" noChangeArrowheads="1"/>
          </p:cNvPicPr>
          <p:nvPr/>
        </p:nvPicPr>
        <p:blipFill>
          <a:blip r:embed="rId2"/>
          <a:srcRect/>
          <a:stretch>
            <a:fillRect/>
          </a:stretch>
        </p:blipFill>
        <p:spPr bwMode="auto">
          <a:xfrm>
            <a:off x="15766" y="0"/>
            <a:ext cx="9143999" cy="6858000"/>
          </a:xfrm>
          <a:prstGeom prst="rect">
            <a:avLst/>
          </a:prstGeom>
          <a:noFill/>
        </p:spPr>
      </p:pic>
      <p:sp>
        <p:nvSpPr>
          <p:cNvPr id="1048591" name="Subtitle 2"/>
          <p:cNvSpPr>
            <a:spLocks noGrp="1"/>
          </p:cNvSpPr>
          <p:nvPr>
            <p:ph type="subTitle" idx="1"/>
          </p:nvPr>
        </p:nvSpPr>
        <p:spPr>
          <a:xfrm>
            <a:off x="268014" y="4342428"/>
            <a:ext cx="8450317" cy="2294868"/>
          </a:xfrm>
        </p:spPr>
        <p:txBody>
          <a:bodyPr>
            <a:normAutofit fontScale="64167" lnSpcReduction="20000"/>
          </a:bodyPr>
          <a:lstStyle/>
          <a:p>
            <a:pPr algn="l"/>
            <a:r>
              <a:rPr lang="en-US" altLang="as" sz="4800" b="1" i="1" u="sng" dirty="0">
                <a:solidFill>
                  <a:schemeClr val="tx1"/>
                </a:solidFill>
              </a:rPr>
              <a:t>Presented by:- </a:t>
            </a:r>
            <a:endParaRPr lang="en-US" altLang="as" sz="4800" b="1" i="1" u="sng" dirty="0" smtClean="0">
              <a:solidFill>
                <a:schemeClr val="tx1"/>
              </a:solidFill>
            </a:endParaRPr>
          </a:p>
          <a:p>
            <a:pPr algn="l"/>
            <a:r>
              <a:rPr lang="en-US" altLang="as" sz="5600" b="1" dirty="0" smtClean="0">
                <a:solidFill>
                  <a:srgbClr val="00B050"/>
                </a:solidFill>
                <a:effectLst>
                  <a:outerShdw blurRad="38100" dist="38100" dir="2700000" algn="tl">
                    <a:srgbClr val="000000">
                      <a:alpha val="43137"/>
                    </a:srgbClr>
                  </a:outerShdw>
                </a:effectLst>
              </a:rPr>
              <a:t>Anima </a:t>
            </a:r>
            <a:r>
              <a:rPr lang="en-US" altLang="as" sz="5600" b="1" dirty="0" err="1" smtClean="0">
                <a:solidFill>
                  <a:srgbClr val="00B050"/>
                </a:solidFill>
                <a:effectLst>
                  <a:outerShdw blurRad="38100" dist="38100" dir="2700000" algn="tl">
                    <a:srgbClr val="000000">
                      <a:alpha val="43137"/>
                    </a:srgbClr>
                  </a:outerShdw>
                </a:effectLst>
              </a:rPr>
              <a:t>Doley</a:t>
            </a:r>
            <a:r>
              <a:rPr lang="en-US" altLang="as" sz="5600" b="1" dirty="0" smtClean="0">
                <a:solidFill>
                  <a:srgbClr val="00B050"/>
                </a:solidFill>
                <a:effectLst>
                  <a:outerShdw blurRad="38100" dist="38100" dir="2700000" algn="tl">
                    <a:srgbClr val="000000">
                      <a:alpha val="43137"/>
                    </a:srgbClr>
                  </a:outerShdw>
                </a:effectLst>
              </a:rPr>
              <a:t> </a:t>
            </a:r>
            <a:r>
              <a:rPr lang="en-US" altLang="as" sz="5600" b="1" dirty="0" err="1" smtClean="0">
                <a:solidFill>
                  <a:srgbClr val="00B050"/>
                </a:solidFill>
                <a:effectLst>
                  <a:outerShdw blurRad="38100" dist="38100" dir="2700000" algn="tl">
                    <a:srgbClr val="000000">
                      <a:alpha val="43137"/>
                    </a:srgbClr>
                  </a:outerShdw>
                </a:effectLst>
              </a:rPr>
              <a:t>Pegu</a:t>
            </a:r>
            <a:r>
              <a:rPr lang="en-US" altLang="as" sz="6900" b="1" dirty="0" smtClean="0">
                <a:solidFill>
                  <a:srgbClr val="00B050"/>
                </a:solidFill>
                <a:effectLst>
                  <a:outerShdw blurRad="38100" dist="38100" dir="2700000" algn="tl">
                    <a:srgbClr val="000000">
                      <a:alpha val="43137"/>
                    </a:srgbClr>
                  </a:outerShdw>
                </a:effectLst>
              </a:rPr>
              <a:t> </a:t>
            </a:r>
            <a:endParaRPr lang="en-US" altLang="as" sz="6900" b="1" dirty="0" smtClean="0">
              <a:solidFill>
                <a:srgbClr val="00B050"/>
              </a:solidFill>
              <a:effectLst>
                <a:outerShdw blurRad="38100" dist="38100" dir="2700000" algn="tl">
                  <a:srgbClr val="000000">
                    <a:alpha val="43137"/>
                  </a:srgbClr>
                </a:outerShdw>
              </a:effectLst>
            </a:endParaRPr>
          </a:p>
          <a:p>
            <a:pPr algn="l"/>
            <a:r>
              <a:rPr lang="en-US" altLang="as" sz="3500" dirty="0" smtClean="0">
                <a:solidFill>
                  <a:schemeClr val="bg1"/>
                </a:solidFill>
                <a:effectLst>
                  <a:outerShdw blurRad="38100" dist="38100" dir="2700000" algn="tl">
                    <a:srgbClr val="000000">
                      <a:alpha val="43137"/>
                    </a:srgbClr>
                  </a:outerShdw>
                </a:effectLst>
              </a:rPr>
              <a:t>Assistant Professor,</a:t>
            </a:r>
            <a:r>
              <a:rPr lang="en-US" altLang="as" sz="4900" dirty="0" smtClean="0">
                <a:solidFill>
                  <a:schemeClr val="bg1"/>
                </a:solidFill>
                <a:effectLst>
                  <a:outerShdw blurRad="38100" dist="38100" dir="2700000" algn="tl">
                    <a:srgbClr val="000000">
                      <a:alpha val="43137"/>
                    </a:srgbClr>
                  </a:outerShdw>
                </a:effectLst>
              </a:rPr>
              <a:t> </a:t>
            </a:r>
            <a:endParaRPr lang="en-US" altLang="as" sz="4900" dirty="0" smtClean="0">
              <a:solidFill>
                <a:schemeClr val="bg1"/>
              </a:solidFill>
              <a:effectLst>
                <a:outerShdw blurRad="38100" dist="38100" dir="2700000" algn="tl">
                  <a:srgbClr val="000000">
                    <a:alpha val="43137"/>
                  </a:srgbClr>
                </a:outerShdw>
              </a:effectLst>
            </a:endParaRPr>
          </a:p>
          <a:p>
            <a:pPr algn="l"/>
            <a:r>
              <a:rPr lang="en-US" altLang="as" sz="4200" dirty="0" smtClean="0">
                <a:solidFill>
                  <a:schemeClr val="bg1"/>
                </a:solidFill>
                <a:effectLst>
                  <a:outerShdw blurRad="38100" dist="38100" dir="2700000" algn="tl">
                    <a:srgbClr val="000000">
                      <a:alpha val="43137"/>
                    </a:srgbClr>
                  </a:outerShdw>
                </a:effectLst>
              </a:rPr>
              <a:t>Dept. of </a:t>
            </a:r>
            <a:r>
              <a:rPr lang="en-US" altLang="as" sz="4200" dirty="0" smtClean="0">
                <a:solidFill>
                  <a:schemeClr val="bg1"/>
                </a:solidFill>
                <a:effectLst>
                  <a:outerShdw blurRad="38100" dist="38100" dir="2700000" algn="tl">
                    <a:srgbClr val="000000">
                      <a:alpha val="43137"/>
                    </a:srgbClr>
                  </a:outerShdw>
                </a:effectLst>
              </a:rPr>
              <a:t>Education,</a:t>
            </a:r>
            <a:endParaRPr lang="en-US" altLang="as" sz="4200" dirty="0" smtClean="0">
              <a:solidFill>
                <a:schemeClr val="bg1"/>
              </a:solidFill>
              <a:effectLst>
                <a:outerShdw blurRad="38100" dist="38100" dir="2700000" algn="tl">
                  <a:srgbClr val="000000">
                    <a:alpha val="43137"/>
                  </a:srgbClr>
                </a:outerShdw>
              </a:effectLst>
            </a:endParaRPr>
          </a:p>
          <a:p>
            <a:pPr algn="l"/>
            <a:r>
              <a:rPr lang="en-US" altLang="as" sz="3500" dirty="0" smtClean="0">
                <a:solidFill>
                  <a:schemeClr val="bg1"/>
                </a:solidFill>
                <a:effectLst>
                  <a:outerShdw blurRad="38100" dist="38100" dir="2700000" algn="tl">
                    <a:srgbClr val="000000">
                      <a:alpha val="43137"/>
                    </a:srgbClr>
                  </a:outerShdw>
                </a:effectLst>
              </a:rPr>
              <a:t>Silapathar </a:t>
            </a:r>
            <a:r>
              <a:rPr lang="en-US" altLang="as" sz="3500" b="0" dirty="0" smtClean="0">
                <a:solidFill>
                  <a:schemeClr val="bg1"/>
                </a:solidFill>
                <a:effectLst>
                  <a:outerShdw blurRad="38100" dist="38100" dir="2700000" algn="tl">
                    <a:srgbClr val="000000">
                      <a:alpha val="43137"/>
                    </a:srgbClr>
                  </a:outerShdw>
                </a:effectLst>
              </a:rPr>
              <a:t>College, Silapathar.</a:t>
            </a:r>
            <a:endParaRPr lang="en-US" altLang="zh-CN" b="0" dirty="0">
              <a:solidFill>
                <a:schemeClr val="bg1"/>
              </a:solidFill>
              <a:effectLst>
                <a:outerShdw blurRad="38100" dist="38100" dir="2700000" algn="tl">
                  <a:srgbClr val="000000">
                    <a:alpha val="43137"/>
                  </a:srgbClr>
                </a:outerShdw>
              </a:effectLst>
            </a:endParaRPr>
          </a:p>
        </p:txBody>
      </p:sp>
    </p:spTree>
  </p:cSld>
  <p:clrMapOvr>
    <a:masterClrMapping/>
  </p:clrMapOvr>
  <p:transition spd="slow">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717" y="332408"/>
            <a:ext cx="7709338" cy="6210282"/>
          </a:xfrm>
        </p:spPr>
        <p:txBody>
          <a:bodyPr>
            <a:normAutofit fontScale="92500" lnSpcReduction="10000"/>
          </a:bodyPr>
          <a:lstStyle/>
          <a:p>
            <a:pPr algn="just">
              <a:buNone/>
            </a:pPr>
            <a:r>
              <a:rPr lang="en-US" dirty="0" smtClean="0"/>
              <a:t>		</a:t>
            </a:r>
            <a:r>
              <a:rPr lang="en-US" dirty="0" smtClean="0">
                <a:latin typeface="Book Antiqua" pitchFamily="18" charset="0"/>
              </a:rPr>
              <a:t>The world we live in as an in grained social system that in all aspects of life be it professional or personal is male dominated where the rule makes and decision makers are mostly men and the consequence of all these women. Focuses on some of these issues are given below.</a:t>
            </a:r>
          </a:p>
          <a:p>
            <a:pPr algn="just">
              <a:buNone/>
            </a:pPr>
            <a:r>
              <a:rPr lang="en-US" b="1" dirty="0" smtClean="0">
                <a:solidFill>
                  <a:srgbClr val="0070C0"/>
                </a:solidFill>
                <a:latin typeface="Book Antiqua" pitchFamily="18" charset="0"/>
              </a:rPr>
              <a:t>(A) </a:t>
            </a:r>
            <a:r>
              <a:rPr lang="en-US" b="1" u="sng" dirty="0" smtClean="0">
                <a:solidFill>
                  <a:srgbClr val="0070C0"/>
                </a:solidFill>
                <a:latin typeface="Book Antiqua" pitchFamily="18" charset="0"/>
              </a:rPr>
              <a:t>Female </a:t>
            </a:r>
            <a:r>
              <a:rPr lang="en-US" b="1" u="sng" dirty="0" err="1" smtClean="0">
                <a:solidFill>
                  <a:srgbClr val="0070C0"/>
                </a:solidFill>
                <a:latin typeface="Book Antiqua" pitchFamily="18" charset="0"/>
              </a:rPr>
              <a:t>Foeticide</a:t>
            </a:r>
            <a:r>
              <a:rPr lang="en-US" b="1" u="sng" dirty="0" smtClean="0">
                <a:solidFill>
                  <a:srgbClr val="0070C0"/>
                </a:solidFill>
                <a:latin typeface="Book Antiqua" pitchFamily="18" charset="0"/>
              </a:rPr>
              <a:t> and Infanticide-</a:t>
            </a:r>
          </a:p>
          <a:p>
            <a:pPr algn="just">
              <a:buFont typeface="Wingdings" pitchFamily="2" charset="2"/>
              <a:buChar char="ü"/>
            </a:pPr>
            <a:r>
              <a:rPr lang="en-US" b="1" dirty="0" smtClean="0">
                <a:solidFill>
                  <a:srgbClr val="FF0000"/>
                </a:solidFill>
                <a:latin typeface="Book Antiqua" pitchFamily="18" charset="0"/>
              </a:rPr>
              <a:t>Female </a:t>
            </a:r>
            <a:r>
              <a:rPr lang="en-US" b="1" dirty="0" err="1" smtClean="0">
                <a:solidFill>
                  <a:srgbClr val="FF0000"/>
                </a:solidFill>
                <a:latin typeface="Book Antiqua" pitchFamily="18" charset="0"/>
              </a:rPr>
              <a:t>Foeticide</a:t>
            </a:r>
            <a:r>
              <a:rPr lang="en-US" b="1" dirty="0" smtClean="0">
                <a:solidFill>
                  <a:srgbClr val="FF0000"/>
                </a:solidFill>
                <a:latin typeface="Book Antiqua" pitchFamily="18" charset="0"/>
              </a:rPr>
              <a:t> </a:t>
            </a:r>
            <a:r>
              <a:rPr lang="en-US" dirty="0" smtClean="0">
                <a:latin typeface="Book Antiqua" pitchFamily="18" charset="0"/>
              </a:rPr>
              <a:t>is a practice of selective elimination of a female </a:t>
            </a:r>
            <a:r>
              <a:rPr lang="en-US" dirty="0" err="1" smtClean="0">
                <a:latin typeface="Book Antiqua" pitchFamily="18" charset="0"/>
              </a:rPr>
              <a:t>foetus</a:t>
            </a:r>
            <a:r>
              <a:rPr lang="en-US" dirty="0" smtClean="0">
                <a:latin typeface="Book Antiqua" pitchFamily="18" charset="0"/>
              </a:rPr>
              <a:t> when a person finds out that the </a:t>
            </a:r>
            <a:r>
              <a:rPr lang="en-US" dirty="0" err="1" smtClean="0">
                <a:latin typeface="Book Antiqua" pitchFamily="18" charset="0"/>
              </a:rPr>
              <a:t>foetus</a:t>
            </a:r>
            <a:r>
              <a:rPr lang="en-US" dirty="0" smtClean="0">
                <a:latin typeface="Book Antiqua" pitchFamily="18" charset="0"/>
              </a:rPr>
              <a:t> is female after undergoing a sex determination test known as Parental diagnostic tests.</a:t>
            </a:r>
          </a:p>
          <a:p>
            <a:pPr algn="just">
              <a:buFont typeface="Wingdings" pitchFamily="2" charset="2"/>
              <a:buChar char="ü"/>
            </a:pPr>
            <a:r>
              <a:rPr lang="en-US" b="1" dirty="0" smtClean="0">
                <a:solidFill>
                  <a:srgbClr val="FF0000"/>
                </a:solidFill>
                <a:latin typeface="Book Antiqua" pitchFamily="18" charset="0"/>
              </a:rPr>
              <a:t>Female infanticide </a:t>
            </a:r>
            <a:r>
              <a:rPr lang="en-US" dirty="0" smtClean="0">
                <a:latin typeface="Book Antiqua" pitchFamily="18" charset="0"/>
              </a:rPr>
              <a:t>is the deliberate and intentional act of killing of newborn female children either directly by using poisonous organic and inorganic chemicals or indirectly by deliberate neglect to feed the infant by either the parents or other family members.     </a:t>
            </a:r>
            <a:endParaRPr lang="en-IN" dirty="0">
              <a:latin typeface="Book Antiqua" pitchFamily="18" charset="0"/>
            </a:endParaRPr>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6917" y="322864"/>
            <a:ext cx="7727731" cy="6188295"/>
          </a:xfrm>
        </p:spPr>
        <p:txBody>
          <a:bodyPr>
            <a:noAutofit/>
          </a:bodyPr>
          <a:lstStyle/>
          <a:p>
            <a:pPr algn="just">
              <a:buNone/>
            </a:pPr>
            <a:r>
              <a:rPr lang="en-US" sz="2400" b="1" dirty="0" smtClean="0">
                <a:solidFill>
                  <a:srgbClr val="0070C0"/>
                </a:solidFill>
              </a:rPr>
              <a:t>Causes of female </a:t>
            </a:r>
            <a:r>
              <a:rPr lang="en-US" sz="2400" b="1" dirty="0" err="1" smtClean="0">
                <a:solidFill>
                  <a:srgbClr val="0070C0"/>
                </a:solidFill>
              </a:rPr>
              <a:t>foeticide</a:t>
            </a:r>
            <a:r>
              <a:rPr lang="en-US" sz="2400" b="1" dirty="0" smtClean="0">
                <a:solidFill>
                  <a:srgbClr val="0070C0"/>
                </a:solidFill>
              </a:rPr>
              <a:t> and infanticide- </a:t>
            </a:r>
          </a:p>
          <a:p>
            <a:pPr algn="just">
              <a:buFont typeface="Wingdings" pitchFamily="2" charset="2"/>
              <a:buChar char="Ø"/>
            </a:pPr>
            <a:r>
              <a:rPr lang="en-US" sz="2400" b="1" dirty="0" smtClean="0"/>
              <a:t>Son Mania</a:t>
            </a:r>
          </a:p>
          <a:p>
            <a:pPr algn="just">
              <a:buFont typeface="Wingdings" pitchFamily="2" charset="2"/>
              <a:buChar char="Ø"/>
            </a:pPr>
            <a:r>
              <a:rPr lang="en-US" sz="2400" b="1" dirty="0" smtClean="0"/>
              <a:t>Gir</a:t>
            </a:r>
            <a:r>
              <a:rPr lang="en-US" sz="2400" b="1" dirty="0" smtClean="0"/>
              <a:t>l as a burden</a:t>
            </a:r>
          </a:p>
          <a:p>
            <a:pPr algn="just">
              <a:buFont typeface="Wingdings" pitchFamily="2" charset="2"/>
              <a:buChar char="Ø"/>
            </a:pPr>
            <a:r>
              <a:rPr lang="en-US" sz="2400" b="1" dirty="0" smtClean="0"/>
              <a:t>Marginalization of women in Agriculture</a:t>
            </a:r>
          </a:p>
          <a:p>
            <a:pPr algn="just">
              <a:buFont typeface="Wingdings" pitchFamily="2" charset="2"/>
              <a:buChar char="Ø"/>
            </a:pPr>
            <a:r>
              <a:rPr lang="en-US" sz="2400" b="1" dirty="0" smtClean="0"/>
              <a:t>Education and the Gender Skew</a:t>
            </a:r>
          </a:p>
          <a:p>
            <a:pPr algn="just">
              <a:buFont typeface="Wingdings" pitchFamily="2" charset="2"/>
              <a:buChar char="Ø"/>
            </a:pPr>
            <a:r>
              <a:rPr lang="en-US" sz="2400" b="1" dirty="0" smtClean="0"/>
              <a:t>Misuse of Technology</a:t>
            </a:r>
          </a:p>
          <a:p>
            <a:pPr algn="just">
              <a:buFont typeface="Wingdings" pitchFamily="2" charset="2"/>
              <a:buChar char="Ø"/>
            </a:pPr>
            <a:r>
              <a:rPr lang="en-US" sz="2400" b="1" dirty="0" smtClean="0"/>
              <a:t>Weak </a:t>
            </a:r>
            <a:r>
              <a:rPr lang="en-US" sz="2400" b="1" dirty="0" err="1" smtClean="0"/>
              <a:t>implentation</a:t>
            </a:r>
            <a:r>
              <a:rPr lang="en-US" sz="2400" b="1" dirty="0" smtClean="0"/>
              <a:t> of laws.</a:t>
            </a:r>
          </a:p>
          <a:p>
            <a:pPr algn="just">
              <a:buNone/>
            </a:pPr>
            <a:endParaRPr lang="en-US" sz="2400" b="1" dirty="0" smtClean="0">
              <a:solidFill>
                <a:srgbClr val="0070C0"/>
              </a:solidFill>
              <a:latin typeface="Book Antiqua" pitchFamily="18" charset="0"/>
            </a:endParaRPr>
          </a:p>
          <a:p>
            <a:pPr algn="just">
              <a:buNone/>
            </a:pPr>
            <a:r>
              <a:rPr lang="en-US" sz="2400" b="1" dirty="0" smtClean="0">
                <a:solidFill>
                  <a:srgbClr val="0070C0"/>
                </a:solidFill>
                <a:latin typeface="Book Antiqua" pitchFamily="18" charset="0"/>
              </a:rPr>
              <a:t>(B) </a:t>
            </a:r>
            <a:r>
              <a:rPr lang="en-US" sz="2400" b="1" u="sng" dirty="0" smtClean="0">
                <a:solidFill>
                  <a:srgbClr val="0070C0"/>
                </a:solidFill>
                <a:latin typeface="Book Antiqua" pitchFamily="18" charset="0"/>
              </a:rPr>
              <a:t>Sex Ratio:</a:t>
            </a:r>
            <a:endParaRPr lang="en-US" sz="2400" b="1" u="sng" dirty="0" smtClean="0">
              <a:solidFill>
                <a:srgbClr val="0070C0"/>
              </a:solidFill>
              <a:latin typeface="Book Antiqua" pitchFamily="18" charset="0"/>
            </a:endParaRPr>
          </a:p>
          <a:p>
            <a:pPr algn="just">
              <a:buNone/>
            </a:pPr>
            <a:r>
              <a:rPr lang="en-US" sz="2400" b="1" dirty="0" smtClean="0">
                <a:latin typeface="Book Antiqua" pitchFamily="18" charset="0"/>
              </a:rPr>
              <a:t>		The</a:t>
            </a:r>
            <a:r>
              <a:rPr lang="en-US" sz="2400" b="1" dirty="0" smtClean="0">
                <a:solidFill>
                  <a:srgbClr val="FF0000"/>
                </a:solidFill>
                <a:latin typeface="Book Antiqua" pitchFamily="18" charset="0"/>
              </a:rPr>
              <a:t> Sex Ratio </a:t>
            </a:r>
            <a:r>
              <a:rPr lang="en-US" sz="2400" b="1" dirty="0" smtClean="0">
                <a:latin typeface="Book Antiqua" pitchFamily="18" charset="0"/>
              </a:rPr>
              <a:t>is the ratio of male to female in a population. The Sex Ratio of the population thus may either be expressed as the number of male per thousand female as the number of female per thousand males. </a:t>
            </a:r>
            <a:r>
              <a:rPr lang="en-US" sz="2400" b="1" dirty="0" smtClean="0">
                <a:solidFill>
                  <a:srgbClr val="FF0000"/>
                </a:solidFill>
                <a:latin typeface="Book Antiqua" pitchFamily="18" charset="0"/>
              </a:rPr>
              <a:t> </a:t>
            </a:r>
            <a:endParaRPr lang="en-US" sz="2400" b="1" dirty="0" smtClean="0"/>
          </a:p>
          <a:p>
            <a:pPr algn="just">
              <a:buFont typeface="Wingdings" pitchFamily="2" charset="2"/>
              <a:buChar char="Ø"/>
            </a:pPr>
            <a:endParaRPr lang="en-US" sz="2400" b="1" dirty="0" smtClean="0">
              <a:solidFill>
                <a:srgbClr val="0070C0"/>
              </a:solidFill>
            </a:endParaRPr>
          </a:p>
        </p:txBody>
      </p:sp>
    </p:spTree>
  </p:cSld>
  <p:clrMapOvr>
    <a:masterClrMapping/>
  </p:clrMapOvr>
  <p:transition spd="slow">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97" y="409895"/>
            <a:ext cx="7441324" cy="6022435"/>
          </a:xfrm>
        </p:spPr>
        <p:txBody>
          <a:bodyPr>
            <a:normAutofit lnSpcReduction="10000"/>
          </a:bodyPr>
          <a:lstStyle/>
          <a:p>
            <a:pPr>
              <a:buNone/>
            </a:pPr>
            <a:r>
              <a:rPr lang="en-US" sz="2200" b="1" u="sng" dirty="0" smtClean="0">
                <a:solidFill>
                  <a:srgbClr val="7030A0"/>
                </a:solidFill>
                <a:effectLst>
                  <a:outerShdw blurRad="38100" dist="38100" dir="2700000" algn="tl">
                    <a:srgbClr val="000000">
                      <a:alpha val="43137"/>
                    </a:srgbClr>
                  </a:outerShdw>
                </a:effectLst>
                <a:latin typeface="Book Antiqua" pitchFamily="18" charset="0"/>
              </a:rPr>
              <a:t>Factors affecting overall Sex Ratio.</a:t>
            </a:r>
            <a:endParaRPr lang="en-US" sz="2200" b="1" dirty="0" smtClean="0">
              <a:solidFill>
                <a:srgbClr val="7030A0"/>
              </a:solidFill>
              <a:effectLst>
                <a:outerShdw blurRad="38100" dist="38100" dir="2700000" algn="tl">
                  <a:srgbClr val="000000">
                    <a:alpha val="43137"/>
                  </a:srgbClr>
                </a:outerShdw>
              </a:effectLst>
              <a:latin typeface="Book Antiqua" pitchFamily="18" charset="0"/>
            </a:endParaRPr>
          </a:p>
          <a:p>
            <a:pPr algn="just">
              <a:buFont typeface="Wingdings" pitchFamily="2" charset="2"/>
              <a:buChar char="q"/>
            </a:pPr>
            <a:r>
              <a:rPr lang="en-US" sz="2200" dirty="0" smtClean="0">
                <a:latin typeface="Book Antiqua" pitchFamily="18" charset="0"/>
              </a:rPr>
              <a:t>Sex Ratio at Birth.</a:t>
            </a:r>
          </a:p>
          <a:p>
            <a:pPr algn="just">
              <a:buFont typeface="Wingdings" pitchFamily="2" charset="2"/>
              <a:buChar char="q"/>
            </a:pPr>
            <a:r>
              <a:rPr lang="en-US" sz="2200" dirty="0" smtClean="0">
                <a:latin typeface="Book Antiqua" pitchFamily="18" charset="0"/>
              </a:rPr>
              <a:t>Sex Ratio of deceased persons.</a:t>
            </a:r>
          </a:p>
          <a:p>
            <a:pPr algn="just">
              <a:buFont typeface="Wingdings" pitchFamily="2" charset="2"/>
              <a:buChar char="q"/>
            </a:pPr>
            <a:r>
              <a:rPr lang="en-US" sz="2200" dirty="0" smtClean="0">
                <a:latin typeface="Book Antiqua" pitchFamily="18" charset="0"/>
              </a:rPr>
              <a:t>Sex Ratio of net migrants.</a:t>
            </a:r>
          </a:p>
          <a:p>
            <a:pPr algn="just">
              <a:buNone/>
            </a:pPr>
            <a:endParaRPr lang="en-US" sz="2200" dirty="0" smtClean="0">
              <a:latin typeface="Book Antiqua" pitchFamily="18" charset="0"/>
            </a:endParaRPr>
          </a:p>
          <a:p>
            <a:pPr algn="just">
              <a:buNone/>
            </a:pPr>
            <a:r>
              <a:rPr lang="en-US" sz="2200" b="1" dirty="0" smtClean="0">
                <a:solidFill>
                  <a:srgbClr val="0070C0"/>
                </a:solidFill>
                <a:latin typeface="Book Antiqua" pitchFamily="18" charset="0"/>
              </a:rPr>
              <a:t>(C) </a:t>
            </a:r>
            <a:r>
              <a:rPr lang="en-US" sz="2200" b="1" u="sng" dirty="0" err="1" smtClean="0">
                <a:solidFill>
                  <a:srgbClr val="0070C0"/>
                </a:solidFill>
                <a:latin typeface="Book Antiqua" pitchFamily="18" charset="0"/>
              </a:rPr>
              <a:t>Honour</a:t>
            </a:r>
            <a:r>
              <a:rPr lang="en-US" sz="2200" b="1" u="sng" dirty="0" smtClean="0">
                <a:solidFill>
                  <a:srgbClr val="0070C0"/>
                </a:solidFill>
                <a:latin typeface="Book Antiqua" pitchFamily="18" charset="0"/>
              </a:rPr>
              <a:t> Killing:</a:t>
            </a:r>
            <a:endParaRPr lang="en-US" sz="2200" b="1" u="sng" dirty="0" smtClean="0">
              <a:solidFill>
                <a:srgbClr val="0070C0"/>
              </a:solidFill>
              <a:latin typeface="Book Antiqua" pitchFamily="18" charset="0"/>
            </a:endParaRPr>
          </a:p>
          <a:p>
            <a:pPr algn="just">
              <a:buNone/>
            </a:pPr>
            <a:r>
              <a:rPr lang="en-US" sz="2200" dirty="0" smtClean="0">
                <a:latin typeface="Book Antiqua" pitchFamily="18" charset="0"/>
              </a:rPr>
              <a:t>		</a:t>
            </a:r>
            <a:r>
              <a:rPr lang="en-US" sz="2200" dirty="0" smtClean="0">
                <a:latin typeface="Book Antiqua" pitchFamily="18" charset="0"/>
              </a:rPr>
              <a:t>The killing of a girl in woman by male family members. The killers justify their actions by claiming that the victim has brought dishonor upon the family on the family. The following are some of the specific triggers of </a:t>
            </a:r>
            <a:r>
              <a:rPr lang="en-US" sz="2200" dirty="0" err="1" smtClean="0">
                <a:latin typeface="Book Antiqua" pitchFamily="18" charset="0"/>
              </a:rPr>
              <a:t>honour</a:t>
            </a:r>
            <a:r>
              <a:rPr lang="en-US" sz="2200" dirty="0" smtClean="0">
                <a:latin typeface="Book Antiqua" pitchFamily="18" charset="0"/>
              </a:rPr>
              <a:t> killing.</a:t>
            </a:r>
          </a:p>
          <a:p>
            <a:pPr algn="just">
              <a:buFont typeface="Wingdings" pitchFamily="2" charset="2"/>
              <a:buChar char="v"/>
            </a:pPr>
            <a:r>
              <a:rPr lang="en-US" sz="2200" dirty="0" smtClean="0">
                <a:latin typeface="Book Antiqua" pitchFamily="18" charset="0"/>
              </a:rPr>
              <a:t>Refusal of am arranged marriage.</a:t>
            </a:r>
          </a:p>
          <a:p>
            <a:pPr algn="just">
              <a:buFont typeface="Wingdings" pitchFamily="2" charset="2"/>
              <a:buChar char="v"/>
            </a:pPr>
            <a:r>
              <a:rPr lang="en-US" sz="2200" dirty="0" smtClean="0">
                <a:latin typeface="Book Antiqua" pitchFamily="18" charset="0"/>
              </a:rPr>
              <a:t>Seeking a divorce.</a:t>
            </a:r>
          </a:p>
          <a:p>
            <a:pPr algn="just">
              <a:buFont typeface="Wingdings" pitchFamily="2" charset="2"/>
              <a:buChar char="v"/>
            </a:pPr>
            <a:r>
              <a:rPr lang="en-US" sz="2200" dirty="0" smtClean="0">
                <a:latin typeface="Book Antiqua" pitchFamily="18" charset="0"/>
              </a:rPr>
              <a:t>Victims of Rape.</a:t>
            </a:r>
          </a:p>
          <a:p>
            <a:pPr algn="just">
              <a:buFont typeface="Wingdings" pitchFamily="2" charset="2"/>
              <a:buChar char="v"/>
            </a:pPr>
            <a:r>
              <a:rPr lang="en-US" sz="2200" dirty="0" smtClean="0">
                <a:latin typeface="Book Antiqua" pitchFamily="18" charset="0"/>
              </a:rPr>
              <a:t>Homo sexually.</a:t>
            </a:r>
          </a:p>
          <a:p>
            <a:pPr algn="just">
              <a:buFont typeface="Wingdings" pitchFamily="2" charset="2"/>
              <a:buChar char="v"/>
            </a:pPr>
            <a:r>
              <a:rPr lang="en-US" sz="2200" dirty="0" smtClean="0">
                <a:latin typeface="Book Antiqua" pitchFamily="18" charset="0"/>
              </a:rPr>
              <a:t>Views on women.</a:t>
            </a:r>
            <a:endParaRPr lang="en-IN" sz="2200" dirty="0" smtClean="0">
              <a:latin typeface="Book Antiqua" pitchFamily="18" charset="0"/>
            </a:endParaRPr>
          </a:p>
          <a:p>
            <a:pPr algn="just">
              <a:buNone/>
            </a:pPr>
            <a:endParaRPr lang="en-US" sz="3400" dirty="0" smtClean="0"/>
          </a:p>
        </p:txBody>
      </p:sp>
    </p:spTree>
  </p:cSld>
  <p:clrMapOvr>
    <a:masterClrMapping/>
  </p:clrMapOvr>
  <p:transition spd="slow">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669" y="679249"/>
            <a:ext cx="7520152" cy="5816144"/>
          </a:xfrm>
        </p:spPr>
        <p:txBody>
          <a:bodyPr>
            <a:normAutofit/>
          </a:bodyPr>
          <a:lstStyle/>
          <a:p>
            <a:pPr algn="just">
              <a:buNone/>
            </a:pPr>
            <a:r>
              <a:rPr lang="en-US" sz="2800" b="1" dirty="0" smtClean="0">
                <a:solidFill>
                  <a:srgbClr val="0070C0"/>
                </a:solidFill>
                <a:latin typeface="Book Antiqua" pitchFamily="18" charset="0"/>
              </a:rPr>
              <a:t>D) </a:t>
            </a:r>
            <a:r>
              <a:rPr lang="en-US" sz="2800" b="1" u="sng" dirty="0" smtClean="0">
                <a:solidFill>
                  <a:srgbClr val="0070C0"/>
                </a:solidFill>
                <a:latin typeface="Book Antiqua" pitchFamily="18" charset="0"/>
              </a:rPr>
              <a:t>Dowry:</a:t>
            </a:r>
            <a:endParaRPr lang="en-US" sz="2800" b="1" u="sng" dirty="0" smtClean="0">
              <a:solidFill>
                <a:srgbClr val="0070C0"/>
              </a:solidFill>
              <a:latin typeface="Book Antiqua" pitchFamily="18" charset="0"/>
            </a:endParaRPr>
          </a:p>
          <a:p>
            <a:pPr algn="just">
              <a:buNone/>
            </a:pPr>
            <a:r>
              <a:rPr lang="en-US" sz="2800" b="1" dirty="0" smtClean="0">
                <a:latin typeface="Book Antiqua" pitchFamily="18" charset="0"/>
              </a:rPr>
              <a:t>		</a:t>
            </a:r>
            <a:r>
              <a:rPr lang="en-US" sz="2400" dirty="0" smtClean="0">
                <a:latin typeface="Book Antiqua" pitchFamily="18" charset="0"/>
              </a:rPr>
              <a:t>The </a:t>
            </a:r>
            <a:r>
              <a:rPr lang="en-US" sz="2400" dirty="0" smtClean="0">
                <a:solidFill>
                  <a:srgbClr val="FF0000"/>
                </a:solidFill>
                <a:latin typeface="Book Antiqua" pitchFamily="18" charset="0"/>
              </a:rPr>
              <a:t>D</a:t>
            </a:r>
            <a:r>
              <a:rPr lang="en-US" sz="2400" dirty="0" smtClean="0">
                <a:solidFill>
                  <a:srgbClr val="FF0000"/>
                </a:solidFill>
                <a:latin typeface="Book Antiqua" pitchFamily="18" charset="0"/>
              </a:rPr>
              <a:t>owry system </a:t>
            </a:r>
            <a:r>
              <a:rPr lang="en-US" sz="2400" dirty="0" smtClean="0">
                <a:latin typeface="Book Antiqua" pitchFamily="18" charset="0"/>
              </a:rPr>
              <a:t>refers to an amount of property on money brought by a bride to her husband as a condition of the marriage.</a:t>
            </a:r>
          </a:p>
          <a:p>
            <a:pPr algn="just">
              <a:buNone/>
            </a:pPr>
            <a:endParaRPr lang="en-US" sz="2400" dirty="0" smtClean="0">
              <a:latin typeface="Book Antiqua" pitchFamily="18" charset="0"/>
            </a:endParaRPr>
          </a:p>
          <a:p>
            <a:pPr algn="just">
              <a:buNone/>
            </a:pPr>
            <a:r>
              <a:rPr lang="en-US" sz="2400" dirty="0" smtClean="0">
                <a:latin typeface="Book Antiqua" pitchFamily="18" charset="0"/>
              </a:rPr>
              <a:t>		Determinants of Dowry system has happed to our India in the following ways.</a:t>
            </a:r>
          </a:p>
          <a:p>
            <a:pPr algn="just">
              <a:buNone/>
            </a:pPr>
            <a:endParaRPr lang="en-US" sz="2400" dirty="0" smtClean="0">
              <a:latin typeface="Book Antiqua" pitchFamily="18" charset="0"/>
            </a:endParaRPr>
          </a:p>
          <a:p>
            <a:pPr algn="just">
              <a:buFont typeface="Wingdings" pitchFamily="2" charset="2"/>
              <a:buChar char="q"/>
            </a:pPr>
            <a:r>
              <a:rPr lang="en-US" sz="2400" dirty="0" smtClean="0">
                <a:latin typeface="Book Antiqua" pitchFamily="18" charset="0"/>
              </a:rPr>
              <a:t>Educational qualification and profession of the boy.</a:t>
            </a:r>
          </a:p>
          <a:p>
            <a:pPr algn="just">
              <a:buFont typeface="Wingdings" pitchFamily="2" charset="2"/>
              <a:buChar char="q"/>
            </a:pPr>
            <a:r>
              <a:rPr lang="en-US" sz="2400" dirty="0" smtClean="0">
                <a:latin typeface="Book Antiqua" pitchFamily="18" charset="0"/>
              </a:rPr>
              <a:t>Economic status of boy’s family.</a:t>
            </a:r>
          </a:p>
          <a:p>
            <a:pPr algn="just">
              <a:buFont typeface="Wingdings" pitchFamily="2" charset="2"/>
              <a:buChar char="q"/>
            </a:pPr>
            <a:r>
              <a:rPr lang="en-US" sz="2400" dirty="0" smtClean="0">
                <a:latin typeface="Book Antiqua" pitchFamily="18" charset="0"/>
              </a:rPr>
              <a:t>Social status of the boy’s family.</a:t>
            </a:r>
          </a:p>
          <a:p>
            <a:pPr algn="just">
              <a:buFont typeface="Wingdings" pitchFamily="2" charset="2"/>
              <a:buChar char="q"/>
            </a:pPr>
            <a:r>
              <a:rPr lang="en-US" sz="2400" dirty="0" smtClean="0">
                <a:latin typeface="Book Antiqua" pitchFamily="18" charset="0"/>
              </a:rPr>
              <a:t>Demerits of the girl.</a:t>
            </a:r>
            <a:endParaRPr lang="en-US" sz="2400" dirty="0" smtClean="0">
              <a:latin typeface="Book Antiqua" pitchFamily="18" charset="0"/>
            </a:endParaRPr>
          </a:p>
          <a:p>
            <a:pPr algn="just">
              <a:buNone/>
            </a:pPr>
            <a:endParaRPr lang="en-US" sz="2400" dirty="0" smtClean="0">
              <a:latin typeface="Book Antiqua" pitchFamily="18" charset="0"/>
            </a:endParaRPr>
          </a:p>
        </p:txBody>
      </p:sp>
    </p:spTree>
  </p:cSld>
  <p:clrMapOvr>
    <a:masterClrMapping/>
  </p:clrMapOvr>
  <p:transition spd="slow">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9903"/>
            <a:ext cx="7239000" cy="6045833"/>
          </a:xfrm>
        </p:spPr>
        <p:txBody>
          <a:bodyPr>
            <a:normAutofit fontScale="92500" lnSpcReduction="10000"/>
          </a:bodyPr>
          <a:lstStyle/>
          <a:p>
            <a:pPr algn="just">
              <a:buNone/>
            </a:pPr>
            <a:r>
              <a:rPr lang="en-US" sz="3200" b="1" dirty="0" smtClean="0">
                <a:solidFill>
                  <a:srgbClr val="0070C0"/>
                </a:solidFill>
                <a:latin typeface="Book Antiqua" pitchFamily="18" charset="0"/>
              </a:rPr>
              <a:t>E) </a:t>
            </a:r>
            <a:r>
              <a:rPr lang="en-US" sz="3200" b="1" u="sng" dirty="0" smtClean="0">
                <a:solidFill>
                  <a:srgbClr val="0070C0"/>
                </a:solidFill>
                <a:latin typeface="Book Antiqua" pitchFamily="18" charset="0"/>
              </a:rPr>
              <a:t>Child Marriage:</a:t>
            </a:r>
            <a:endParaRPr lang="en-US" sz="3200" b="1" u="sng" dirty="0" smtClean="0">
              <a:solidFill>
                <a:srgbClr val="0070C0"/>
              </a:solidFill>
              <a:latin typeface="Book Antiqua" pitchFamily="18" charset="0"/>
            </a:endParaRPr>
          </a:p>
          <a:p>
            <a:pPr algn="just">
              <a:buNone/>
            </a:pPr>
            <a:r>
              <a:rPr lang="en-US" sz="3200" b="1" dirty="0" smtClean="0">
                <a:latin typeface="Book Antiqua" pitchFamily="18" charset="0"/>
              </a:rPr>
              <a:t>		</a:t>
            </a:r>
            <a:r>
              <a:rPr lang="en-US" sz="2800" dirty="0" smtClean="0">
                <a:solidFill>
                  <a:srgbClr val="FF0000"/>
                </a:solidFill>
                <a:latin typeface="Book Antiqua" pitchFamily="18" charset="0"/>
              </a:rPr>
              <a:t>Child Marriage </a:t>
            </a:r>
            <a:r>
              <a:rPr lang="en-US" sz="2800" dirty="0" smtClean="0">
                <a:latin typeface="Book Antiqua" pitchFamily="18" charset="0"/>
              </a:rPr>
              <a:t>is an early marriage of a girl or boy before the age if 18 and refers to both formal marriage and informal unions entered into by an individual before reaching the age of 18. Some of the causes of child marriage are as follows.</a:t>
            </a:r>
          </a:p>
          <a:p>
            <a:pPr algn="just">
              <a:buFont typeface="Wingdings" pitchFamily="2" charset="2"/>
              <a:buChar char="v"/>
            </a:pPr>
            <a:r>
              <a:rPr lang="en-US" sz="2800" dirty="0" smtClean="0">
                <a:latin typeface="Book Antiqua" pitchFamily="18" charset="0"/>
              </a:rPr>
              <a:t>Illiteracy.</a:t>
            </a:r>
          </a:p>
          <a:p>
            <a:pPr algn="just">
              <a:buFont typeface="Wingdings" pitchFamily="2" charset="2"/>
              <a:buChar char="v"/>
            </a:pPr>
            <a:r>
              <a:rPr lang="en-US" sz="2800" dirty="0" smtClean="0">
                <a:latin typeface="Book Antiqua" pitchFamily="18" charset="0"/>
              </a:rPr>
              <a:t>Low status of women.</a:t>
            </a:r>
          </a:p>
          <a:p>
            <a:pPr algn="just">
              <a:buFont typeface="Wingdings" pitchFamily="2" charset="2"/>
              <a:buChar char="v"/>
            </a:pPr>
            <a:r>
              <a:rPr lang="en-US" sz="2800" dirty="0" smtClean="0">
                <a:latin typeface="Book Antiqua" pitchFamily="18" charset="0"/>
              </a:rPr>
              <a:t>Opposition to inter-caste marriage.</a:t>
            </a:r>
          </a:p>
          <a:p>
            <a:pPr algn="just">
              <a:buFont typeface="Wingdings" pitchFamily="2" charset="2"/>
              <a:buChar char="v"/>
            </a:pPr>
            <a:r>
              <a:rPr lang="en-US" sz="2800" dirty="0" smtClean="0">
                <a:latin typeface="Book Antiqua" pitchFamily="18" charset="0"/>
              </a:rPr>
              <a:t>Joint family system.</a:t>
            </a:r>
          </a:p>
          <a:p>
            <a:pPr algn="just">
              <a:buFont typeface="Wingdings" pitchFamily="2" charset="2"/>
              <a:buChar char="v"/>
            </a:pPr>
            <a:r>
              <a:rPr lang="en-US" sz="2800" dirty="0" smtClean="0">
                <a:latin typeface="Book Antiqua" pitchFamily="18" charset="0"/>
              </a:rPr>
              <a:t>Religious factors.</a:t>
            </a:r>
          </a:p>
          <a:p>
            <a:pPr algn="just">
              <a:buNone/>
            </a:pPr>
            <a:endParaRPr lang="en-US" sz="2800" dirty="0" smtClean="0">
              <a:latin typeface="Book Antiqua" pitchFamily="18" charset="0"/>
            </a:endParaRPr>
          </a:p>
          <a:p>
            <a:pPr algn="ctr">
              <a:buNone/>
            </a:pPr>
            <a:r>
              <a:rPr lang="en-US" sz="2800" dirty="0" smtClean="0">
                <a:latin typeface="Book Antiqua" pitchFamily="18" charset="0"/>
              </a:rPr>
              <a:t>********</a:t>
            </a:r>
          </a:p>
          <a:p>
            <a:pPr algn="just">
              <a:buNone/>
            </a:pPr>
            <a:endParaRPr lang="en-IN" dirty="0"/>
          </a:p>
        </p:txBody>
      </p:sp>
    </p:spTree>
  </p:cSld>
  <p:clrMapOvr>
    <a:masterClrMapping/>
  </p:clrMapOvr>
  <p:transition spd="slow">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2043303"/>
            <a:ext cx="8229600" cy="1461897"/>
          </a:xfrm>
        </p:spPr>
        <p:txBody>
          <a:bodyPr>
            <a:normAutofit/>
          </a:bodyPr>
          <a:lstStyle/>
          <a:p>
            <a:pPr algn="ctr">
              <a:buNone/>
            </a:pPr>
            <a:r>
              <a:rPr lang="en-US" sz="7200" dirty="0" smtClean="0">
                <a:solidFill>
                  <a:schemeClr val="bg2">
                    <a:lumMod val="50000"/>
                  </a:schemeClr>
                </a:solidFill>
                <a:latin typeface="Comic Sans MS" pitchFamily="66" charset="0"/>
              </a:rPr>
              <a:t>THANKS</a:t>
            </a:r>
            <a:endParaRPr lang="en-IN" sz="7200" dirty="0">
              <a:solidFill>
                <a:schemeClr val="bg2">
                  <a:lumMod val="50000"/>
                </a:schemeClr>
              </a:solidFill>
              <a:latin typeface="Comic Sans MS" pitchFamily="66" charset="0"/>
            </a:endParaRPr>
          </a:p>
        </p:txBody>
      </p:sp>
    </p:spTree>
  </p:cSld>
  <p:clrMapOvr>
    <a:masterClrMapping/>
  </p:clrMapOvr>
  <p:transition spd="slow">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320</TotalTime>
  <Words>94</Words>
  <Application>WPS Office</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EQUALITY(In terms of Political relations as citizens)</dc:title>
  <dc:creator>RMX1921</dc:creator>
  <cp:lastModifiedBy>Ultimate</cp:lastModifiedBy>
  <cp:revision>115</cp:revision>
  <dcterms:created xsi:type="dcterms:W3CDTF">2015-05-11T11:30:45Z</dcterms:created>
  <dcterms:modified xsi:type="dcterms:W3CDTF">2022-05-19T06:05:35Z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ab81a4b532d2484f8643b9be8255dd9a</vt:lpwstr>
  </property>
</Properties>
</file>