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A96AE-C792-4FF9-95FC-B27161FA8AE4}" type="datetimeFigureOut">
              <a:rPr lang="en-US" smtClean="0"/>
              <a:pPr/>
              <a:t>19/05/2022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C0BA7-1140-4120-87DF-E227B43AA9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A96AE-C792-4FF9-95FC-B27161FA8AE4}" type="datetimeFigureOut">
              <a:rPr lang="en-US" smtClean="0"/>
              <a:pPr/>
              <a:t>19/05/2022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0C0BA7-1140-4120-87DF-E227B43AA9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solidFill>
              <a:schemeClr val="tx2"/>
            </a:solidFill>
          </a:ln>
        </p:spPr>
        <p:txBody>
          <a:bodyPr>
            <a:normAutofit fontScale="90000"/>
          </a:bodyPr>
          <a:lstStyle/>
          <a:p>
            <a:r>
              <a:rPr lang="en-US" b="1" dirty="0" smtClean="0">
                <a:solidFill>
                  <a:schemeClr val="accent1"/>
                </a:solidFill>
              </a:rPr>
              <a:t>Global Politics</a:t>
            </a:r>
            <a:br>
              <a:rPr lang="en-US" b="1" dirty="0" smtClean="0">
                <a:solidFill>
                  <a:schemeClr val="accent1"/>
                </a:solidFill>
              </a:rPr>
            </a:br>
            <a:r>
              <a:rPr lang="en-US" b="1" dirty="0" smtClean="0">
                <a:solidFill>
                  <a:schemeClr val="accent1"/>
                </a:solidFill>
              </a:rPr>
              <a:t>Unit 3: Global Issues-I</a:t>
            </a:r>
            <a:r>
              <a:rPr lang="en-US" dirty="0" smtClean="0"/>
              <a:t/>
            </a:r>
            <a:br>
              <a:rPr lang="en-US" dirty="0" smtClean="0"/>
            </a:br>
            <a:endParaRPr lang="en-US" dirty="0"/>
          </a:p>
        </p:txBody>
      </p:sp>
      <p:sp>
        <p:nvSpPr>
          <p:cNvPr id="3" name="Subtitle 2"/>
          <p:cNvSpPr>
            <a:spLocks noGrp="1"/>
          </p:cNvSpPr>
          <p:nvPr>
            <p:ph type="subTitle" idx="1"/>
          </p:nvPr>
        </p:nvSpPr>
        <p:spPr>
          <a:ln>
            <a:solidFill>
              <a:schemeClr val="accent1"/>
            </a:solidFill>
          </a:ln>
        </p:spPr>
        <p:txBody>
          <a:bodyPr/>
          <a:lstStyle/>
          <a:p>
            <a:r>
              <a:rPr lang="en-US" b="1" dirty="0" smtClean="0">
                <a:solidFill>
                  <a:srgbClr val="FF0000"/>
                </a:solidFill>
              </a:rPr>
              <a:t>Topic: Proliferation of Nuclear Weapons</a:t>
            </a:r>
          </a:p>
          <a:p>
            <a:r>
              <a:rPr lang="en-US" b="1" dirty="0" smtClean="0">
                <a:solidFill>
                  <a:srgbClr val="FF0000"/>
                </a:solidFill>
              </a:rPr>
              <a:t>B.A. 4</a:t>
            </a:r>
            <a:r>
              <a:rPr lang="en-US" b="1" baseline="30000" dirty="0" smtClean="0">
                <a:solidFill>
                  <a:srgbClr val="FF0000"/>
                </a:solidFill>
              </a:rPr>
              <a:t>th</a:t>
            </a:r>
            <a:r>
              <a:rPr lang="en-US" b="1" dirty="0" smtClean="0">
                <a:solidFill>
                  <a:srgbClr val="FF0000"/>
                </a:solidFill>
              </a:rPr>
              <a:t> Semester (H)</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chemeClr val="tx1"/>
            </a:solidFill>
          </a:ln>
        </p:spPr>
        <p:txBody>
          <a:bodyPr/>
          <a:lstStyle/>
          <a:p>
            <a:r>
              <a:rPr lang="en-US" dirty="0" smtClean="0"/>
              <a:t>Proliferation of Nuclear Weapons</a:t>
            </a:r>
            <a:endParaRPr lang="en-US" dirty="0"/>
          </a:p>
        </p:txBody>
      </p:sp>
      <p:sp>
        <p:nvSpPr>
          <p:cNvPr id="3" name="Content Placeholder 2"/>
          <p:cNvSpPr>
            <a:spLocks noGrp="1"/>
          </p:cNvSpPr>
          <p:nvPr>
            <p:ph sz="half" idx="1"/>
          </p:nvPr>
        </p:nvSpPr>
        <p:spPr>
          <a:solidFill>
            <a:schemeClr val="accent2">
              <a:lumMod val="20000"/>
              <a:lumOff val="80000"/>
            </a:schemeClr>
          </a:solidFill>
          <a:ln>
            <a:solidFill>
              <a:schemeClr val="tx1"/>
            </a:solidFill>
          </a:ln>
        </p:spPr>
        <p:txBody>
          <a:bodyPr>
            <a:normAutofit fontScale="92500" lnSpcReduction="10000"/>
          </a:bodyPr>
          <a:lstStyle/>
          <a:p>
            <a:pPr>
              <a:buFont typeface="Wingdings" pitchFamily="2" charset="2"/>
              <a:buChar char="Ø"/>
            </a:pPr>
            <a:r>
              <a:rPr lang="en-US" dirty="0" smtClean="0"/>
              <a:t>the spread of nuclear weapons, nuclear weapons technology, or fissile material to countries that do not already possess them.</a:t>
            </a:r>
          </a:p>
          <a:p>
            <a:pPr>
              <a:buNone/>
            </a:pPr>
            <a:r>
              <a:rPr lang="en-US" dirty="0" smtClean="0"/>
              <a:t>The term is also used to refer to the possible acquisition of nuclear weapons by terrorist organizations or other armed groups</a:t>
            </a:r>
            <a:endParaRPr lang="en-US" dirty="0"/>
          </a:p>
        </p:txBody>
      </p:sp>
      <p:pic>
        <p:nvPicPr>
          <p:cNvPr id="5" name="Content Placeholder 4" descr="IMG_20220518_203215.jpg"/>
          <p:cNvPicPr>
            <a:picLocks noGrp="1" noChangeAspect="1"/>
          </p:cNvPicPr>
          <p:nvPr>
            <p:ph sz="half" idx="2"/>
          </p:nvPr>
        </p:nvPicPr>
        <p:blipFill>
          <a:blip r:embed="rId2"/>
          <a:stretch>
            <a:fillRect/>
          </a:stretch>
        </p:blipFill>
        <p:spPr>
          <a:xfrm>
            <a:off x="4648200" y="1600200"/>
            <a:ext cx="4038600" cy="4572000"/>
          </a:xfrm>
          <a:ln>
            <a:solidFill>
              <a:schemeClr val="tx1"/>
            </a:solid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a:ln>
            <a:solidFill>
              <a:schemeClr val="tx1"/>
            </a:solidFill>
          </a:ln>
        </p:spPr>
        <p:txBody>
          <a:bodyPr>
            <a:normAutofit fontScale="90000"/>
          </a:bodyPr>
          <a:lstStyle/>
          <a:p>
            <a:r>
              <a:rPr lang="en-US" dirty="0" smtClean="0"/>
              <a:t>Nuclear Proliferation and the Great Powers</a:t>
            </a:r>
            <a:endParaRPr lang="en-US" dirty="0"/>
          </a:p>
        </p:txBody>
      </p:sp>
      <p:sp>
        <p:nvSpPr>
          <p:cNvPr id="3" name="Content Placeholder 2"/>
          <p:cNvSpPr>
            <a:spLocks noGrp="1"/>
          </p:cNvSpPr>
          <p:nvPr>
            <p:ph idx="1"/>
          </p:nvPr>
        </p:nvSpPr>
        <p:spPr>
          <a:solidFill>
            <a:schemeClr val="accent2">
              <a:lumMod val="40000"/>
              <a:lumOff val="60000"/>
            </a:schemeClr>
          </a:solidFill>
          <a:ln>
            <a:solidFill>
              <a:schemeClr val="tx1"/>
            </a:solidFill>
          </a:ln>
        </p:spPr>
        <p:txBody>
          <a:bodyPr>
            <a:normAutofit fontScale="92500" lnSpcReduction="20000"/>
          </a:bodyPr>
          <a:lstStyle/>
          <a:p>
            <a:pPr>
              <a:buFont typeface="Wingdings" pitchFamily="2" charset="2"/>
              <a:buChar char="Ø"/>
            </a:pPr>
            <a:r>
              <a:rPr lang="en-US" dirty="0" smtClean="0"/>
              <a:t>The origin of nuclear era can be traced back to 6</a:t>
            </a:r>
            <a:r>
              <a:rPr lang="en-US" baseline="30000" dirty="0" smtClean="0"/>
              <a:t>th</a:t>
            </a:r>
            <a:r>
              <a:rPr lang="en-US" dirty="0" smtClean="0"/>
              <a:t> and 9</a:t>
            </a:r>
            <a:r>
              <a:rPr lang="en-US" baseline="30000" dirty="0" smtClean="0"/>
              <a:t>th</a:t>
            </a:r>
            <a:r>
              <a:rPr lang="en-US" dirty="0" smtClean="0"/>
              <a:t> August respectively when the United States dropped two atomic bombs on the Japanese cities of Hiroshima and Nagasaki respectively.</a:t>
            </a:r>
          </a:p>
          <a:p>
            <a:pPr>
              <a:buFont typeface="Wingdings" pitchFamily="2" charset="2"/>
              <a:buChar char="Ø"/>
            </a:pPr>
            <a:r>
              <a:rPr lang="en-US" dirty="0" smtClean="0"/>
              <a:t>The Soviet Union exploded its hydrogen bomb in 1949.</a:t>
            </a:r>
          </a:p>
          <a:p>
            <a:pPr>
              <a:buFont typeface="Wingdings" pitchFamily="2" charset="2"/>
              <a:buChar char="Ø"/>
            </a:pPr>
            <a:r>
              <a:rPr lang="en-US" dirty="0" smtClean="0"/>
              <a:t>The United Kingdom and France entered the nuclear hub in 1952 and 1960 respectively.</a:t>
            </a:r>
          </a:p>
          <a:p>
            <a:pPr>
              <a:buFont typeface="Wingdings" pitchFamily="2" charset="2"/>
              <a:buChar char="Ø"/>
            </a:pPr>
            <a:r>
              <a:rPr lang="en-US" dirty="0" smtClean="0"/>
              <a:t>Not to be left out, China too exploded a nuclear bomb in 1964.</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US" dirty="0" smtClean="0"/>
              <a:t>Look at the Chart</a:t>
            </a:r>
            <a:endParaRPr lang="en-US" dirty="0"/>
          </a:p>
        </p:txBody>
      </p:sp>
      <p:graphicFrame>
        <p:nvGraphicFramePr>
          <p:cNvPr id="4" name="Content Placeholder 3"/>
          <p:cNvGraphicFramePr>
            <a:graphicFrameLocks noGrp="1"/>
          </p:cNvGraphicFramePr>
          <p:nvPr>
            <p:ph idx="1"/>
          </p:nvPr>
        </p:nvGraphicFramePr>
        <p:xfrm>
          <a:off x="457200" y="1600200"/>
          <a:ext cx="8382000" cy="4800600"/>
        </p:xfrm>
        <a:graphic>
          <a:graphicData uri="http://schemas.openxmlformats.org/drawingml/2006/table">
            <a:tbl>
              <a:tblPr firstRow="1" bandRow="1">
                <a:tableStyleId>{5C22544A-7EE6-4342-B048-85BDC9FD1C3A}</a:tableStyleId>
              </a:tblPr>
              <a:tblGrid>
                <a:gridCol w="4191000"/>
                <a:gridCol w="4191000"/>
              </a:tblGrid>
              <a:tr h="600075">
                <a:tc>
                  <a:txBody>
                    <a:bodyPr/>
                    <a:lstStyle/>
                    <a:p>
                      <a:r>
                        <a:rPr lang="en-US" sz="2400" dirty="0" smtClean="0"/>
                        <a:t>COUNTRY</a:t>
                      </a:r>
                      <a:endParaRPr lang="en-US" sz="2400" dirty="0"/>
                    </a:p>
                  </a:txBody>
                  <a:tcPr/>
                </a:tc>
                <a:tc>
                  <a:txBody>
                    <a:bodyPr/>
                    <a:lstStyle/>
                    <a:p>
                      <a:r>
                        <a:rPr lang="en-US" sz="2400" dirty="0" smtClean="0"/>
                        <a:t>Year of First Nuclear Test</a:t>
                      </a:r>
                      <a:endParaRPr lang="en-US" sz="2400" dirty="0"/>
                    </a:p>
                  </a:txBody>
                  <a:tcPr/>
                </a:tc>
              </a:tr>
              <a:tr h="600075">
                <a:tc>
                  <a:txBody>
                    <a:bodyPr/>
                    <a:lstStyle/>
                    <a:p>
                      <a:r>
                        <a:rPr lang="en-US" dirty="0" smtClean="0"/>
                        <a:t>USA</a:t>
                      </a:r>
                      <a:endParaRPr lang="en-US" dirty="0"/>
                    </a:p>
                  </a:txBody>
                  <a:tcPr/>
                </a:tc>
                <a:tc>
                  <a:txBody>
                    <a:bodyPr/>
                    <a:lstStyle/>
                    <a:p>
                      <a:r>
                        <a:rPr lang="en-US" dirty="0" smtClean="0"/>
                        <a:t>1945</a:t>
                      </a:r>
                      <a:endParaRPr lang="en-US" dirty="0"/>
                    </a:p>
                  </a:txBody>
                  <a:tcPr/>
                </a:tc>
              </a:tr>
              <a:tr h="600075">
                <a:tc>
                  <a:txBody>
                    <a:bodyPr/>
                    <a:lstStyle/>
                    <a:p>
                      <a:r>
                        <a:rPr lang="en-US" dirty="0" smtClean="0"/>
                        <a:t>RUSSIA</a:t>
                      </a:r>
                      <a:endParaRPr lang="en-US" dirty="0"/>
                    </a:p>
                  </a:txBody>
                  <a:tcPr/>
                </a:tc>
                <a:tc>
                  <a:txBody>
                    <a:bodyPr/>
                    <a:lstStyle/>
                    <a:p>
                      <a:r>
                        <a:rPr lang="en-US" dirty="0" smtClean="0"/>
                        <a:t>1949</a:t>
                      </a:r>
                      <a:endParaRPr lang="en-US" dirty="0"/>
                    </a:p>
                  </a:txBody>
                  <a:tcPr/>
                </a:tc>
              </a:tr>
              <a:tr h="600075">
                <a:tc>
                  <a:txBody>
                    <a:bodyPr/>
                    <a:lstStyle/>
                    <a:p>
                      <a:r>
                        <a:rPr lang="en-US" dirty="0" smtClean="0"/>
                        <a:t>UK</a:t>
                      </a:r>
                      <a:endParaRPr lang="en-US" dirty="0"/>
                    </a:p>
                  </a:txBody>
                  <a:tcPr/>
                </a:tc>
                <a:tc>
                  <a:txBody>
                    <a:bodyPr/>
                    <a:lstStyle/>
                    <a:p>
                      <a:r>
                        <a:rPr lang="en-US" dirty="0" smtClean="0"/>
                        <a:t>1952</a:t>
                      </a:r>
                      <a:endParaRPr lang="en-US" dirty="0"/>
                    </a:p>
                  </a:txBody>
                  <a:tcPr/>
                </a:tc>
              </a:tr>
              <a:tr h="600075">
                <a:tc>
                  <a:txBody>
                    <a:bodyPr/>
                    <a:lstStyle/>
                    <a:p>
                      <a:r>
                        <a:rPr lang="en-US" dirty="0" smtClean="0"/>
                        <a:t>FRANCE</a:t>
                      </a:r>
                      <a:endParaRPr lang="en-US" dirty="0"/>
                    </a:p>
                  </a:txBody>
                  <a:tcPr/>
                </a:tc>
                <a:tc>
                  <a:txBody>
                    <a:bodyPr/>
                    <a:lstStyle/>
                    <a:p>
                      <a:r>
                        <a:rPr lang="en-US" dirty="0" smtClean="0"/>
                        <a:t>1960</a:t>
                      </a:r>
                      <a:endParaRPr lang="en-US" dirty="0"/>
                    </a:p>
                  </a:txBody>
                  <a:tcPr/>
                </a:tc>
              </a:tr>
              <a:tr h="600075">
                <a:tc>
                  <a:txBody>
                    <a:bodyPr/>
                    <a:lstStyle/>
                    <a:p>
                      <a:r>
                        <a:rPr lang="en-US" dirty="0" smtClean="0"/>
                        <a:t>CHINA</a:t>
                      </a:r>
                      <a:endParaRPr lang="en-US" dirty="0"/>
                    </a:p>
                  </a:txBody>
                  <a:tcPr/>
                </a:tc>
                <a:tc>
                  <a:txBody>
                    <a:bodyPr/>
                    <a:lstStyle/>
                    <a:p>
                      <a:r>
                        <a:rPr lang="en-US" dirty="0" smtClean="0"/>
                        <a:t>1964</a:t>
                      </a:r>
                      <a:endParaRPr lang="en-US" dirty="0"/>
                    </a:p>
                  </a:txBody>
                  <a:tcPr/>
                </a:tc>
              </a:tr>
              <a:tr h="600075">
                <a:tc>
                  <a:txBody>
                    <a:bodyPr/>
                    <a:lstStyle/>
                    <a:p>
                      <a:r>
                        <a:rPr lang="en-US" dirty="0" smtClean="0"/>
                        <a:t>INDIA</a:t>
                      </a:r>
                      <a:endParaRPr lang="en-US" dirty="0"/>
                    </a:p>
                  </a:txBody>
                  <a:tcPr/>
                </a:tc>
                <a:tc>
                  <a:txBody>
                    <a:bodyPr/>
                    <a:lstStyle/>
                    <a:p>
                      <a:r>
                        <a:rPr lang="en-US" dirty="0" smtClean="0"/>
                        <a:t>1974</a:t>
                      </a:r>
                      <a:endParaRPr lang="en-US" dirty="0"/>
                    </a:p>
                  </a:txBody>
                  <a:tcPr/>
                </a:tc>
              </a:tr>
              <a:tr h="600075">
                <a:tc>
                  <a:txBody>
                    <a:bodyPr/>
                    <a:lstStyle/>
                    <a:p>
                      <a:r>
                        <a:rPr lang="en-US" dirty="0" smtClean="0"/>
                        <a:t>PAKISTAN</a:t>
                      </a:r>
                      <a:endParaRPr lang="en-US" dirty="0"/>
                    </a:p>
                  </a:txBody>
                  <a:tcPr/>
                </a:tc>
                <a:tc>
                  <a:txBody>
                    <a:bodyPr/>
                    <a:lstStyle/>
                    <a:p>
                      <a:r>
                        <a:rPr lang="en-US" dirty="0" smtClean="0"/>
                        <a:t>1998</a:t>
                      </a:r>
                      <a:endParaRPr lang="en-US"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a:ln>
            <a:solidFill>
              <a:schemeClr val="tx1"/>
            </a:solidFill>
          </a:ln>
        </p:spPr>
        <p:txBody>
          <a:bodyPr/>
          <a:lstStyle/>
          <a:p>
            <a:r>
              <a:rPr lang="en-US" dirty="0" smtClean="0"/>
              <a:t>Vertical Vs. Horizontal Proliferation</a:t>
            </a:r>
            <a:endParaRPr lang="en-US" dirty="0"/>
          </a:p>
        </p:txBody>
      </p:sp>
      <p:sp>
        <p:nvSpPr>
          <p:cNvPr id="3" name="Content Placeholder 2"/>
          <p:cNvSpPr>
            <a:spLocks noGrp="1"/>
          </p:cNvSpPr>
          <p:nvPr>
            <p:ph sz="half" idx="1"/>
          </p:nvPr>
        </p:nvSpPr>
        <p:spPr>
          <a:solidFill>
            <a:schemeClr val="accent3">
              <a:lumMod val="60000"/>
              <a:lumOff val="40000"/>
            </a:schemeClr>
          </a:solidFill>
          <a:ln>
            <a:solidFill>
              <a:schemeClr val="tx1"/>
            </a:solidFill>
          </a:ln>
        </p:spPr>
        <p:txBody>
          <a:bodyPr>
            <a:normAutofit lnSpcReduction="10000"/>
          </a:bodyPr>
          <a:lstStyle/>
          <a:p>
            <a:pPr>
              <a:buFont typeface="Wingdings" pitchFamily="2" charset="2"/>
              <a:buChar char="v"/>
            </a:pPr>
            <a:r>
              <a:rPr lang="en-US" dirty="0" smtClean="0"/>
              <a:t>Vertical proliferation refers to incremental additions of a particular weapons system by a state or a number of states that already posses the weapons.</a:t>
            </a:r>
          </a:p>
          <a:p>
            <a:pPr>
              <a:buFont typeface="Wingdings" pitchFamily="2" charset="2"/>
              <a:buChar char="v"/>
            </a:pPr>
            <a:r>
              <a:rPr lang="en-US" dirty="0" smtClean="0"/>
              <a:t>Increases arms race.</a:t>
            </a:r>
            <a:endParaRPr lang="en-US" dirty="0"/>
          </a:p>
        </p:txBody>
      </p:sp>
      <p:sp>
        <p:nvSpPr>
          <p:cNvPr id="4" name="Content Placeholder 3"/>
          <p:cNvSpPr>
            <a:spLocks noGrp="1"/>
          </p:cNvSpPr>
          <p:nvPr>
            <p:ph sz="half" idx="2"/>
          </p:nvPr>
        </p:nvSpPr>
        <p:spPr>
          <a:solidFill>
            <a:schemeClr val="accent3">
              <a:lumMod val="60000"/>
              <a:lumOff val="40000"/>
            </a:schemeClr>
          </a:solidFill>
          <a:ln>
            <a:solidFill>
              <a:schemeClr val="tx1"/>
            </a:solidFill>
          </a:ln>
        </p:spPr>
        <p:txBody>
          <a:bodyPr>
            <a:normAutofit lnSpcReduction="10000"/>
          </a:bodyPr>
          <a:lstStyle/>
          <a:p>
            <a:pPr>
              <a:buFont typeface="Wingdings" pitchFamily="2" charset="2"/>
              <a:buChar char="v"/>
            </a:pPr>
            <a:r>
              <a:rPr lang="en-US" dirty="0" smtClean="0"/>
              <a:t>Horizontal Proliferation refers to the spread of nuclear weapons and other weapons of mass destruction to states that do not possess them presently but have already developed capability of manufacturing nuclear weapons.</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US" dirty="0" smtClean="0"/>
              <a:t>Statistics Says……..</a:t>
            </a:r>
            <a:endParaRPr lang="en-US" dirty="0"/>
          </a:p>
        </p:txBody>
      </p:sp>
      <p:pic>
        <p:nvPicPr>
          <p:cNvPr id="4" name="Content Placeholder 3" descr="IMG_20220519_002806.jpg"/>
          <p:cNvPicPr>
            <a:picLocks noGrp="1" noChangeAspect="1"/>
          </p:cNvPicPr>
          <p:nvPr>
            <p:ph idx="1"/>
          </p:nvPr>
        </p:nvPicPr>
        <p:blipFill>
          <a:blip r:embed="rId2"/>
          <a:stretch>
            <a:fillRect/>
          </a:stretch>
        </p:blipFill>
        <p:spPr>
          <a:xfrm>
            <a:off x="381000" y="1600200"/>
            <a:ext cx="8305800" cy="4953000"/>
          </a:xfrm>
          <a:ln>
            <a:solidFill>
              <a:schemeClr val="tx1"/>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a:ln>
            <a:solidFill>
              <a:schemeClr val="tx1"/>
            </a:solidFill>
          </a:ln>
        </p:spPr>
        <p:txBody>
          <a:bodyPr>
            <a:normAutofit/>
          </a:bodyPr>
          <a:lstStyle/>
          <a:p>
            <a:r>
              <a:rPr lang="en-US" sz="3200" dirty="0" smtClean="0"/>
              <a:t>Total Nuclear Warheads- 14,000 (estimated)</a:t>
            </a:r>
            <a:br>
              <a:rPr lang="en-US" sz="3200" dirty="0" smtClean="0"/>
            </a:br>
            <a:r>
              <a:rPr lang="en-US" sz="3200" dirty="0" smtClean="0"/>
              <a:t>US &amp; RUSSIA- 12, 600+</a:t>
            </a:r>
            <a:endParaRPr lang="en-US" sz="3200" dirty="0"/>
          </a:p>
        </p:txBody>
      </p:sp>
      <p:graphicFrame>
        <p:nvGraphicFramePr>
          <p:cNvPr id="4" name="Content Placeholder 3"/>
          <p:cNvGraphicFramePr>
            <a:graphicFrameLocks noGrp="1"/>
          </p:cNvGraphicFramePr>
          <p:nvPr>
            <p:ph idx="1"/>
          </p:nvPr>
        </p:nvGraphicFramePr>
        <p:xfrm>
          <a:off x="457200" y="1600200"/>
          <a:ext cx="8382000" cy="4724400"/>
        </p:xfrm>
        <a:graphic>
          <a:graphicData uri="http://schemas.openxmlformats.org/drawingml/2006/table">
            <a:tbl>
              <a:tblPr firstRow="1" bandRow="1">
                <a:tableStyleId>{F5AB1C69-6EDB-4FF4-983F-18BD219EF322}</a:tableStyleId>
              </a:tblPr>
              <a:tblGrid>
                <a:gridCol w="4191000"/>
                <a:gridCol w="4191000"/>
              </a:tblGrid>
              <a:tr h="472440">
                <a:tc>
                  <a:txBody>
                    <a:bodyPr/>
                    <a:lstStyle/>
                    <a:p>
                      <a:r>
                        <a:rPr lang="en-US" sz="2400" dirty="0" smtClean="0"/>
                        <a:t>COUNTRY</a:t>
                      </a:r>
                      <a:endParaRPr lang="en-US" sz="2400" dirty="0"/>
                    </a:p>
                  </a:txBody>
                  <a:tcPr/>
                </a:tc>
                <a:tc>
                  <a:txBody>
                    <a:bodyPr/>
                    <a:lstStyle/>
                    <a:p>
                      <a:r>
                        <a:rPr lang="en-US" sz="2400" dirty="0" smtClean="0"/>
                        <a:t>WARHEADS</a:t>
                      </a:r>
                      <a:endParaRPr lang="en-US" sz="2400" dirty="0"/>
                    </a:p>
                  </a:txBody>
                  <a:tcPr/>
                </a:tc>
              </a:tr>
              <a:tr h="472440">
                <a:tc>
                  <a:txBody>
                    <a:bodyPr/>
                    <a:lstStyle/>
                    <a:p>
                      <a:r>
                        <a:rPr lang="en-US" dirty="0" smtClean="0"/>
                        <a:t>NORTH KOREA</a:t>
                      </a:r>
                      <a:endParaRPr lang="en-US" dirty="0"/>
                    </a:p>
                  </a:txBody>
                  <a:tcPr/>
                </a:tc>
                <a:tc>
                  <a:txBody>
                    <a:bodyPr/>
                    <a:lstStyle/>
                    <a:p>
                      <a:r>
                        <a:rPr lang="en-US" dirty="0" smtClean="0"/>
                        <a:t>30</a:t>
                      </a:r>
                      <a:endParaRPr lang="en-US" dirty="0"/>
                    </a:p>
                  </a:txBody>
                  <a:tcPr/>
                </a:tc>
              </a:tr>
              <a:tr h="472440">
                <a:tc>
                  <a:txBody>
                    <a:bodyPr/>
                    <a:lstStyle/>
                    <a:p>
                      <a:r>
                        <a:rPr lang="en-US" dirty="0" smtClean="0"/>
                        <a:t>ISRAEL</a:t>
                      </a:r>
                      <a:endParaRPr lang="en-US" dirty="0"/>
                    </a:p>
                  </a:txBody>
                  <a:tcPr/>
                </a:tc>
                <a:tc>
                  <a:txBody>
                    <a:bodyPr/>
                    <a:lstStyle/>
                    <a:p>
                      <a:r>
                        <a:rPr lang="en-US" dirty="0" smtClean="0"/>
                        <a:t>90</a:t>
                      </a:r>
                      <a:endParaRPr lang="en-US" dirty="0"/>
                    </a:p>
                  </a:txBody>
                  <a:tcPr/>
                </a:tc>
              </a:tr>
              <a:tr h="472440">
                <a:tc>
                  <a:txBody>
                    <a:bodyPr/>
                    <a:lstStyle/>
                    <a:p>
                      <a:r>
                        <a:rPr lang="en-US" dirty="0" smtClean="0"/>
                        <a:t>INDIA</a:t>
                      </a:r>
                      <a:endParaRPr lang="en-US" dirty="0"/>
                    </a:p>
                  </a:txBody>
                  <a:tcPr/>
                </a:tc>
                <a:tc>
                  <a:txBody>
                    <a:bodyPr/>
                    <a:lstStyle/>
                    <a:p>
                      <a:r>
                        <a:rPr lang="en-US" dirty="0" smtClean="0"/>
                        <a:t>140</a:t>
                      </a:r>
                      <a:endParaRPr lang="en-US" dirty="0"/>
                    </a:p>
                  </a:txBody>
                  <a:tcPr/>
                </a:tc>
              </a:tr>
              <a:tr h="472440">
                <a:tc>
                  <a:txBody>
                    <a:bodyPr/>
                    <a:lstStyle/>
                    <a:p>
                      <a:r>
                        <a:rPr lang="en-US" dirty="0" smtClean="0"/>
                        <a:t>PAKISTAN</a:t>
                      </a:r>
                      <a:endParaRPr lang="en-US" dirty="0"/>
                    </a:p>
                  </a:txBody>
                  <a:tcPr/>
                </a:tc>
                <a:tc>
                  <a:txBody>
                    <a:bodyPr/>
                    <a:lstStyle/>
                    <a:p>
                      <a:r>
                        <a:rPr lang="en-US" dirty="0" smtClean="0"/>
                        <a:t>160</a:t>
                      </a:r>
                      <a:endParaRPr lang="en-US" dirty="0"/>
                    </a:p>
                  </a:txBody>
                  <a:tcPr/>
                </a:tc>
              </a:tr>
              <a:tr h="472440">
                <a:tc>
                  <a:txBody>
                    <a:bodyPr/>
                    <a:lstStyle/>
                    <a:p>
                      <a:r>
                        <a:rPr lang="en-US" dirty="0" smtClean="0"/>
                        <a:t>UK</a:t>
                      </a:r>
                      <a:endParaRPr lang="en-US" dirty="0"/>
                    </a:p>
                  </a:txBody>
                  <a:tcPr/>
                </a:tc>
                <a:tc>
                  <a:txBody>
                    <a:bodyPr/>
                    <a:lstStyle/>
                    <a:p>
                      <a:r>
                        <a:rPr lang="en-US" dirty="0" smtClean="0"/>
                        <a:t>200</a:t>
                      </a:r>
                      <a:endParaRPr lang="en-US" dirty="0"/>
                    </a:p>
                  </a:txBody>
                  <a:tcPr/>
                </a:tc>
              </a:tr>
              <a:tr h="472440">
                <a:tc>
                  <a:txBody>
                    <a:bodyPr/>
                    <a:lstStyle/>
                    <a:p>
                      <a:r>
                        <a:rPr lang="en-US" dirty="0" smtClean="0"/>
                        <a:t>CHINA</a:t>
                      </a:r>
                      <a:endParaRPr lang="en-US" dirty="0"/>
                    </a:p>
                  </a:txBody>
                  <a:tcPr/>
                </a:tc>
                <a:tc>
                  <a:txBody>
                    <a:bodyPr/>
                    <a:lstStyle/>
                    <a:p>
                      <a:r>
                        <a:rPr lang="en-US" dirty="0" smtClean="0"/>
                        <a:t>290</a:t>
                      </a:r>
                      <a:endParaRPr lang="en-US" dirty="0"/>
                    </a:p>
                  </a:txBody>
                  <a:tcPr/>
                </a:tc>
              </a:tr>
              <a:tr h="472440">
                <a:tc>
                  <a:txBody>
                    <a:bodyPr/>
                    <a:lstStyle/>
                    <a:p>
                      <a:r>
                        <a:rPr lang="en-US" dirty="0" smtClean="0"/>
                        <a:t>FRANCE</a:t>
                      </a:r>
                      <a:endParaRPr lang="en-US" dirty="0"/>
                    </a:p>
                  </a:txBody>
                  <a:tcPr/>
                </a:tc>
                <a:tc>
                  <a:txBody>
                    <a:bodyPr/>
                    <a:lstStyle/>
                    <a:p>
                      <a:r>
                        <a:rPr lang="en-US" dirty="0" smtClean="0"/>
                        <a:t>300</a:t>
                      </a:r>
                      <a:endParaRPr lang="en-US" dirty="0"/>
                    </a:p>
                  </a:txBody>
                  <a:tcPr/>
                </a:tc>
              </a:tr>
              <a:tr h="472440">
                <a:tc>
                  <a:txBody>
                    <a:bodyPr/>
                    <a:lstStyle/>
                    <a:p>
                      <a:r>
                        <a:rPr lang="en-US" dirty="0" smtClean="0"/>
                        <a:t>USA</a:t>
                      </a:r>
                      <a:endParaRPr lang="en-US" dirty="0"/>
                    </a:p>
                  </a:txBody>
                  <a:tcPr/>
                </a:tc>
                <a:tc>
                  <a:txBody>
                    <a:bodyPr/>
                    <a:lstStyle/>
                    <a:p>
                      <a:r>
                        <a:rPr lang="en-US" dirty="0" smtClean="0"/>
                        <a:t>6185</a:t>
                      </a:r>
                      <a:endParaRPr lang="en-US" dirty="0"/>
                    </a:p>
                  </a:txBody>
                  <a:tcPr/>
                </a:tc>
              </a:tr>
              <a:tr h="472440">
                <a:tc>
                  <a:txBody>
                    <a:bodyPr/>
                    <a:lstStyle/>
                    <a:p>
                      <a:r>
                        <a:rPr lang="en-US" dirty="0" smtClean="0"/>
                        <a:t>RUSSIA</a:t>
                      </a:r>
                      <a:endParaRPr lang="en-US" dirty="0"/>
                    </a:p>
                  </a:txBody>
                  <a:tcPr/>
                </a:tc>
                <a:tc>
                  <a:txBody>
                    <a:bodyPr/>
                    <a:lstStyle/>
                    <a:p>
                      <a:r>
                        <a:rPr lang="en-US" dirty="0" smtClean="0"/>
                        <a:t>6490</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US" dirty="0" smtClean="0"/>
              <a:t>“AXIS OF EVIL”</a:t>
            </a:r>
            <a:endParaRPr lang="en-US" dirty="0"/>
          </a:p>
        </p:txBody>
      </p:sp>
      <p:sp>
        <p:nvSpPr>
          <p:cNvPr id="3" name="Content Placeholder 2"/>
          <p:cNvSpPr>
            <a:spLocks noGrp="1"/>
          </p:cNvSpPr>
          <p:nvPr>
            <p:ph idx="1"/>
          </p:nvPr>
        </p:nvSpPr>
        <p:spPr>
          <a:ln>
            <a:solidFill>
              <a:schemeClr val="tx1"/>
            </a:solidFill>
          </a:ln>
        </p:spPr>
        <p:txBody>
          <a:bodyPr/>
          <a:lstStyle/>
          <a:p>
            <a:r>
              <a:rPr lang="en-US" dirty="0" smtClean="0"/>
              <a:t>Iraq, Iran, Syria, Libya and North Korea.</a:t>
            </a:r>
          </a:p>
          <a:p>
            <a:r>
              <a:rPr lang="en-US" dirty="0" smtClean="0"/>
              <a:t>The term was coined by George Bush under ‘</a:t>
            </a:r>
            <a:r>
              <a:rPr lang="en-US" smtClean="0"/>
              <a:t>Bush Doctrine.’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251</Words>
  <Application>Microsoft Office PowerPoint</Application>
  <PresentationFormat>On-screen Show (4:3)</PresentationFormat>
  <Paragraphs>57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Global Politics Unit 3: Global Issues-I </vt:lpstr>
      <vt:lpstr>Proliferation of Nuclear Weapons</vt:lpstr>
      <vt:lpstr>Nuclear Proliferation and the Great Powers</vt:lpstr>
      <vt:lpstr>Look at the Chart</vt:lpstr>
      <vt:lpstr>Vertical Vs. Horizontal Proliferation</vt:lpstr>
      <vt:lpstr>Statistics Says……..</vt:lpstr>
      <vt:lpstr>Total Nuclear Warheads- 14,000 (estimated) US &amp; RUSSIA- 12, 600+</vt:lpstr>
      <vt:lpstr>“AXIS OF EVIL”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Politics Unit 3: Global Issues-I </dc:title>
  <dc:creator>HP PC</dc:creator>
  <cp:lastModifiedBy>HP PC</cp:lastModifiedBy>
  <cp:revision>8</cp:revision>
  <dcterms:created xsi:type="dcterms:W3CDTF">2022-05-18T15:04:28Z</dcterms:created>
  <dcterms:modified xsi:type="dcterms:W3CDTF">2022-05-19T00:49:31Z</dcterms:modified>
</cp:coreProperties>
</file>