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259" r:id="rId4"/>
    <p:sldId id="260" r:id="rId5"/>
    <p:sldId id="261" r:id="rId6"/>
    <p:sldId id="262" r:id="rId7"/>
    <p:sldId id="265"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753F92F-B08F-45F4-A04D-1092C9826FB6}" type="datetimeFigureOut">
              <a:rPr lang="en-IN" smtClean="0"/>
              <a:t>09-05-2022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66433E5-B5DF-45A7-8EC9-70C73B86037F}" type="slidenum">
              <a:rPr lang="en-IN" smtClean="0"/>
              <a:t>‹#›</a:t>
            </a:fld>
            <a:endParaRPr lang="en-IN"/>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53F92F-B08F-45F4-A04D-1092C9826FB6}" type="datetimeFigureOut">
              <a:rPr lang="en-IN" smtClean="0"/>
              <a:t>09-05-2022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66433E5-B5DF-45A7-8EC9-70C73B86037F}" type="slidenum">
              <a:rPr lang="en-IN" smtClean="0"/>
              <a:t>‹#›</a:t>
            </a:fld>
            <a:endParaRPr lang="en-IN"/>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753F92F-B08F-45F4-A04D-1092C9826FB6}" type="datetimeFigureOut">
              <a:rPr lang="en-IN" smtClean="0"/>
              <a:t>09-05-2022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66433E5-B5DF-45A7-8EC9-70C73B86037F}" type="slidenum">
              <a:rPr lang="en-IN" smtClean="0"/>
              <a:t>‹#›</a:t>
            </a:fld>
            <a:endParaRPr lang="en-IN"/>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753F92F-B08F-45F4-A04D-1092C9826FB6}" type="datetimeFigureOut">
              <a:rPr lang="en-IN" smtClean="0"/>
              <a:t>09-05-2022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66433E5-B5DF-45A7-8EC9-70C73B86037F}" type="slidenum">
              <a:rPr lang="en-IN" smtClean="0"/>
              <a:t>‹#›</a:t>
            </a:fld>
            <a:endParaRPr lang="en-IN"/>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53F92F-B08F-45F4-A04D-1092C9826FB6}" type="datetimeFigureOut">
              <a:rPr lang="en-IN" smtClean="0"/>
              <a:t>09-05-2022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66433E5-B5DF-45A7-8EC9-70C73B86037F}" type="slidenum">
              <a:rPr lang="en-IN" smtClean="0"/>
              <a:t>‹#›</a:t>
            </a:fld>
            <a:endParaRPr lang="en-IN"/>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753F92F-B08F-45F4-A04D-1092C9826FB6}" type="datetimeFigureOut">
              <a:rPr lang="en-IN" smtClean="0"/>
              <a:t>09-05-2022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66433E5-B5DF-45A7-8EC9-70C73B86037F}" type="slidenum">
              <a:rPr lang="en-IN" smtClean="0"/>
              <a:t>‹#›</a:t>
            </a:fld>
            <a:endParaRPr lang="en-IN"/>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753F92F-B08F-45F4-A04D-1092C9826FB6}" type="datetimeFigureOut">
              <a:rPr lang="en-IN" smtClean="0"/>
              <a:t>09-05-2022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666433E5-B5DF-45A7-8EC9-70C73B86037F}" type="slidenum">
              <a:rPr lang="en-IN" smtClean="0"/>
              <a:t>‹#›</a:t>
            </a:fld>
            <a:endParaRPr lang="en-IN"/>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753F92F-B08F-45F4-A04D-1092C9826FB6}" type="datetimeFigureOut">
              <a:rPr lang="en-IN" smtClean="0"/>
              <a:t>09-05-2022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66433E5-B5DF-45A7-8EC9-70C73B86037F}" type="slidenum">
              <a:rPr lang="en-IN" smtClean="0"/>
              <a:t>‹#›</a:t>
            </a:fld>
            <a:endParaRPr lang="en-IN"/>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53F92F-B08F-45F4-A04D-1092C9826FB6}" type="datetimeFigureOut">
              <a:rPr lang="en-IN" smtClean="0"/>
              <a:t>09-05-2022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666433E5-B5DF-45A7-8EC9-70C73B86037F}" type="slidenum">
              <a:rPr lang="en-IN" smtClean="0"/>
              <a:t>‹#›</a:t>
            </a:fld>
            <a:endParaRPr lang="en-IN"/>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53F92F-B08F-45F4-A04D-1092C9826FB6}" type="datetimeFigureOut">
              <a:rPr lang="en-IN" smtClean="0"/>
              <a:t>09-05-2022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66433E5-B5DF-45A7-8EC9-70C73B86037F}" type="slidenum">
              <a:rPr lang="en-IN" smtClean="0"/>
              <a:t>‹#›</a:t>
            </a:fld>
            <a:endParaRPr lang="en-IN"/>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53F92F-B08F-45F4-A04D-1092C9826FB6}" type="datetimeFigureOut">
              <a:rPr lang="en-IN" smtClean="0"/>
              <a:t>09-05-2022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66433E5-B5DF-45A7-8EC9-70C73B86037F}" type="slidenum">
              <a:rPr lang="en-IN" smtClean="0"/>
              <a:t>‹#›</a:t>
            </a:fld>
            <a:endParaRPr lang="en-IN"/>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1753F92F-B08F-45F4-A04D-1092C9826FB6}" type="datetimeFigureOut">
              <a:rPr lang="en-IN" smtClean="0"/>
              <a:t>09-05-2022</a:t>
            </a:fld>
            <a:endParaRPr lang="en-IN"/>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IN"/>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666433E5-B5DF-45A7-8EC9-70C73B86037F}"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fontScale="92500"/>
          </a:bodyPr>
          <a:lstStyle/>
          <a:p>
            <a:r>
              <a:rPr lang="en-IN" sz="3600" b="1" dirty="0" smtClean="0"/>
              <a:t>MEASUREMENT OF NATIONAL INCOME </a:t>
            </a:r>
            <a:endParaRPr lang="en-IN" sz="3600" b="1" dirty="0" smtClean="0"/>
          </a:p>
          <a:p>
            <a:endParaRPr lang="en-IN" sz="3600" dirty="0"/>
          </a:p>
          <a:p>
            <a:pPr algn="just"/>
            <a:r>
              <a:rPr lang="en-IN" sz="3600" dirty="0" smtClean="0"/>
              <a:t>National Income or product of a country has immense significance both in the fields of economic analysis and policy. In view of it, the most relevant question is related to the exact and reliable estimation of national product and income. The different methods of measurement of gross national product, income and expenditure are stated below: </a:t>
            </a:r>
            <a:endParaRPr lang="en-IN" sz="3600" dirty="0" smtClean="0"/>
          </a:p>
          <a:p>
            <a:pPr algn="just"/>
            <a:endParaRPr lang="en-IN" dirty="0"/>
          </a:p>
          <a:p>
            <a:endParaRPr lang="en-IN" dirty="0"/>
          </a:p>
        </p:txBody>
      </p:sp>
    </p:spTree>
    <p:extLst>
      <p:ext uri="{BB962C8B-B14F-4D97-AF65-F5344CB8AC3E}">
        <p14:creationId xmlns:p14="http://schemas.microsoft.com/office/powerpoint/2010/main" val="3829448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fontScale="92500" lnSpcReduction="10000"/>
          </a:bodyPr>
          <a:lstStyle/>
          <a:p>
            <a:pPr algn="just"/>
            <a:r>
              <a:rPr lang="en-IN" sz="3600" b="1" dirty="0" smtClean="0"/>
              <a:t>1. Production Method </a:t>
            </a:r>
            <a:endParaRPr lang="en-IN" sz="3600" b="1" dirty="0"/>
          </a:p>
          <a:p>
            <a:pPr algn="just"/>
            <a:endParaRPr lang="en-IN" sz="3600" dirty="0" smtClean="0"/>
          </a:p>
          <a:p>
            <a:pPr algn="just"/>
            <a:r>
              <a:rPr lang="en-IN" sz="3600" dirty="0" smtClean="0"/>
              <a:t>In this method, the basic aggregate of gross domestic product (GDP) or gross national product (GNP) is computed by aggregating the market values of final commodities and services produced in a given country during a particular year. The quantities produced of final goods and services are multiplied by their respective average prices and the sum total provides a magnitude of the GDP.</a:t>
            </a:r>
            <a:endParaRPr lang="en-IN" sz="3600" dirty="0" smtClean="0"/>
          </a:p>
          <a:p>
            <a:pPr algn="just"/>
            <a:endParaRPr lang="en-IN" dirty="0"/>
          </a:p>
          <a:p>
            <a:endParaRPr lang="en-IN" dirty="0"/>
          </a:p>
        </p:txBody>
      </p:sp>
    </p:spTree>
    <p:extLst>
      <p:ext uri="{BB962C8B-B14F-4D97-AF65-F5344CB8AC3E}">
        <p14:creationId xmlns:p14="http://schemas.microsoft.com/office/powerpoint/2010/main" val="31376354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a:bodyPr>
          <a:lstStyle/>
          <a:p>
            <a:pPr algn="just"/>
            <a:r>
              <a:rPr lang="en-IN" sz="3200" dirty="0" smtClean="0"/>
              <a:t>GDP is the sum total of all the market values of the final products and services produced in the domestic territory of a country during a particular year.</a:t>
            </a:r>
          </a:p>
          <a:p>
            <a:pPr algn="just"/>
            <a:endParaRPr lang="en-US" sz="3200" dirty="0" smtClean="0"/>
          </a:p>
          <a:p>
            <a:pPr algn="just"/>
            <a:r>
              <a:rPr lang="en-US" sz="3200" dirty="0" smtClean="0"/>
              <a:t>A part of the product domestically produced is exported abroad in every year and at the same time some measure of goods and services are imported from abroad. </a:t>
            </a:r>
            <a:endParaRPr lang="en-IN" sz="3200" dirty="0"/>
          </a:p>
          <a:p>
            <a:pPr algn="just"/>
            <a:endParaRPr lang="en-IN" sz="3600" dirty="0" smtClean="0"/>
          </a:p>
          <a:p>
            <a:pPr algn="just"/>
            <a:endParaRPr lang="en-IN" dirty="0"/>
          </a:p>
          <a:p>
            <a:endParaRPr lang="en-IN" dirty="0"/>
          </a:p>
        </p:txBody>
      </p:sp>
    </p:spTree>
    <p:extLst>
      <p:ext uri="{BB962C8B-B14F-4D97-AF65-F5344CB8AC3E}">
        <p14:creationId xmlns:p14="http://schemas.microsoft.com/office/powerpoint/2010/main" val="2672161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a:bodyPr>
          <a:lstStyle/>
          <a:p>
            <a:pPr algn="just"/>
            <a:r>
              <a:rPr lang="en-IN" sz="3200" dirty="0" smtClean="0"/>
              <a:t>If the value of exports (X) is aggregated with GDP and value of imports (M) is subtracted from it, we get the measure of gross national product (GNP) at market prices of the countries.</a:t>
            </a:r>
          </a:p>
          <a:p>
            <a:pPr algn="just"/>
            <a:r>
              <a:rPr lang="en-US" sz="3200" i="1" dirty="0" smtClean="0"/>
              <a:t>Or</a:t>
            </a:r>
            <a:r>
              <a:rPr lang="en-US" sz="3200" dirty="0" smtClean="0"/>
              <a:t> GNP at Market Prices – GDP at Market Prices + (X – M)</a:t>
            </a:r>
          </a:p>
          <a:p>
            <a:pPr algn="just"/>
            <a:r>
              <a:rPr lang="en-US" sz="3200" i="1" dirty="0"/>
              <a:t>Or </a:t>
            </a:r>
            <a:r>
              <a:rPr lang="en-US" sz="3200" dirty="0"/>
              <a:t>GNP at Market Prices – GDP at Market Prices + </a:t>
            </a:r>
            <a:r>
              <a:rPr lang="en-US" sz="3200" dirty="0" smtClean="0"/>
              <a:t>Net Exports</a:t>
            </a:r>
          </a:p>
          <a:p>
            <a:pPr algn="just"/>
            <a:r>
              <a:rPr lang="en-US" sz="3200" dirty="0" smtClean="0"/>
              <a:t>Net exports (X – M) in a given year may be positive or negative.</a:t>
            </a:r>
          </a:p>
          <a:p>
            <a:pPr algn="just"/>
            <a:endParaRPr lang="en-IN" sz="3200" dirty="0"/>
          </a:p>
          <a:p>
            <a:pPr algn="just"/>
            <a:endParaRPr lang="en-IN" sz="3200" dirty="0"/>
          </a:p>
          <a:p>
            <a:pPr algn="just"/>
            <a:endParaRPr lang="en-IN" sz="3600" dirty="0" smtClean="0"/>
          </a:p>
          <a:p>
            <a:pPr algn="just"/>
            <a:endParaRPr lang="en-IN" dirty="0"/>
          </a:p>
          <a:p>
            <a:endParaRPr lang="en-IN" dirty="0"/>
          </a:p>
        </p:txBody>
      </p:sp>
    </p:spTree>
    <p:extLst>
      <p:ext uri="{BB962C8B-B14F-4D97-AF65-F5344CB8AC3E}">
        <p14:creationId xmlns:p14="http://schemas.microsoft.com/office/powerpoint/2010/main" val="1180730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lnSpcReduction="10000"/>
          </a:bodyPr>
          <a:lstStyle/>
          <a:p>
            <a:pPr algn="just"/>
            <a:r>
              <a:rPr lang="en-US" sz="3600" b="1" dirty="0" smtClean="0"/>
              <a:t>Limitations</a:t>
            </a:r>
            <a:endParaRPr lang="en-US" sz="3200" dirty="0"/>
          </a:p>
          <a:p>
            <a:pPr algn="just"/>
            <a:r>
              <a:rPr lang="en-US" sz="3200" dirty="0" smtClean="0"/>
              <a:t>The Production Method has certain limitations:</a:t>
            </a:r>
          </a:p>
          <a:p>
            <a:pPr algn="just"/>
            <a:r>
              <a:rPr lang="en-US" sz="3200" b="1" dirty="0" smtClean="0"/>
              <a:t>i)</a:t>
            </a:r>
            <a:r>
              <a:rPr lang="en-US" sz="3200" dirty="0" smtClean="0"/>
              <a:t> It requires a detailed census of production. If the reliable estimates of production in all sectors or industries are not available in a specified year, this method cannot be applied.</a:t>
            </a:r>
          </a:p>
          <a:p>
            <a:pPr algn="just"/>
            <a:r>
              <a:rPr lang="en-US" sz="3200" b="1" dirty="0" smtClean="0"/>
              <a:t>ii)</a:t>
            </a:r>
            <a:r>
              <a:rPr lang="en-US" sz="3200" dirty="0" smtClean="0"/>
              <a:t> In this method a choice has to be made whether a given product is a final or intermediate product. Sometime, such a choice is very difficult.</a:t>
            </a:r>
            <a:endParaRPr lang="en-US" sz="3200" dirty="0"/>
          </a:p>
          <a:p>
            <a:pPr algn="just"/>
            <a:endParaRPr lang="en-IN" sz="3200" dirty="0" smtClean="0"/>
          </a:p>
          <a:p>
            <a:pPr algn="just"/>
            <a:endParaRPr lang="en-IN" sz="3200" dirty="0"/>
          </a:p>
          <a:p>
            <a:pPr algn="just"/>
            <a:endParaRPr lang="en-IN" sz="3600" dirty="0" smtClean="0"/>
          </a:p>
          <a:p>
            <a:pPr algn="just"/>
            <a:endParaRPr lang="en-IN" dirty="0"/>
          </a:p>
          <a:p>
            <a:endParaRPr lang="en-IN" dirty="0"/>
          </a:p>
        </p:txBody>
      </p:sp>
    </p:spTree>
    <p:extLst>
      <p:ext uri="{BB962C8B-B14F-4D97-AF65-F5344CB8AC3E}">
        <p14:creationId xmlns:p14="http://schemas.microsoft.com/office/powerpoint/2010/main" val="197826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a:bodyPr>
          <a:lstStyle/>
          <a:p>
            <a:pPr algn="just"/>
            <a:r>
              <a:rPr lang="en-US" sz="3600" b="1" dirty="0" smtClean="0"/>
              <a:t>iii)</a:t>
            </a:r>
            <a:r>
              <a:rPr lang="en-US" sz="3600" dirty="0" smtClean="0"/>
              <a:t> There are certain sectors in the economy such as trade, transport, communications, banking, insurance and others in which no products are generated. There is rather generation of incomes. The product method cannot be applied in those sectors or activities.</a:t>
            </a:r>
            <a:endParaRPr lang="en-US" sz="3600" dirty="0"/>
          </a:p>
          <a:p>
            <a:pPr algn="just"/>
            <a:r>
              <a:rPr lang="en-US" sz="3600" b="1" dirty="0" smtClean="0"/>
              <a:t>iv)</a:t>
            </a:r>
            <a:r>
              <a:rPr lang="en-US" sz="3600" dirty="0" smtClean="0"/>
              <a:t> The estimates of GDP or GNP through this method are greatly affected by fluctuations in prices. </a:t>
            </a:r>
            <a:endParaRPr lang="en-US" sz="3200" dirty="0" smtClean="0"/>
          </a:p>
          <a:p>
            <a:pPr algn="just"/>
            <a:endParaRPr lang="en-IN" sz="3200" dirty="0" smtClean="0"/>
          </a:p>
          <a:p>
            <a:pPr algn="just"/>
            <a:endParaRPr lang="en-IN" sz="3200" dirty="0"/>
          </a:p>
          <a:p>
            <a:pPr algn="just"/>
            <a:endParaRPr lang="en-IN" sz="3600" dirty="0" smtClean="0"/>
          </a:p>
          <a:p>
            <a:pPr algn="just"/>
            <a:endParaRPr lang="en-IN" dirty="0"/>
          </a:p>
          <a:p>
            <a:endParaRPr lang="en-IN" dirty="0"/>
          </a:p>
        </p:txBody>
      </p:sp>
    </p:spTree>
    <p:extLst>
      <p:ext uri="{BB962C8B-B14F-4D97-AF65-F5344CB8AC3E}">
        <p14:creationId xmlns:p14="http://schemas.microsoft.com/office/powerpoint/2010/main" val="27727426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a:bodyPr>
          <a:lstStyle/>
          <a:p>
            <a:pPr algn="ctr"/>
            <a:endParaRPr lang="en-IN" sz="3600" b="1" dirty="0" smtClean="0">
              <a:latin typeface="Bernard MT Condensed" pitchFamily="18" charset="0"/>
            </a:endParaRPr>
          </a:p>
          <a:p>
            <a:pPr algn="ctr"/>
            <a:endParaRPr lang="en-IN" sz="3600" b="1" dirty="0">
              <a:latin typeface="Bernard MT Condensed" pitchFamily="18" charset="0"/>
            </a:endParaRPr>
          </a:p>
          <a:p>
            <a:pPr algn="ctr"/>
            <a:r>
              <a:rPr lang="en-IN" sz="6600" b="1" dirty="0" smtClean="0">
                <a:latin typeface="Bernard MT Condensed" pitchFamily="18" charset="0"/>
              </a:rPr>
              <a:t>THANK</a:t>
            </a:r>
          </a:p>
          <a:p>
            <a:pPr algn="ctr"/>
            <a:r>
              <a:rPr lang="en-US" sz="6600" b="1" dirty="0" smtClean="0">
                <a:latin typeface="Bernard MT Condensed" pitchFamily="18" charset="0"/>
              </a:rPr>
              <a:t>YOU</a:t>
            </a:r>
            <a:endParaRPr lang="en-IN" sz="6600" dirty="0">
              <a:latin typeface="Bernard MT Condensed" pitchFamily="18" charset="0"/>
            </a:endParaRPr>
          </a:p>
          <a:p>
            <a:pPr algn="just"/>
            <a:endParaRPr lang="en-US" sz="3600" dirty="0" smtClean="0"/>
          </a:p>
          <a:p>
            <a:pPr algn="just"/>
            <a:endParaRPr lang="en-US" sz="3200" dirty="0" smtClean="0"/>
          </a:p>
          <a:p>
            <a:pPr algn="just"/>
            <a:endParaRPr lang="en-IN" sz="3200" dirty="0" smtClean="0"/>
          </a:p>
          <a:p>
            <a:pPr algn="just"/>
            <a:endParaRPr lang="en-IN" sz="3200" dirty="0"/>
          </a:p>
          <a:p>
            <a:pPr algn="just"/>
            <a:endParaRPr lang="en-IN" sz="3600" dirty="0" smtClean="0"/>
          </a:p>
          <a:p>
            <a:pPr algn="just"/>
            <a:endParaRPr lang="en-IN" dirty="0"/>
          </a:p>
          <a:p>
            <a:endParaRPr lang="en-IN" dirty="0"/>
          </a:p>
        </p:txBody>
      </p:sp>
    </p:spTree>
    <p:extLst>
      <p:ext uri="{BB962C8B-B14F-4D97-AF65-F5344CB8AC3E}">
        <p14:creationId xmlns:p14="http://schemas.microsoft.com/office/powerpoint/2010/main" val="2885782812"/>
      </p:ext>
    </p:extLst>
  </p:cSld>
  <p:clrMapOvr>
    <a:masterClrMapping/>
  </p:clrMapOvr>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80</TotalTime>
  <Words>426</Words>
  <Application>Microsoft Office PowerPoint</Application>
  <PresentationFormat>On-screen Show (4:3)</PresentationFormat>
  <Paragraphs>38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Slipstream</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Leela Ram Newar</dc:creator>
  <cp:lastModifiedBy>Leela Ram Newar</cp:lastModifiedBy>
  <cp:revision>8</cp:revision>
  <dcterms:created xsi:type="dcterms:W3CDTF">2022-05-04T13:13:15Z</dcterms:created>
  <dcterms:modified xsi:type="dcterms:W3CDTF">2022-05-09T06:24:16Z</dcterms:modified>
</cp:coreProperties>
</file>