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8" r:id="rId3"/>
    <p:sldId id="259" r:id="rId4"/>
    <p:sldId id="260" r:id="rId5"/>
    <p:sldId id="261" r:id="rId6"/>
    <p:sldId id="262" r:id="rId7"/>
    <p:sldId id="265"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753F92F-B08F-45F4-A04D-1092C9826FB6}" type="datetimeFigureOut">
              <a:rPr lang="en-IN" smtClean="0"/>
              <a:t>04-05-2022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66433E5-B5DF-45A7-8EC9-70C73B86037F}" type="slidenum">
              <a:rPr lang="en-IN" smtClean="0"/>
              <a:t>‹#›</a:t>
            </a:fld>
            <a:endParaRPr lang="en-IN"/>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53F92F-B08F-45F4-A04D-1092C9826FB6}" type="datetimeFigureOut">
              <a:rPr lang="en-IN" smtClean="0"/>
              <a:t>04-05-2022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66433E5-B5DF-45A7-8EC9-70C73B86037F}" type="slidenum">
              <a:rPr lang="en-IN" smtClean="0"/>
              <a:t>‹#›</a:t>
            </a:fld>
            <a:endParaRPr lang="en-IN"/>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753F92F-B08F-45F4-A04D-1092C9826FB6}" type="datetimeFigureOut">
              <a:rPr lang="en-IN" smtClean="0"/>
              <a:t>04-05-2022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66433E5-B5DF-45A7-8EC9-70C73B86037F}" type="slidenum">
              <a:rPr lang="en-IN" smtClean="0"/>
              <a:t>‹#›</a:t>
            </a:fld>
            <a:endParaRPr lang="en-IN"/>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753F92F-B08F-45F4-A04D-1092C9826FB6}" type="datetimeFigureOut">
              <a:rPr lang="en-IN" smtClean="0"/>
              <a:t>04-05-2022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66433E5-B5DF-45A7-8EC9-70C73B86037F}" type="slidenum">
              <a:rPr lang="en-IN" smtClean="0"/>
              <a:t>‹#›</a:t>
            </a:fld>
            <a:endParaRPr lang="en-IN"/>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53F92F-B08F-45F4-A04D-1092C9826FB6}" type="datetimeFigureOut">
              <a:rPr lang="en-IN" smtClean="0"/>
              <a:t>04-05-2022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66433E5-B5DF-45A7-8EC9-70C73B86037F}" type="slidenum">
              <a:rPr lang="en-IN" smtClean="0"/>
              <a:t>‹#›</a:t>
            </a:fld>
            <a:endParaRPr lang="en-IN"/>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753F92F-B08F-45F4-A04D-1092C9826FB6}" type="datetimeFigureOut">
              <a:rPr lang="en-IN" smtClean="0"/>
              <a:t>04-05-2022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66433E5-B5DF-45A7-8EC9-70C73B86037F}" type="slidenum">
              <a:rPr lang="en-IN" smtClean="0"/>
              <a:t>‹#›</a:t>
            </a:fld>
            <a:endParaRPr lang="en-IN"/>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753F92F-B08F-45F4-A04D-1092C9826FB6}" type="datetimeFigureOut">
              <a:rPr lang="en-IN" smtClean="0"/>
              <a:t>04-05-2022</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666433E5-B5DF-45A7-8EC9-70C73B86037F}" type="slidenum">
              <a:rPr lang="en-IN" smtClean="0"/>
              <a:t>‹#›</a:t>
            </a:fld>
            <a:endParaRPr lang="en-IN"/>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753F92F-B08F-45F4-A04D-1092C9826FB6}" type="datetimeFigureOut">
              <a:rPr lang="en-IN" smtClean="0"/>
              <a:t>04-05-2022</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666433E5-B5DF-45A7-8EC9-70C73B86037F}" type="slidenum">
              <a:rPr lang="en-IN" smtClean="0"/>
              <a:t>‹#›</a:t>
            </a:fld>
            <a:endParaRPr lang="en-IN"/>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53F92F-B08F-45F4-A04D-1092C9826FB6}" type="datetimeFigureOut">
              <a:rPr lang="en-IN" smtClean="0"/>
              <a:t>04-05-2022</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666433E5-B5DF-45A7-8EC9-70C73B86037F}" type="slidenum">
              <a:rPr lang="en-IN" smtClean="0"/>
              <a:t>‹#›</a:t>
            </a:fld>
            <a:endParaRPr lang="en-IN"/>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53F92F-B08F-45F4-A04D-1092C9826FB6}" type="datetimeFigureOut">
              <a:rPr lang="en-IN" smtClean="0"/>
              <a:t>04-05-2022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66433E5-B5DF-45A7-8EC9-70C73B86037F}" type="slidenum">
              <a:rPr lang="en-IN" smtClean="0"/>
              <a:t>‹#›</a:t>
            </a:fld>
            <a:endParaRPr lang="en-IN"/>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53F92F-B08F-45F4-A04D-1092C9826FB6}" type="datetimeFigureOut">
              <a:rPr lang="en-IN" smtClean="0"/>
              <a:t>04-05-2022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66433E5-B5DF-45A7-8EC9-70C73B86037F}" type="slidenum">
              <a:rPr lang="en-IN" smtClean="0"/>
              <a:t>‹#›</a:t>
            </a:fld>
            <a:endParaRPr lang="en-IN"/>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1753F92F-B08F-45F4-A04D-1092C9826FB6}" type="datetimeFigureOut">
              <a:rPr lang="en-IN" smtClean="0"/>
              <a:t>04-05-2022</a:t>
            </a:fld>
            <a:endParaRPr lang="en-IN"/>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IN"/>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666433E5-B5DF-45A7-8EC9-70C73B86037F}" type="slidenum">
              <a:rPr lang="en-IN" smtClean="0"/>
              <a:t>‹#›</a:t>
            </a:fld>
            <a:endParaRPr lang="en-IN"/>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476672"/>
            <a:ext cx="8640960" cy="5904655"/>
          </a:xfrm>
        </p:spPr>
        <p:txBody>
          <a:bodyPr>
            <a:normAutofit fontScale="92500" lnSpcReduction="10000"/>
          </a:bodyPr>
          <a:lstStyle/>
          <a:p>
            <a:r>
              <a:rPr lang="en-IN" sz="3600" b="1" dirty="0" smtClean="0"/>
              <a:t>THE SOURCES OF DATA</a:t>
            </a:r>
          </a:p>
          <a:p>
            <a:endParaRPr lang="en-IN" sz="3600" dirty="0"/>
          </a:p>
          <a:p>
            <a:pPr algn="just"/>
            <a:r>
              <a:rPr lang="en-US" sz="3600" dirty="0"/>
              <a:t>The data used in empirical analysis may be collected by a governmental agency (e.g., the Department of Commerce), an international agency (e.g., the International Monetary Fund (IMF) or the World Bank), a private organization (e.g., the Standard &amp; Poor’s Corporation), or an individual. Literally, there are thousands of such agencies collecting data for one purpose or another.</a:t>
            </a:r>
            <a:endParaRPr lang="en-IN" sz="3600" dirty="0" smtClean="0"/>
          </a:p>
          <a:p>
            <a:pPr algn="just"/>
            <a:endParaRPr lang="en-IN" dirty="0"/>
          </a:p>
          <a:p>
            <a:endParaRPr lang="en-IN" dirty="0"/>
          </a:p>
        </p:txBody>
      </p:sp>
    </p:spTree>
    <p:extLst>
      <p:ext uri="{BB962C8B-B14F-4D97-AF65-F5344CB8AC3E}">
        <p14:creationId xmlns:p14="http://schemas.microsoft.com/office/powerpoint/2010/main" val="38294485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476672"/>
            <a:ext cx="8640960" cy="5904655"/>
          </a:xfrm>
        </p:spPr>
        <p:txBody>
          <a:bodyPr>
            <a:normAutofit fontScale="92500" lnSpcReduction="10000"/>
          </a:bodyPr>
          <a:lstStyle/>
          <a:p>
            <a:pPr algn="just"/>
            <a:r>
              <a:rPr lang="en-US" sz="3600" b="1" dirty="0" smtClean="0"/>
              <a:t>The </a:t>
            </a:r>
            <a:r>
              <a:rPr lang="en-US" sz="3600" b="1" dirty="0"/>
              <a:t>Internet: </a:t>
            </a:r>
          </a:p>
          <a:p>
            <a:pPr algn="just"/>
            <a:endParaRPr lang="en-US" sz="3600" dirty="0" smtClean="0"/>
          </a:p>
          <a:p>
            <a:pPr algn="just"/>
            <a:r>
              <a:rPr lang="en-US" sz="3600" dirty="0" smtClean="0"/>
              <a:t>The </a:t>
            </a:r>
            <a:r>
              <a:rPr lang="en-US" sz="3600" dirty="0"/>
              <a:t>Internet has literally revolutionized data gathering. If you just “surf the net” with a keyword (e.g., exchange rates), you will be swamped with all kinds of data sources. There are some of the frequently visited web sites that provide economic and financial data of all sorts. Most of the data can be downloaded without much cost. We may bookmark the various web sites that might provide us with useful economic data.</a:t>
            </a:r>
          </a:p>
          <a:p>
            <a:pPr algn="just"/>
            <a:endParaRPr lang="en-IN" sz="3600" dirty="0" smtClean="0"/>
          </a:p>
          <a:p>
            <a:pPr algn="just"/>
            <a:endParaRPr lang="en-IN" dirty="0"/>
          </a:p>
          <a:p>
            <a:endParaRPr lang="en-IN" dirty="0"/>
          </a:p>
        </p:txBody>
      </p:sp>
    </p:spTree>
    <p:extLst>
      <p:ext uri="{BB962C8B-B14F-4D97-AF65-F5344CB8AC3E}">
        <p14:creationId xmlns:p14="http://schemas.microsoft.com/office/powerpoint/2010/main" val="31376354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476672"/>
            <a:ext cx="8640960" cy="5904655"/>
          </a:xfrm>
        </p:spPr>
        <p:txBody>
          <a:bodyPr>
            <a:normAutofit/>
          </a:bodyPr>
          <a:lstStyle/>
          <a:p>
            <a:pPr algn="just"/>
            <a:r>
              <a:rPr lang="en-IN" sz="2800" dirty="0" smtClean="0"/>
              <a:t>The </a:t>
            </a:r>
            <a:r>
              <a:rPr lang="en-IN" sz="2800" dirty="0"/>
              <a:t>data collected by various agencies may be ‘experimental’ or ‘non-experimental’. In experimental data, often collected in the natural sciences, the investigator may want to collect data while holding certain factors constant in order to assess the impact of some factors on a given phenomenon. For instance, in assessing the impact of obesity on blood pressure, the researcher would want to collect data while holding constant the eating, smoking, and drinking habits of the people in order to minimize the influence of these variables on blood pressure.</a:t>
            </a:r>
          </a:p>
          <a:p>
            <a:pPr algn="just"/>
            <a:endParaRPr lang="en-IN" dirty="0"/>
          </a:p>
          <a:p>
            <a:endParaRPr lang="en-IN" dirty="0"/>
          </a:p>
        </p:txBody>
      </p:sp>
    </p:spTree>
    <p:extLst>
      <p:ext uri="{BB962C8B-B14F-4D97-AF65-F5344CB8AC3E}">
        <p14:creationId xmlns:p14="http://schemas.microsoft.com/office/powerpoint/2010/main" val="26721613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476672"/>
            <a:ext cx="8640960" cy="5904655"/>
          </a:xfrm>
        </p:spPr>
        <p:txBody>
          <a:bodyPr>
            <a:normAutofit lnSpcReduction="10000"/>
          </a:bodyPr>
          <a:lstStyle/>
          <a:p>
            <a:pPr algn="just"/>
            <a:r>
              <a:rPr lang="en-IN" sz="3200" dirty="0"/>
              <a:t>In the social sciences, the data that one generally encounters are non-experimental in nature, that is, not subject to the control of the researcher. For example, the data on GNP, unemployment, stock prices, etc., are not directly under the control of the investigator. As we shall see, this lack of control often creates special problems for the researcher in pinning down the exact cause or causes affecting a particular situation. For example, is it the money supply that determines the (nominal) GDP or is it the other way round?</a:t>
            </a:r>
          </a:p>
          <a:p>
            <a:pPr algn="just"/>
            <a:endParaRPr lang="en-IN" sz="3200" dirty="0"/>
          </a:p>
          <a:p>
            <a:pPr algn="just"/>
            <a:endParaRPr lang="en-IN" sz="3200" dirty="0"/>
          </a:p>
          <a:p>
            <a:pPr algn="just"/>
            <a:endParaRPr lang="en-IN" sz="3600" dirty="0" smtClean="0"/>
          </a:p>
          <a:p>
            <a:pPr algn="just"/>
            <a:endParaRPr lang="en-IN" dirty="0"/>
          </a:p>
          <a:p>
            <a:endParaRPr lang="en-IN" dirty="0"/>
          </a:p>
        </p:txBody>
      </p:sp>
    </p:spTree>
    <p:extLst>
      <p:ext uri="{BB962C8B-B14F-4D97-AF65-F5344CB8AC3E}">
        <p14:creationId xmlns:p14="http://schemas.microsoft.com/office/powerpoint/2010/main" val="11807301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476672"/>
            <a:ext cx="8640960" cy="5904655"/>
          </a:xfrm>
        </p:spPr>
        <p:txBody>
          <a:bodyPr>
            <a:normAutofit fontScale="77500" lnSpcReduction="20000"/>
          </a:bodyPr>
          <a:lstStyle/>
          <a:p>
            <a:pPr algn="just"/>
            <a:r>
              <a:rPr lang="en-US" sz="4000" dirty="0" smtClean="0"/>
              <a:t>The </a:t>
            </a:r>
            <a:r>
              <a:rPr lang="en-US" sz="4000" dirty="0"/>
              <a:t>data collected by various agencies may be experimental or non-experimental. In experimental data, often collected in the natural sciences, the investigator may want to collect data while holding certain factors constant in order to assess the impact of some factors on a given phenomenon</a:t>
            </a:r>
            <a:r>
              <a:rPr lang="en-US" sz="4000" dirty="0" smtClean="0"/>
              <a:t>.</a:t>
            </a:r>
          </a:p>
          <a:p>
            <a:pPr algn="just"/>
            <a:r>
              <a:rPr lang="en-US" sz="4000" dirty="0"/>
              <a:t>For instance, in assessing the impact of obesity on blood pressure, the researcher would want to collect data while holding constant the eating, smoking, and drinking habits of the people in order to minimize the influence of these variables on blood pressure.</a:t>
            </a:r>
          </a:p>
          <a:p>
            <a:pPr algn="just"/>
            <a:endParaRPr lang="en-IN" sz="3200" dirty="0" smtClean="0"/>
          </a:p>
          <a:p>
            <a:pPr algn="just"/>
            <a:endParaRPr lang="en-IN" sz="3200" dirty="0"/>
          </a:p>
          <a:p>
            <a:pPr algn="just"/>
            <a:endParaRPr lang="en-IN" sz="3600" dirty="0" smtClean="0"/>
          </a:p>
          <a:p>
            <a:pPr algn="just"/>
            <a:endParaRPr lang="en-IN" dirty="0"/>
          </a:p>
          <a:p>
            <a:endParaRPr lang="en-IN" dirty="0"/>
          </a:p>
        </p:txBody>
      </p:sp>
    </p:spTree>
    <p:extLst>
      <p:ext uri="{BB962C8B-B14F-4D97-AF65-F5344CB8AC3E}">
        <p14:creationId xmlns:p14="http://schemas.microsoft.com/office/powerpoint/2010/main" val="1978268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476672"/>
            <a:ext cx="8640960" cy="5904655"/>
          </a:xfrm>
        </p:spPr>
        <p:txBody>
          <a:bodyPr>
            <a:normAutofit fontScale="92500" lnSpcReduction="20000"/>
          </a:bodyPr>
          <a:lstStyle/>
          <a:p>
            <a:pPr algn="just"/>
            <a:r>
              <a:rPr lang="en-US" sz="3600" dirty="0" smtClean="0"/>
              <a:t>In </a:t>
            </a:r>
            <a:r>
              <a:rPr lang="en-US" sz="3600" dirty="0"/>
              <a:t>the social sciences, the data that one generally encounters are non-experimental in nature, that is, not subject to the control of the researcher. For example, the data on GNP, unemployment, stock prices, etc., are not directly under the control of the investigator. As we shall see, this lack of control often creates special problems for the researcher in pinning down the exact cause or causes affecting a particular situation. For example, is it the money supply that determines the (nominal) GDP or is it the other way round?</a:t>
            </a:r>
          </a:p>
          <a:p>
            <a:pPr algn="just"/>
            <a:endParaRPr lang="en-US" sz="3200" dirty="0" smtClean="0"/>
          </a:p>
          <a:p>
            <a:pPr algn="just"/>
            <a:endParaRPr lang="en-IN" sz="3200" dirty="0" smtClean="0"/>
          </a:p>
          <a:p>
            <a:pPr algn="just"/>
            <a:endParaRPr lang="en-IN" sz="3200" dirty="0"/>
          </a:p>
          <a:p>
            <a:pPr algn="just"/>
            <a:endParaRPr lang="en-IN" sz="3600" dirty="0" smtClean="0"/>
          </a:p>
          <a:p>
            <a:pPr algn="just"/>
            <a:endParaRPr lang="en-IN" dirty="0"/>
          </a:p>
          <a:p>
            <a:endParaRPr lang="en-IN" dirty="0"/>
          </a:p>
        </p:txBody>
      </p:sp>
    </p:spTree>
    <p:extLst>
      <p:ext uri="{BB962C8B-B14F-4D97-AF65-F5344CB8AC3E}">
        <p14:creationId xmlns:p14="http://schemas.microsoft.com/office/powerpoint/2010/main" val="27727426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476672"/>
            <a:ext cx="8640960" cy="5904655"/>
          </a:xfrm>
        </p:spPr>
        <p:txBody>
          <a:bodyPr>
            <a:normAutofit/>
          </a:bodyPr>
          <a:lstStyle/>
          <a:p>
            <a:pPr algn="ctr"/>
            <a:endParaRPr lang="en-IN" sz="3600" b="1" dirty="0" smtClean="0">
              <a:latin typeface="Bernard MT Condensed" pitchFamily="18" charset="0"/>
            </a:endParaRPr>
          </a:p>
          <a:p>
            <a:pPr algn="ctr"/>
            <a:endParaRPr lang="en-IN" sz="3600" b="1" dirty="0">
              <a:latin typeface="Bernard MT Condensed" pitchFamily="18" charset="0"/>
            </a:endParaRPr>
          </a:p>
          <a:p>
            <a:pPr algn="ctr"/>
            <a:r>
              <a:rPr lang="en-IN" sz="6600" b="1" dirty="0" smtClean="0">
                <a:latin typeface="Bernard MT Condensed" pitchFamily="18" charset="0"/>
              </a:rPr>
              <a:t>THANK</a:t>
            </a:r>
          </a:p>
          <a:p>
            <a:pPr algn="ctr"/>
            <a:r>
              <a:rPr lang="en-US" sz="6600" b="1" dirty="0" smtClean="0">
                <a:latin typeface="Bernard MT Condensed" pitchFamily="18" charset="0"/>
              </a:rPr>
              <a:t>YOU</a:t>
            </a:r>
            <a:endParaRPr lang="en-IN" sz="6600" dirty="0">
              <a:latin typeface="Bernard MT Condensed" pitchFamily="18" charset="0"/>
            </a:endParaRPr>
          </a:p>
          <a:p>
            <a:pPr algn="just"/>
            <a:endParaRPr lang="en-US" sz="3600" dirty="0" smtClean="0"/>
          </a:p>
          <a:p>
            <a:pPr algn="just"/>
            <a:endParaRPr lang="en-US" sz="3200" dirty="0" smtClean="0"/>
          </a:p>
          <a:p>
            <a:pPr algn="just"/>
            <a:endParaRPr lang="en-IN" sz="3200" dirty="0" smtClean="0"/>
          </a:p>
          <a:p>
            <a:pPr algn="just"/>
            <a:endParaRPr lang="en-IN" sz="3200" dirty="0"/>
          </a:p>
          <a:p>
            <a:pPr algn="just"/>
            <a:endParaRPr lang="en-IN" sz="3600" dirty="0" smtClean="0"/>
          </a:p>
          <a:p>
            <a:pPr algn="just"/>
            <a:endParaRPr lang="en-IN" dirty="0"/>
          </a:p>
          <a:p>
            <a:endParaRPr lang="en-IN" dirty="0"/>
          </a:p>
        </p:txBody>
      </p:sp>
    </p:spTree>
    <p:extLst>
      <p:ext uri="{BB962C8B-B14F-4D97-AF65-F5344CB8AC3E}">
        <p14:creationId xmlns:p14="http://schemas.microsoft.com/office/powerpoint/2010/main" val="2885782812"/>
      </p:ext>
    </p:extLst>
  </p:cSld>
  <p:clrMapOvr>
    <a:masterClrMapping/>
  </p:clrMapOvr>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29</TotalTime>
  <Words>567</Words>
  <Application>Microsoft Office PowerPoint</Application>
  <PresentationFormat>On-screen Show (4:3)</PresentationFormat>
  <Paragraphs>31</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Slipstream</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Leela Ram Newar</dc:creator>
  <cp:lastModifiedBy>Leela Ram Newar</cp:lastModifiedBy>
  <cp:revision>3</cp:revision>
  <dcterms:created xsi:type="dcterms:W3CDTF">2022-05-04T13:13:15Z</dcterms:created>
  <dcterms:modified xsi:type="dcterms:W3CDTF">2022-05-04T13:42:16Z</dcterms:modified>
</cp:coreProperties>
</file>