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C4480E8-C527-4898-9D87-7F8DF0481256}"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97794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C4480E8-C527-4898-9D87-7F8DF0481256}"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414937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C4480E8-C527-4898-9D87-7F8DF0481256}"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98556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C4480E8-C527-4898-9D87-7F8DF0481256}"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3219669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4480E8-C527-4898-9D87-7F8DF0481256}" type="datetimeFigureOut">
              <a:rPr lang="en-IN" smtClean="0"/>
              <a:t>10/05/2022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982433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C4480E8-C527-4898-9D87-7F8DF0481256}"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150369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C4480E8-C527-4898-9D87-7F8DF0481256}" type="datetimeFigureOut">
              <a:rPr lang="en-IN" smtClean="0"/>
              <a:t>10/05/2022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4120473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C4480E8-C527-4898-9D87-7F8DF0481256}" type="datetimeFigureOut">
              <a:rPr lang="en-IN" smtClean="0"/>
              <a:t>10/05/2022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2402588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480E8-C527-4898-9D87-7F8DF0481256}" type="datetimeFigureOut">
              <a:rPr lang="en-IN" smtClean="0"/>
              <a:t>10/05/2022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415901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4480E8-C527-4898-9D87-7F8DF0481256}"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198159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4480E8-C527-4898-9D87-7F8DF0481256}" type="datetimeFigureOut">
              <a:rPr lang="en-IN" smtClean="0"/>
              <a:t>10/05/2022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0A388F-B41E-42A0-BB7C-DA67D8818473}" type="slidenum">
              <a:rPr lang="en-IN" smtClean="0"/>
              <a:t>‹#›</a:t>
            </a:fld>
            <a:endParaRPr lang="en-IN"/>
          </a:p>
        </p:txBody>
      </p:sp>
    </p:spTree>
    <p:extLst>
      <p:ext uri="{BB962C8B-B14F-4D97-AF65-F5344CB8AC3E}">
        <p14:creationId xmlns:p14="http://schemas.microsoft.com/office/powerpoint/2010/main" val="141478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480E8-C527-4898-9D87-7F8DF0481256}" type="datetimeFigureOut">
              <a:rPr lang="en-IN" smtClean="0"/>
              <a:t>10/05/2022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0A388F-B41E-42A0-BB7C-DA67D8818473}" type="slidenum">
              <a:rPr lang="en-IN" smtClean="0"/>
              <a:t>‹#›</a:t>
            </a:fld>
            <a:endParaRPr lang="en-IN"/>
          </a:p>
        </p:txBody>
      </p:sp>
    </p:spTree>
    <p:extLst>
      <p:ext uri="{BB962C8B-B14F-4D97-AF65-F5344CB8AC3E}">
        <p14:creationId xmlns:p14="http://schemas.microsoft.com/office/powerpoint/2010/main" val="3689865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3600" b="1" dirty="0" smtClean="0">
                <a:latin typeface="Times New Roman" panose="02020603050405020304" pitchFamily="18" charset="0"/>
                <a:cs typeface="Times New Roman" panose="02020603050405020304" pitchFamily="18" charset="0"/>
              </a:rPr>
              <a:t>Theories of Imperialism</a:t>
            </a:r>
            <a:endParaRPr lang="en-IN" sz="36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38203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Times New Roman" panose="02020603050405020304" pitchFamily="18" charset="0"/>
                <a:cs typeface="Times New Roman" panose="02020603050405020304" pitchFamily="18" charset="0"/>
              </a:rPr>
              <a:t>Political Theory</a:t>
            </a:r>
            <a:endParaRPr lang="en-IN"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IN" b="1" dirty="0" smtClean="0">
                <a:latin typeface="Times New Roman" panose="02020603050405020304" pitchFamily="18" charset="0"/>
                <a:cs typeface="Times New Roman" panose="02020603050405020304" pitchFamily="18" charset="0"/>
              </a:rPr>
              <a:t>Supporters </a:t>
            </a:r>
            <a:r>
              <a:rPr lang="en-IN" b="1" dirty="0">
                <a:latin typeface="Times New Roman" panose="02020603050405020304" pitchFamily="18" charset="0"/>
                <a:cs typeface="Times New Roman" panose="02020603050405020304" pitchFamily="18" charset="0"/>
              </a:rPr>
              <a:t>who wrote on Political Theory are: Henry Morgenthau, US Secretary of treasury during the time of Franklin D. Roosevelt.  Michael Dean Cohen, American lawyer who served as attorney during Donald Trump’s time from 2006 to 2018, also personal counsel of Trump. </a:t>
            </a:r>
            <a:endParaRPr lang="en-IN"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Imperialism </a:t>
            </a:r>
            <a:r>
              <a:rPr lang="en-IN" b="1" dirty="0">
                <a:latin typeface="Times New Roman" panose="02020603050405020304" pitchFamily="18" charset="0"/>
                <a:cs typeface="Times New Roman" panose="02020603050405020304" pitchFamily="18" charset="0"/>
              </a:rPr>
              <a:t>is simply a manifestation of the balance of </a:t>
            </a:r>
            <a:r>
              <a:rPr lang="en-IN" b="1" dirty="0" smtClean="0">
                <a:latin typeface="Times New Roman" panose="02020603050405020304" pitchFamily="18" charset="0"/>
                <a:cs typeface="Times New Roman" panose="02020603050405020304" pitchFamily="18" charset="0"/>
              </a:rPr>
              <a:t>power</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It </a:t>
            </a:r>
            <a:r>
              <a:rPr lang="en-IN" b="1" dirty="0">
                <a:latin typeface="Times New Roman" panose="02020603050405020304" pitchFamily="18" charset="0"/>
                <a:cs typeface="Times New Roman" panose="02020603050405020304" pitchFamily="18" charset="0"/>
              </a:rPr>
              <a:t>is the process by which nations try to achieve a favourable change in the status quo. </a:t>
            </a:r>
            <a:endParaRPr lang="en-IN"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The </a:t>
            </a:r>
            <a:r>
              <a:rPr lang="en-IN" b="1" dirty="0">
                <a:latin typeface="Times New Roman" panose="02020603050405020304" pitchFamily="18" charset="0"/>
                <a:cs typeface="Times New Roman" panose="02020603050405020304" pitchFamily="18" charset="0"/>
              </a:rPr>
              <a:t>purpose of imperialism is to decrease the strategic and political vulnerability of a nation.</a:t>
            </a:r>
          </a:p>
          <a:p>
            <a:pPr algn="just"/>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92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Times New Roman" panose="02020603050405020304" pitchFamily="18" charset="0"/>
                <a:cs typeface="Times New Roman" panose="02020603050405020304" pitchFamily="18" charset="0"/>
              </a:rPr>
              <a:t>Conservative Theory</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just">
              <a:buNone/>
            </a:pPr>
            <a:r>
              <a:rPr lang="en-IN" b="1" dirty="0" smtClean="0">
                <a:latin typeface="Times New Roman" panose="02020603050405020304" pitchFamily="18" charset="0"/>
                <a:cs typeface="Times New Roman" panose="02020603050405020304" pitchFamily="18" charset="0"/>
              </a:rPr>
              <a:t>Examples </a:t>
            </a:r>
            <a:r>
              <a:rPr lang="en-IN" b="1" dirty="0">
                <a:latin typeface="Times New Roman" panose="02020603050405020304" pitchFamily="18" charset="0"/>
                <a:cs typeface="Times New Roman" panose="02020603050405020304" pitchFamily="18" charset="0"/>
              </a:rPr>
              <a:t>of supporters of the theory are Disraeli, Rhodes, </a:t>
            </a:r>
            <a:r>
              <a:rPr lang="en-IN" b="1" dirty="0" smtClean="0">
                <a:latin typeface="Times New Roman" panose="02020603050405020304" pitchFamily="18" charset="0"/>
                <a:cs typeface="Times New Roman" panose="02020603050405020304" pitchFamily="18" charset="0"/>
              </a:rPr>
              <a:t>Kipling</a:t>
            </a: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Imperialism </a:t>
            </a:r>
            <a:r>
              <a:rPr lang="en-IN" b="1" dirty="0">
                <a:latin typeface="Times New Roman" panose="02020603050405020304" pitchFamily="18" charset="0"/>
                <a:cs typeface="Times New Roman" panose="02020603050405020304" pitchFamily="18" charset="0"/>
              </a:rPr>
              <a:t>is necessary to preserve the existing social order in the more developed countries. </a:t>
            </a:r>
            <a:endParaRPr lang="en-IN"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It </a:t>
            </a:r>
            <a:r>
              <a:rPr lang="en-IN" b="1" dirty="0">
                <a:latin typeface="Times New Roman" panose="02020603050405020304" pitchFamily="18" charset="0"/>
                <a:cs typeface="Times New Roman" panose="02020603050405020304" pitchFamily="18" charset="0"/>
              </a:rPr>
              <a:t>is necessary to secure trade, markets, to maintain employment and capital exports, and to channel the energies and social conflicts of the metropolitan populations into foreign countries</a:t>
            </a:r>
            <a:r>
              <a:rPr lang="en-IN" b="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There is a very strong ideological and racial assumption of Western superiority within this body of thought.</a:t>
            </a:r>
          </a:p>
          <a:p>
            <a:pPr algn="just"/>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351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Times New Roman" panose="02020603050405020304" pitchFamily="18" charset="0"/>
                <a:cs typeface="Times New Roman" panose="02020603050405020304" pitchFamily="18" charset="0"/>
              </a:rPr>
              <a:t>Liberal Theories</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pPr marL="0" indent="0" algn="just">
              <a:buNone/>
            </a:pPr>
            <a:endParaRPr lang="en-IN" b="1" dirty="0" smtClean="0">
              <a:latin typeface="Times New Roman" panose="02020603050405020304" pitchFamily="18" charset="0"/>
              <a:cs typeface="Times New Roman" panose="02020603050405020304" pitchFamily="18" charset="0"/>
            </a:endParaRPr>
          </a:p>
          <a:p>
            <a:pPr marL="0" indent="0" algn="just">
              <a:buNone/>
            </a:pPr>
            <a:r>
              <a:rPr lang="en-IN" b="1" dirty="0" smtClean="0">
                <a:latin typeface="Times New Roman" panose="02020603050405020304" pitchFamily="18" charset="0"/>
                <a:cs typeface="Times New Roman" panose="02020603050405020304" pitchFamily="18" charset="0"/>
              </a:rPr>
              <a:t>Advocators: Hobson, Engel</a:t>
            </a:r>
            <a:endParaRPr lang="en-IN" b="1" dirty="0">
              <a:latin typeface="Times New Roman" panose="02020603050405020304" pitchFamily="18" charset="0"/>
              <a:cs typeface="Times New Roman" panose="02020603050405020304" pitchFamily="18" charset="0"/>
            </a:endParaRPr>
          </a:p>
          <a:p>
            <a:pPr algn="just"/>
            <a:r>
              <a:rPr lang="en-IN" b="1" dirty="0">
                <a:latin typeface="Times New Roman" panose="02020603050405020304" pitchFamily="18" charset="0"/>
                <a:cs typeface="Times New Roman" panose="02020603050405020304" pitchFamily="18" charset="0"/>
              </a:rPr>
              <a:t>Imperialism is a policy choice, not an inevitable consequence of capitalism. </a:t>
            </a:r>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Increasing </a:t>
            </a:r>
            <a:r>
              <a:rPr lang="en-IN" b="1" dirty="0">
                <a:latin typeface="Times New Roman" panose="02020603050405020304" pitchFamily="18" charset="0"/>
                <a:cs typeface="Times New Roman" panose="02020603050405020304" pitchFamily="18" charset="0"/>
              </a:rPr>
              <a:t>concentration of wealth within the richer countries leads to under consumption for the mass of people. </a:t>
            </a:r>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Overseas </a:t>
            </a:r>
            <a:r>
              <a:rPr lang="en-IN" b="1" dirty="0">
                <a:latin typeface="Times New Roman" panose="02020603050405020304" pitchFamily="18" charset="0"/>
                <a:cs typeface="Times New Roman" panose="02020603050405020304" pitchFamily="18" charset="0"/>
              </a:rPr>
              <a:t>expansion is a way to reduce costs (and thereby increase or maintain profit levels) and to secure new consumption. </a:t>
            </a:r>
            <a:r>
              <a:rPr lang="en-IN" b="1" dirty="0" smtClean="0">
                <a:latin typeface="Times New Roman" panose="02020603050405020304" pitchFamily="18" charset="0"/>
                <a:cs typeface="Times New Roman" panose="02020603050405020304" pitchFamily="18" charset="0"/>
              </a:rPr>
              <a:t>Overseas </a:t>
            </a:r>
            <a:r>
              <a:rPr lang="en-IN" b="1" dirty="0">
                <a:latin typeface="Times New Roman" panose="02020603050405020304" pitchFamily="18" charset="0"/>
                <a:cs typeface="Times New Roman" panose="02020603050405020304" pitchFamily="18" charset="0"/>
              </a:rPr>
              <a:t>expansion is not inevitable, however. </a:t>
            </a:r>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A </a:t>
            </a:r>
            <a:r>
              <a:rPr lang="en-IN" b="1" dirty="0">
                <a:latin typeface="Times New Roman" panose="02020603050405020304" pitchFamily="18" charset="0"/>
                <a:cs typeface="Times New Roman" panose="02020603050405020304" pitchFamily="18" charset="0"/>
              </a:rPr>
              <a:t>state can solve the problem of under consumption by increasing the income levels of the majority of the population either through legislation concerning wage levels (minimum wage laws, legalization of unions, child labour laws) or through income transfers (unemployment compensation, welfare).</a:t>
            </a:r>
          </a:p>
          <a:p>
            <a:pPr algn="just"/>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434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Times New Roman" panose="02020603050405020304" pitchFamily="18" charset="0"/>
                <a:cs typeface="Times New Roman" panose="02020603050405020304" pitchFamily="18" charset="0"/>
              </a:rPr>
              <a:t>Marxist Theory</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IN" b="1" dirty="0" smtClean="0">
                <a:latin typeface="Times New Roman" panose="02020603050405020304" pitchFamily="18" charset="0"/>
                <a:cs typeface="Times New Roman" panose="02020603050405020304" pitchFamily="18" charset="0"/>
              </a:rPr>
              <a:t>Example </a:t>
            </a:r>
            <a:r>
              <a:rPr lang="en-IN" b="1" dirty="0">
                <a:latin typeface="Times New Roman" panose="02020603050405020304" pitchFamily="18" charset="0"/>
                <a:cs typeface="Times New Roman" panose="02020603050405020304" pitchFamily="18" charset="0"/>
              </a:rPr>
              <a:t>of the writer who supported the theory is Lenin. </a:t>
            </a:r>
            <a:br>
              <a:rPr lang="en-IN"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a:p>
            <a:pPr marL="0" indent="0" algn="just">
              <a:buNone/>
            </a:pPr>
            <a:r>
              <a:rPr lang="en-IN" b="1" dirty="0" smtClean="0">
                <a:latin typeface="Times New Roman" panose="02020603050405020304" pitchFamily="18" charset="0"/>
                <a:cs typeface="Times New Roman" panose="02020603050405020304" pitchFamily="18" charset="0"/>
              </a:rPr>
              <a:t>Imperialism</a:t>
            </a:r>
          </a:p>
          <a:p>
            <a:pPr algn="just"/>
            <a:r>
              <a:rPr lang="en-IN" b="1" dirty="0" smtClean="0">
                <a:latin typeface="Times New Roman" panose="02020603050405020304" pitchFamily="18" charset="0"/>
                <a:cs typeface="Times New Roman" panose="02020603050405020304" pitchFamily="18" charset="0"/>
              </a:rPr>
              <a:t>arises </a:t>
            </a:r>
            <a:r>
              <a:rPr lang="en-IN" b="1" dirty="0">
                <a:latin typeface="Times New Roman" panose="02020603050405020304" pitchFamily="18" charset="0"/>
                <a:cs typeface="Times New Roman" panose="02020603050405020304" pitchFamily="18" charset="0"/>
              </a:rPr>
              <a:t>because increased concentration of wealth leads to under consumption. </a:t>
            </a:r>
          </a:p>
          <a:p>
            <a:pPr algn="just"/>
            <a:r>
              <a:rPr lang="en-IN" b="1" dirty="0" smtClean="0">
                <a:latin typeface="Times New Roman" panose="02020603050405020304" pitchFamily="18" charset="0"/>
                <a:cs typeface="Times New Roman" panose="02020603050405020304" pitchFamily="18" charset="0"/>
              </a:rPr>
              <a:t>But as </a:t>
            </a:r>
            <a:r>
              <a:rPr lang="en-IN" b="1" dirty="0">
                <a:latin typeface="Times New Roman" panose="02020603050405020304" pitchFamily="18" charset="0"/>
                <a:cs typeface="Times New Roman" panose="02020603050405020304" pitchFamily="18" charset="0"/>
              </a:rPr>
              <a:t>the state represents the capitalist interest it is not possible to reduce under consumption effectively through liberal strategies. </a:t>
            </a:r>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Both </a:t>
            </a:r>
            <a:r>
              <a:rPr lang="en-IN" b="1" dirty="0">
                <a:latin typeface="Times New Roman" panose="02020603050405020304" pitchFamily="18" charset="0"/>
                <a:cs typeface="Times New Roman" panose="02020603050405020304" pitchFamily="18" charset="0"/>
              </a:rPr>
              <a:t>strategies involve taking money away from the bourgeoisie and Marx and Lenin did not view this strategy as possible. </a:t>
            </a:r>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Ultimately</a:t>
            </a:r>
            <a:r>
              <a:rPr lang="en-IN" b="1" dirty="0">
                <a:latin typeface="Times New Roman" panose="02020603050405020304" pitchFamily="18" charset="0"/>
                <a:cs typeface="Times New Roman" panose="02020603050405020304" pitchFamily="18" charset="0"/>
              </a:rPr>
              <a:t>, according to Lenin, the world would be completely divided up and the rich countries would then fight over the re-division of the world. </a:t>
            </a:r>
            <a:r>
              <a:rPr lang="en-IN" b="1" dirty="0" err="1" smtClean="0">
                <a:latin typeface="Times New Roman" panose="02020603050405020304" pitchFamily="18" charset="0"/>
                <a:cs typeface="Times New Roman" panose="02020603050405020304" pitchFamily="18" charset="0"/>
              </a:rPr>
              <a:t>Eg</a:t>
            </a:r>
            <a:r>
              <a:rPr lang="en-IN" b="1" dirty="0" smtClean="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World War I.</a:t>
            </a:r>
          </a:p>
          <a:p>
            <a:pPr algn="just"/>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2809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Times New Roman" panose="02020603050405020304" pitchFamily="18" charset="0"/>
                <a:cs typeface="Times New Roman" panose="02020603050405020304" pitchFamily="18" charset="0"/>
              </a:rPr>
              <a:t>Social-Psychological Theory</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marL="0" indent="0" algn="just">
              <a:buNone/>
            </a:pPr>
            <a:r>
              <a:rPr lang="en-IN" b="1" dirty="0" smtClean="0">
                <a:latin typeface="Times New Roman" panose="02020603050405020304" pitchFamily="18" charset="0"/>
                <a:cs typeface="Times New Roman" panose="02020603050405020304" pitchFamily="18" charset="0"/>
              </a:rPr>
              <a:t>Advocator: Schumpeter</a:t>
            </a:r>
          </a:p>
          <a:p>
            <a:pPr marL="0" indent="0" algn="just">
              <a:buNone/>
            </a:pPr>
            <a:r>
              <a:rPr lang="en-IN" b="1" dirty="0" smtClean="0">
                <a:latin typeface="Times New Roman" panose="02020603050405020304" pitchFamily="18" charset="0"/>
                <a:cs typeface="Times New Roman" panose="02020603050405020304" pitchFamily="18" charset="0"/>
              </a:rPr>
              <a:t>Imperialism </a:t>
            </a:r>
            <a:r>
              <a:rPr lang="en-IN" b="1" dirty="0">
                <a:latin typeface="Times New Roman" panose="02020603050405020304" pitchFamily="18" charset="0"/>
                <a:cs typeface="Times New Roman" panose="02020603050405020304" pitchFamily="18" charset="0"/>
              </a:rPr>
              <a:t>is </a:t>
            </a:r>
            <a:endParaRPr lang="en-IN" b="1" dirty="0" smtClean="0">
              <a:latin typeface="Times New Roman" panose="02020603050405020304" pitchFamily="18" charset="0"/>
              <a:cs typeface="Times New Roman" panose="02020603050405020304" pitchFamily="18" charset="0"/>
            </a:endParaRPr>
          </a:p>
          <a:p>
            <a:pPr algn="just">
              <a:buFontTx/>
              <a:buChar char="-"/>
            </a:pPr>
            <a:r>
              <a:rPr lang="en-IN" b="1" dirty="0" smtClean="0">
                <a:latin typeface="Times New Roman" panose="02020603050405020304" pitchFamily="18" charset="0"/>
                <a:cs typeface="Times New Roman" panose="02020603050405020304" pitchFamily="18" charset="0"/>
              </a:rPr>
              <a:t>an objectless expansion</a:t>
            </a:r>
          </a:p>
          <a:p>
            <a:pPr algn="just">
              <a:buFontTx/>
              <a:buChar char="-"/>
            </a:pPr>
            <a:r>
              <a:rPr lang="en-IN" b="1" dirty="0" smtClean="0">
                <a:latin typeface="Times New Roman" panose="02020603050405020304" pitchFamily="18" charset="0"/>
                <a:cs typeface="Times New Roman" panose="02020603050405020304" pitchFamily="18" charset="0"/>
              </a:rPr>
              <a:t>a </a:t>
            </a:r>
            <a:r>
              <a:rPr lang="en-IN" b="1" dirty="0">
                <a:latin typeface="Times New Roman" panose="02020603050405020304" pitchFamily="18" charset="0"/>
                <a:cs typeface="Times New Roman" panose="02020603050405020304" pitchFamily="18" charset="0"/>
              </a:rPr>
              <a:t>pattern simply learned from the behaviour of other </a:t>
            </a:r>
            <a:r>
              <a:rPr lang="en-IN" b="1" dirty="0" smtClean="0">
                <a:latin typeface="Times New Roman" panose="02020603050405020304" pitchFamily="18" charset="0"/>
                <a:cs typeface="Times New Roman" panose="02020603050405020304" pitchFamily="18" charset="0"/>
              </a:rPr>
              <a:t>nations</a:t>
            </a:r>
          </a:p>
          <a:p>
            <a:pPr algn="just">
              <a:buFontTx/>
              <a:buChar char="-"/>
            </a:pPr>
            <a:r>
              <a:rPr lang="en-IN" b="1" dirty="0" smtClean="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institutionalized into the domestic political processes of a state by a "warrior" </a:t>
            </a:r>
            <a:r>
              <a:rPr lang="en-IN" b="1" dirty="0" smtClean="0">
                <a:latin typeface="Times New Roman" panose="02020603050405020304" pitchFamily="18" charset="0"/>
                <a:cs typeface="Times New Roman" panose="02020603050405020304" pitchFamily="18" charset="0"/>
              </a:rPr>
              <a:t>class</a:t>
            </a: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which </a:t>
            </a:r>
            <a:r>
              <a:rPr lang="en-IN" b="1" dirty="0">
                <a:latin typeface="Times New Roman" panose="02020603050405020304" pitchFamily="18" charset="0"/>
                <a:cs typeface="Times New Roman" panose="02020603050405020304" pitchFamily="18" charset="0"/>
              </a:rPr>
              <a:t>is created because of the need for defence, but, over time, the class will manufacture reasons to perpetuate its existence, usually through manipulation of </a:t>
            </a:r>
            <a:r>
              <a:rPr lang="en-IN" b="1" dirty="0" smtClean="0">
                <a:latin typeface="Times New Roman" panose="02020603050405020304" pitchFamily="18" charset="0"/>
                <a:cs typeface="Times New Roman" panose="02020603050405020304" pitchFamily="18" charset="0"/>
              </a:rPr>
              <a:t>crises. </a:t>
            </a:r>
          </a:p>
          <a:p>
            <a:pPr algn="just">
              <a:buFontTx/>
              <a:buChar char="-"/>
            </a:pPr>
            <a:r>
              <a:rPr lang="en-IN" b="1" dirty="0" smtClean="0">
                <a:latin typeface="Times New Roman" panose="02020603050405020304" pitchFamily="18" charset="0"/>
                <a:cs typeface="Times New Roman" panose="02020603050405020304" pitchFamily="18" charset="0"/>
              </a:rPr>
              <a:t>This theory </a:t>
            </a:r>
            <a:r>
              <a:rPr lang="en-IN" b="1" dirty="0">
                <a:latin typeface="Times New Roman" panose="02020603050405020304" pitchFamily="18" charset="0"/>
                <a:cs typeface="Times New Roman" panose="02020603050405020304" pitchFamily="18" charset="0"/>
              </a:rPr>
              <a:t>have been updated and modified by theorists who see an alliance between the warrior class and corporate interests. Most commonly this alliance is referred to as a "military-industrial complex" a phrase coined by US President Eisenhower in his farewell Address to the American </a:t>
            </a:r>
            <a:r>
              <a:rPr lang="en-IN" b="1" dirty="0" smtClean="0">
                <a:latin typeface="Times New Roman" panose="02020603050405020304" pitchFamily="18" charset="0"/>
                <a:cs typeface="Times New Roman" panose="02020603050405020304" pitchFamily="18" charset="0"/>
              </a:rPr>
              <a:t>people.</a:t>
            </a:r>
            <a:endParaRPr lang="en-IN" b="1" dirty="0">
              <a:latin typeface="Times New Roman" panose="02020603050405020304" pitchFamily="18" charset="0"/>
              <a:cs typeface="Times New Roman" panose="02020603050405020304" pitchFamily="18" charset="0"/>
            </a:endParaRPr>
          </a:p>
          <a:p>
            <a:pPr algn="just"/>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9117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430</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Wingdings</vt:lpstr>
      <vt:lpstr>Office Theme</vt:lpstr>
      <vt:lpstr>Theories of Imperialism</vt:lpstr>
      <vt:lpstr>Political Theory</vt:lpstr>
      <vt:lpstr>Conservative Theory</vt:lpstr>
      <vt:lpstr>Liberal Theories</vt:lpstr>
      <vt:lpstr>Marxist Theory</vt:lpstr>
      <vt:lpstr>Social-Psychological Theory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Imperialism</dc:title>
  <dc:creator>hp</dc:creator>
  <cp:lastModifiedBy>hp</cp:lastModifiedBy>
  <cp:revision>11</cp:revision>
  <dcterms:created xsi:type="dcterms:W3CDTF">2022-05-10T15:28:15Z</dcterms:created>
  <dcterms:modified xsi:type="dcterms:W3CDTF">2022-05-10T15:55:07Z</dcterms:modified>
</cp:coreProperties>
</file>