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0" r:id="rId2"/>
    <p:sldId id="269" r:id="rId3"/>
    <p:sldId id="263" r:id="rId4"/>
    <p:sldId id="271" r:id="rId5"/>
    <p:sldId id="272" r:id="rId6"/>
    <p:sldId id="273" r:id="rId7"/>
    <p:sldId id="274" r:id="rId8"/>
    <p:sldId id="275" r:id="rId9"/>
    <p:sldId id="276" r:id="rId10"/>
    <p:sldId id="277"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9A86299-B41C-4163-A14C-E11F4A8EB93A}" type="datetimeFigureOut">
              <a:rPr lang="en-IN" smtClean="0"/>
              <a:t>03-05-2022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D17DE4A-BA24-44E0-9111-DD3FF2DF96E4}"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A86299-B41C-4163-A14C-E11F4A8EB93A}" type="datetimeFigureOut">
              <a:rPr lang="en-IN" smtClean="0"/>
              <a:t>03-05-2022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D17DE4A-BA24-44E0-9111-DD3FF2DF96E4}"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A86299-B41C-4163-A14C-E11F4A8EB93A}" type="datetimeFigureOut">
              <a:rPr lang="en-IN" smtClean="0"/>
              <a:t>03-05-2022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D17DE4A-BA24-44E0-9111-DD3FF2DF96E4}"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A86299-B41C-4163-A14C-E11F4A8EB93A}" type="datetimeFigureOut">
              <a:rPr lang="en-IN" smtClean="0"/>
              <a:t>03-05-2022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D17DE4A-BA24-44E0-9111-DD3FF2DF96E4}"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A86299-B41C-4163-A14C-E11F4A8EB93A}" type="datetimeFigureOut">
              <a:rPr lang="en-IN" smtClean="0"/>
              <a:t>03-05-2022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D17DE4A-BA24-44E0-9111-DD3FF2DF96E4}"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9A86299-B41C-4163-A14C-E11F4A8EB93A}" type="datetimeFigureOut">
              <a:rPr lang="en-IN" smtClean="0"/>
              <a:t>03-05-2022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D17DE4A-BA24-44E0-9111-DD3FF2DF96E4}"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9A86299-B41C-4163-A14C-E11F4A8EB93A}" type="datetimeFigureOut">
              <a:rPr lang="en-IN" smtClean="0"/>
              <a:t>03-05-2022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D17DE4A-BA24-44E0-9111-DD3FF2DF96E4}"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A86299-B41C-4163-A14C-E11F4A8EB93A}" type="datetimeFigureOut">
              <a:rPr lang="en-IN" smtClean="0"/>
              <a:t>03-05-2022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D17DE4A-BA24-44E0-9111-DD3FF2DF96E4}"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A86299-B41C-4163-A14C-E11F4A8EB93A}" type="datetimeFigureOut">
              <a:rPr lang="en-IN" smtClean="0"/>
              <a:t>03-05-2022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D17DE4A-BA24-44E0-9111-DD3FF2DF96E4}"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A86299-B41C-4163-A14C-E11F4A8EB93A}" type="datetimeFigureOut">
              <a:rPr lang="en-IN" smtClean="0"/>
              <a:t>03-05-2022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D17DE4A-BA24-44E0-9111-DD3FF2DF96E4}" type="slidenum">
              <a:rPr lang="en-IN" smtClean="0"/>
              <a:t>‹#›</a:t>
            </a:fld>
            <a:endParaRPr lang="en-IN"/>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F9A86299-B41C-4163-A14C-E11F4A8EB93A}" type="datetimeFigureOut">
              <a:rPr lang="en-IN" smtClean="0"/>
              <a:t>03-05-2022</a:t>
            </a:fld>
            <a:endParaRPr lang="en-IN"/>
          </a:p>
        </p:txBody>
      </p:sp>
      <p:sp>
        <p:nvSpPr>
          <p:cNvPr id="9" name="Slide Number Placeholder 8"/>
          <p:cNvSpPr>
            <a:spLocks noGrp="1"/>
          </p:cNvSpPr>
          <p:nvPr>
            <p:ph type="sldNum" sz="quarter" idx="11"/>
          </p:nvPr>
        </p:nvSpPr>
        <p:spPr/>
        <p:txBody>
          <a:bodyPr/>
          <a:lstStyle/>
          <a:p>
            <a:fld id="{8D17DE4A-BA24-44E0-9111-DD3FF2DF96E4}" type="slidenum">
              <a:rPr lang="en-IN" smtClean="0"/>
              <a:t>‹#›</a:t>
            </a:fld>
            <a:endParaRPr lang="en-IN"/>
          </a:p>
        </p:txBody>
      </p:sp>
      <p:sp>
        <p:nvSpPr>
          <p:cNvPr id="10" name="Footer Placeholder 9"/>
          <p:cNvSpPr>
            <a:spLocks noGrp="1"/>
          </p:cNvSpPr>
          <p:nvPr>
            <p:ph type="ftr" sz="quarter" idx="12"/>
          </p:nvPr>
        </p:nvSpPr>
        <p:spPr/>
        <p:txBody>
          <a:bodyPr/>
          <a:lstStyle/>
          <a:p>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8D17DE4A-BA24-44E0-9111-DD3FF2DF96E4}" type="slidenum">
              <a:rPr lang="en-IN" smtClean="0"/>
              <a:t>‹#›</a:t>
            </a:fld>
            <a:endParaRPr lang="en-IN"/>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IN"/>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F9A86299-B41C-4163-A14C-E11F4A8EB93A}" type="datetimeFigureOut">
              <a:rPr lang="en-IN" smtClean="0"/>
              <a:t>03-05-2022</a:t>
            </a:fld>
            <a:endParaRPr lang="en-IN"/>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Gestaltism</a:t>
            </a:r>
            <a:endParaRPr lang="en-IN" dirty="0"/>
          </a:p>
        </p:txBody>
      </p:sp>
      <p:sp>
        <p:nvSpPr>
          <p:cNvPr id="3" name="Content Placeholder 2"/>
          <p:cNvSpPr>
            <a:spLocks noGrp="1"/>
          </p:cNvSpPr>
          <p:nvPr>
            <p:ph idx="1"/>
          </p:nvPr>
        </p:nvSpPr>
        <p:spPr/>
        <p:txBody>
          <a:bodyPr>
            <a:normAutofit/>
          </a:bodyPr>
          <a:lstStyle/>
          <a:p>
            <a:pPr algn="just"/>
            <a:r>
              <a:rPr lang="en-US" sz="3000" dirty="0" smtClean="0"/>
              <a:t>Gestalt is a German word which means pattern, configuration or organized whole. Three German psychologists, Max Wertheimer, Kurt </a:t>
            </a:r>
            <a:r>
              <a:rPr lang="en-US" sz="3000" dirty="0" err="1" smtClean="0"/>
              <a:t>Koffka</a:t>
            </a:r>
            <a:r>
              <a:rPr lang="en-US" sz="3000" dirty="0" smtClean="0"/>
              <a:t> and Wolfgang Kohler were the advocates of Gestalt theory.</a:t>
            </a:r>
            <a:endParaRPr lang="en-US" sz="3000" dirty="0"/>
          </a:p>
          <a:p>
            <a:pPr algn="just"/>
            <a:r>
              <a:rPr lang="en-US" sz="3000" dirty="0" smtClean="0"/>
              <a:t>In practical terms, gestalt psychology is primarily concerned with the nature of perception. According to it, we perceive an object as gestalt, whole or pattern.</a:t>
            </a:r>
            <a:endParaRPr lang="en-US" sz="3000" dirty="0" smtClean="0"/>
          </a:p>
          <a:p>
            <a:pPr algn="just"/>
            <a:endParaRPr lang="en-IN" sz="3200" dirty="0"/>
          </a:p>
        </p:txBody>
      </p:sp>
    </p:spTree>
    <p:extLst>
      <p:ext uri="{BB962C8B-B14F-4D97-AF65-F5344CB8AC3E}">
        <p14:creationId xmlns:p14="http://schemas.microsoft.com/office/powerpoint/2010/main" val="26103733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7620000" cy="5924128"/>
          </a:xfrm>
        </p:spPr>
        <p:txBody>
          <a:bodyPr>
            <a:normAutofit/>
          </a:bodyPr>
          <a:lstStyle/>
          <a:p>
            <a:pPr algn="just"/>
            <a:r>
              <a:rPr lang="en-US" sz="3600" dirty="0" smtClean="0"/>
              <a:t>The learner learns through insight. For the development of insight two processes – differentiation and generalization – are essential. So, while teaching, irrelevant elements should be rejected and the essential elements should be </a:t>
            </a:r>
            <a:r>
              <a:rPr lang="en-US" sz="3600" dirty="0" err="1" smtClean="0"/>
              <a:t>focussed</a:t>
            </a:r>
            <a:r>
              <a:rPr lang="en-US" sz="3600" dirty="0" smtClean="0"/>
              <a:t> for generalization.</a:t>
            </a:r>
          </a:p>
          <a:p>
            <a:pPr marL="114300" indent="0" algn="just">
              <a:buNone/>
            </a:pPr>
            <a:endParaRPr lang="en-US" sz="3200" dirty="0" smtClean="0"/>
          </a:p>
          <a:p>
            <a:pPr marL="114300" indent="0" algn="just">
              <a:buNone/>
            </a:pPr>
            <a:endParaRPr lang="en-US" sz="3200" dirty="0" smtClean="0"/>
          </a:p>
          <a:p>
            <a:pPr marL="114300" indent="0" algn="just">
              <a:buNone/>
            </a:pPr>
            <a:endParaRPr lang="en-IN" sz="3200" dirty="0"/>
          </a:p>
        </p:txBody>
      </p:sp>
    </p:spTree>
    <p:extLst>
      <p:ext uri="{BB962C8B-B14F-4D97-AF65-F5344CB8AC3E}">
        <p14:creationId xmlns:p14="http://schemas.microsoft.com/office/powerpoint/2010/main" val="26945121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7620000" cy="2736304"/>
          </a:xfrm>
        </p:spPr>
        <p:txBody>
          <a:bodyPr>
            <a:normAutofit lnSpcReduction="10000"/>
          </a:bodyPr>
          <a:lstStyle/>
          <a:p>
            <a:pPr marL="114300" indent="0" algn="ctr">
              <a:buNone/>
            </a:pPr>
            <a:r>
              <a:rPr lang="en-US" sz="8000" b="1" dirty="0" smtClean="0">
                <a:latin typeface="+mj-lt"/>
              </a:rPr>
              <a:t>THANK </a:t>
            </a:r>
          </a:p>
          <a:p>
            <a:pPr marL="114300" indent="0" algn="ctr">
              <a:buNone/>
            </a:pPr>
            <a:r>
              <a:rPr lang="en-US" sz="8000" b="1" dirty="0" smtClean="0">
                <a:latin typeface="+mj-lt"/>
              </a:rPr>
              <a:t>YOU</a:t>
            </a:r>
            <a:endParaRPr lang="en-US" sz="8000" dirty="0" smtClean="0">
              <a:latin typeface="+mj-lt"/>
            </a:endParaRPr>
          </a:p>
          <a:p>
            <a:pPr algn="just"/>
            <a:endParaRPr lang="en-IN" sz="3200" dirty="0"/>
          </a:p>
        </p:txBody>
      </p:sp>
    </p:spTree>
    <p:extLst>
      <p:ext uri="{BB962C8B-B14F-4D97-AF65-F5344CB8AC3E}">
        <p14:creationId xmlns:p14="http://schemas.microsoft.com/office/powerpoint/2010/main" val="37485890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7620000" cy="5564088"/>
          </a:xfrm>
        </p:spPr>
        <p:txBody>
          <a:bodyPr>
            <a:normAutofit lnSpcReduction="10000"/>
          </a:bodyPr>
          <a:lstStyle/>
          <a:p>
            <a:pPr algn="just"/>
            <a:r>
              <a:rPr lang="en-US" sz="3600" dirty="0" smtClean="0"/>
              <a:t>All learning takes place through insight.</a:t>
            </a:r>
            <a:endParaRPr lang="en-US" sz="3600" dirty="0" smtClean="0"/>
          </a:p>
          <a:p>
            <a:pPr algn="just"/>
            <a:r>
              <a:rPr lang="en-US" sz="3600" dirty="0" smtClean="0"/>
              <a:t>‘Insight’ is a method of learning in which the solution of a problem comes to the mind as a sudden flash of light.</a:t>
            </a:r>
            <a:endParaRPr lang="en-US" sz="3600" dirty="0"/>
          </a:p>
          <a:p>
            <a:pPr algn="just"/>
            <a:r>
              <a:rPr lang="en-US" sz="3600" dirty="0" smtClean="0"/>
              <a:t>A thing cannot be understood by study of its constituent parts but only by study of it as a totality, is a basic idea behind this theory.</a:t>
            </a:r>
            <a:endParaRPr lang="en-US" sz="3600" dirty="0" smtClean="0"/>
          </a:p>
          <a:p>
            <a:pPr algn="just"/>
            <a:endParaRPr lang="en-IN" sz="3200" dirty="0"/>
          </a:p>
        </p:txBody>
      </p:sp>
    </p:spTree>
    <p:extLst>
      <p:ext uri="{BB962C8B-B14F-4D97-AF65-F5344CB8AC3E}">
        <p14:creationId xmlns:p14="http://schemas.microsoft.com/office/powerpoint/2010/main" val="21813455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Characteristics of Insight</a:t>
            </a:r>
            <a:endParaRPr lang="en-IN" sz="3600" dirty="0"/>
          </a:p>
        </p:txBody>
      </p:sp>
      <p:sp>
        <p:nvSpPr>
          <p:cNvPr id="3" name="Content Placeholder 2"/>
          <p:cNvSpPr>
            <a:spLocks noGrp="1"/>
          </p:cNvSpPr>
          <p:nvPr>
            <p:ph idx="1"/>
          </p:nvPr>
        </p:nvSpPr>
        <p:spPr/>
        <p:txBody>
          <a:bodyPr/>
          <a:lstStyle/>
          <a:p>
            <a:pPr algn="just"/>
            <a:r>
              <a:rPr lang="en-US" sz="4000" dirty="0" smtClean="0"/>
              <a:t>The individual reacts to a situation as a whole</a:t>
            </a:r>
            <a:endParaRPr lang="en-US" sz="4000" dirty="0"/>
          </a:p>
          <a:p>
            <a:pPr algn="just"/>
            <a:r>
              <a:rPr lang="en-US" sz="4000" dirty="0" smtClean="0"/>
              <a:t>It reacts to certain relationships within the situation as a whole</a:t>
            </a:r>
            <a:endParaRPr lang="en-US" sz="4000" dirty="0" smtClean="0"/>
          </a:p>
          <a:p>
            <a:pPr algn="just"/>
            <a:r>
              <a:rPr lang="en-US" sz="4000" dirty="0" smtClean="0"/>
              <a:t>The individual reconstructs the field and perceives it</a:t>
            </a:r>
          </a:p>
          <a:p>
            <a:pPr marL="114300" indent="0" algn="just">
              <a:buNone/>
            </a:pPr>
            <a:endParaRPr lang="en-US" sz="3200" dirty="0" smtClean="0"/>
          </a:p>
          <a:p>
            <a:pPr algn="just"/>
            <a:endParaRPr lang="en-IN" sz="3200" dirty="0"/>
          </a:p>
        </p:txBody>
      </p:sp>
    </p:spTree>
    <p:extLst>
      <p:ext uri="{BB962C8B-B14F-4D97-AF65-F5344CB8AC3E}">
        <p14:creationId xmlns:p14="http://schemas.microsoft.com/office/powerpoint/2010/main" val="41248903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Characteristics of Insight … </a:t>
            </a:r>
            <a:r>
              <a:rPr lang="en-US" sz="3600" b="1" dirty="0" err="1" smtClean="0"/>
              <a:t>contd</a:t>
            </a:r>
            <a:endParaRPr lang="en-IN" sz="3600" dirty="0"/>
          </a:p>
        </p:txBody>
      </p:sp>
      <p:sp>
        <p:nvSpPr>
          <p:cNvPr id="3" name="Content Placeholder 2"/>
          <p:cNvSpPr>
            <a:spLocks noGrp="1"/>
          </p:cNvSpPr>
          <p:nvPr>
            <p:ph idx="1"/>
          </p:nvPr>
        </p:nvSpPr>
        <p:spPr/>
        <p:txBody>
          <a:bodyPr/>
          <a:lstStyle/>
          <a:p>
            <a:pPr algn="just"/>
            <a:r>
              <a:rPr lang="en-US" sz="3600" dirty="0" smtClean="0"/>
              <a:t>At the initial stage, insightful learning passes through the process of trial and error. But this stage does not last long.</a:t>
            </a:r>
            <a:endParaRPr lang="en-US" sz="3600" dirty="0"/>
          </a:p>
          <a:p>
            <a:pPr algn="just"/>
            <a:r>
              <a:rPr lang="en-US" sz="3600" dirty="0" smtClean="0"/>
              <a:t>Finally, there is a sudden change in its total behavior. The suddenness indicates insight in learning</a:t>
            </a:r>
          </a:p>
          <a:p>
            <a:pPr marL="114300" indent="0" algn="just">
              <a:buNone/>
            </a:pPr>
            <a:endParaRPr lang="en-US" sz="3200" dirty="0" smtClean="0"/>
          </a:p>
          <a:p>
            <a:pPr algn="just"/>
            <a:endParaRPr lang="en-IN" sz="3200" dirty="0"/>
          </a:p>
        </p:txBody>
      </p:sp>
    </p:spTree>
    <p:extLst>
      <p:ext uri="{BB962C8B-B14F-4D97-AF65-F5344CB8AC3E}">
        <p14:creationId xmlns:p14="http://schemas.microsoft.com/office/powerpoint/2010/main" val="16303346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Generalization</a:t>
            </a:r>
            <a:endParaRPr lang="en-IN" sz="3600" dirty="0"/>
          </a:p>
        </p:txBody>
      </p:sp>
      <p:sp>
        <p:nvSpPr>
          <p:cNvPr id="3" name="Content Placeholder 2"/>
          <p:cNvSpPr>
            <a:spLocks noGrp="1"/>
          </p:cNvSpPr>
          <p:nvPr>
            <p:ph idx="1"/>
          </p:nvPr>
        </p:nvSpPr>
        <p:spPr/>
        <p:txBody>
          <a:bodyPr/>
          <a:lstStyle/>
          <a:p>
            <a:pPr algn="just"/>
            <a:r>
              <a:rPr lang="en-US" sz="4400" dirty="0" smtClean="0"/>
              <a:t>The insightful solution found in a particular situation helps the individual to react insightfully in other identical situations.</a:t>
            </a:r>
          </a:p>
          <a:p>
            <a:pPr marL="114300" indent="0" algn="just">
              <a:buNone/>
            </a:pPr>
            <a:endParaRPr lang="en-US" sz="3200" dirty="0" smtClean="0"/>
          </a:p>
          <a:p>
            <a:pPr algn="just"/>
            <a:endParaRPr lang="en-IN" sz="3200" dirty="0"/>
          </a:p>
        </p:txBody>
      </p:sp>
    </p:spTree>
    <p:extLst>
      <p:ext uri="{BB962C8B-B14F-4D97-AF65-F5344CB8AC3E}">
        <p14:creationId xmlns:p14="http://schemas.microsoft.com/office/powerpoint/2010/main" val="36935032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Implications of Gestalt Theory</a:t>
            </a:r>
            <a:endParaRPr lang="en-IN" sz="3600" dirty="0"/>
          </a:p>
        </p:txBody>
      </p:sp>
      <p:sp>
        <p:nvSpPr>
          <p:cNvPr id="3" name="Content Placeholder 2"/>
          <p:cNvSpPr>
            <a:spLocks noGrp="1"/>
          </p:cNvSpPr>
          <p:nvPr>
            <p:ph idx="1"/>
          </p:nvPr>
        </p:nvSpPr>
        <p:spPr/>
        <p:txBody>
          <a:bodyPr/>
          <a:lstStyle/>
          <a:p>
            <a:pPr algn="just"/>
            <a:r>
              <a:rPr lang="en-US" sz="4000" dirty="0" smtClean="0"/>
              <a:t>Gestalt theory of learning has greatly influenced our modern education. Some of its contributions are</a:t>
            </a:r>
          </a:p>
          <a:p>
            <a:pPr marL="114300" indent="0" algn="just">
              <a:buNone/>
            </a:pPr>
            <a:endParaRPr lang="en-US" sz="3200" dirty="0" smtClean="0"/>
          </a:p>
          <a:p>
            <a:pPr marL="114300" indent="0" algn="just">
              <a:buNone/>
            </a:pPr>
            <a:endParaRPr lang="en-IN" sz="3200" dirty="0"/>
          </a:p>
        </p:txBody>
      </p:sp>
    </p:spTree>
    <p:extLst>
      <p:ext uri="{BB962C8B-B14F-4D97-AF65-F5344CB8AC3E}">
        <p14:creationId xmlns:p14="http://schemas.microsoft.com/office/powerpoint/2010/main" val="24017172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7620000" cy="5924128"/>
          </a:xfrm>
        </p:spPr>
        <p:txBody>
          <a:bodyPr/>
          <a:lstStyle/>
          <a:p>
            <a:pPr algn="just"/>
            <a:r>
              <a:rPr lang="en-US" sz="4000" dirty="0" smtClean="0"/>
              <a:t>An individual does not learn by blind and mechanical trial and error process but by insight, provided the goal is clearly visible. The teacher, therefore, should discourage application of mechanical process by learners while solving a problem.</a:t>
            </a:r>
          </a:p>
          <a:p>
            <a:pPr marL="114300" indent="0" algn="just">
              <a:buNone/>
            </a:pPr>
            <a:endParaRPr lang="en-US" sz="3200" dirty="0" smtClean="0"/>
          </a:p>
          <a:p>
            <a:pPr marL="114300" indent="0" algn="just">
              <a:buNone/>
            </a:pPr>
            <a:endParaRPr lang="en-US" sz="3200" dirty="0" smtClean="0"/>
          </a:p>
          <a:p>
            <a:pPr marL="114300" indent="0" algn="just">
              <a:buNone/>
            </a:pPr>
            <a:endParaRPr lang="en-IN" sz="3200" dirty="0"/>
          </a:p>
        </p:txBody>
      </p:sp>
    </p:spTree>
    <p:extLst>
      <p:ext uri="{BB962C8B-B14F-4D97-AF65-F5344CB8AC3E}">
        <p14:creationId xmlns:p14="http://schemas.microsoft.com/office/powerpoint/2010/main" val="12008300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7620000" cy="5924128"/>
          </a:xfrm>
        </p:spPr>
        <p:txBody>
          <a:bodyPr>
            <a:normAutofit fontScale="92500" lnSpcReduction="10000"/>
          </a:bodyPr>
          <a:lstStyle/>
          <a:p>
            <a:pPr algn="just"/>
            <a:r>
              <a:rPr lang="en-US" sz="3600" dirty="0" smtClean="0"/>
              <a:t>The learner reacts to a situation as a whole, not merely to a part of it. The teacher should, therefore, present a topic before the students not by parts, but by whole. This is help comprehension. One of the important maxims of modern education is from the whole to the parts. If an individual wishes to learn a poem, it should be presented to him as a whole. On being understood as a whole, the poem may be broken into parts for effective memorization.</a:t>
            </a:r>
          </a:p>
          <a:p>
            <a:pPr marL="114300" indent="0" algn="just">
              <a:buNone/>
            </a:pPr>
            <a:endParaRPr lang="en-US" sz="3200" dirty="0" smtClean="0"/>
          </a:p>
          <a:p>
            <a:pPr marL="114300" indent="0" algn="just">
              <a:buNone/>
            </a:pPr>
            <a:endParaRPr lang="en-US" sz="3200" dirty="0" smtClean="0"/>
          </a:p>
          <a:p>
            <a:pPr marL="114300" indent="0" algn="just">
              <a:buNone/>
            </a:pPr>
            <a:endParaRPr lang="en-IN" sz="3200" dirty="0"/>
          </a:p>
        </p:txBody>
      </p:sp>
    </p:spTree>
    <p:extLst>
      <p:ext uri="{BB962C8B-B14F-4D97-AF65-F5344CB8AC3E}">
        <p14:creationId xmlns:p14="http://schemas.microsoft.com/office/powerpoint/2010/main" val="33818291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7620000" cy="5924128"/>
          </a:xfrm>
        </p:spPr>
        <p:txBody>
          <a:bodyPr>
            <a:normAutofit/>
          </a:bodyPr>
          <a:lstStyle/>
          <a:p>
            <a:pPr algn="just"/>
            <a:r>
              <a:rPr lang="en-US" sz="3600" dirty="0" smtClean="0"/>
              <a:t>The important contribution of Gestalt theory is that it has made learning purposeful. Thus the learner needs to be motivated by arousing his interest. He has to be well-acquainted with the specific aims and process of the learning.</a:t>
            </a:r>
          </a:p>
          <a:p>
            <a:pPr algn="just"/>
            <a:r>
              <a:rPr lang="en-US" sz="3600" dirty="0" smtClean="0"/>
              <a:t>The learner should have clear idea about the aims and objectives of learning.</a:t>
            </a:r>
            <a:endParaRPr lang="en-US" sz="3600" dirty="0" smtClean="0"/>
          </a:p>
          <a:p>
            <a:pPr marL="114300" indent="0" algn="just">
              <a:buNone/>
            </a:pPr>
            <a:endParaRPr lang="en-US" sz="3200" dirty="0" smtClean="0"/>
          </a:p>
          <a:p>
            <a:pPr marL="114300" indent="0" algn="just">
              <a:buNone/>
            </a:pPr>
            <a:endParaRPr lang="en-US" sz="3200" dirty="0" smtClean="0"/>
          </a:p>
          <a:p>
            <a:pPr marL="114300" indent="0" algn="just">
              <a:buNone/>
            </a:pPr>
            <a:endParaRPr lang="en-IN" sz="3200" dirty="0"/>
          </a:p>
        </p:txBody>
      </p:sp>
    </p:spTree>
    <p:extLst>
      <p:ext uri="{BB962C8B-B14F-4D97-AF65-F5344CB8AC3E}">
        <p14:creationId xmlns:p14="http://schemas.microsoft.com/office/powerpoint/2010/main" val="27162240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242</TotalTime>
  <Words>480</Words>
  <Application>Microsoft Office PowerPoint</Application>
  <PresentationFormat>On-screen Show (4:3)</PresentationFormat>
  <Paragraphs>28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Adjacency</vt:lpstr>
      <vt:lpstr>Gestaltism</vt:lpstr>
      <vt:lpstr>PowerPoint Presentation</vt:lpstr>
      <vt:lpstr>Characteristics of Insight</vt:lpstr>
      <vt:lpstr>Characteristics of Insight … contd</vt:lpstr>
      <vt:lpstr>Generalization</vt:lpstr>
      <vt:lpstr>Implications of Gestalt Theory</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Physiocracy</dc:title>
  <dc:creator>Leela Ram Newar</dc:creator>
  <cp:lastModifiedBy>Leela Ram Newar</cp:lastModifiedBy>
  <cp:revision>25</cp:revision>
  <dcterms:created xsi:type="dcterms:W3CDTF">2022-04-25T14:57:29Z</dcterms:created>
  <dcterms:modified xsi:type="dcterms:W3CDTF">2022-05-03T06:00:58Z</dcterms:modified>
</cp:coreProperties>
</file>