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68" r:id="rId6"/>
    <p:sldId id="269" r:id="rId7"/>
    <p:sldId id="270" r:id="rId8"/>
    <p:sldId id="271" r:id="rId9"/>
    <p:sldId id="272" r:id="rId10"/>
    <p:sldId id="273"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2F6ACA0-3106-49EC-90B4-91A4F5BF6E96}"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2504400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2F6ACA0-3106-49EC-90B4-91A4F5BF6E96}"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3534504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2F6ACA0-3106-49EC-90B4-91A4F5BF6E96}"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3266980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2F6ACA0-3106-49EC-90B4-91A4F5BF6E96}"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1880723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F6ACA0-3106-49EC-90B4-91A4F5BF6E96}"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1230684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2F6ACA0-3106-49EC-90B4-91A4F5BF6E96}" type="datetimeFigureOut">
              <a:rPr lang="en-IN" smtClean="0"/>
              <a:t>06-05-2022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1092366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2F6ACA0-3106-49EC-90B4-91A4F5BF6E96}" type="datetimeFigureOut">
              <a:rPr lang="en-IN" smtClean="0"/>
              <a:t>06-05-2022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4178157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2F6ACA0-3106-49EC-90B4-91A4F5BF6E96}" type="datetimeFigureOut">
              <a:rPr lang="en-IN" smtClean="0"/>
              <a:t>06-05-2022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3907479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F6ACA0-3106-49EC-90B4-91A4F5BF6E96}" type="datetimeFigureOut">
              <a:rPr lang="en-IN" smtClean="0"/>
              <a:t>06-05-2022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3806429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F6ACA0-3106-49EC-90B4-91A4F5BF6E96}" type="datetimeFigureOut">
              <a:rPr lang="en-IN" smtClean="0"/>
              <a:t>06-05-2022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140554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F6ACA0-3106-49EC-90B4-91A4F5BF6E96}" type="datetimeFigureOut">
              <a:rPr lang="en-IN" smtClean="0"/>
              <a:t>06-05-2022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810BE7-D3F2-4118-B623-05C42BED18BE}" type="slidenum">
              <a:rPr lang="en-IN" smtClean="0"/>
              <a:t>‹#›</a:t>
            </a:fld>
            <a:endParaRPr lang="en-IN"/>
          </a:p>
        </p:txBody>
      </p:sp>
    </p:spTree>
    <p:extLst>
      <p:ext uri="{BB962C8B-B14F-4D97-AF65-F5344CB8AC3E}">
        <p14:creationId xmlns:p14="http://schemas.microsoft.com/office/powerpoint/2010/main" val="2481354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6ACA0-3106-49EC-90B4-91A4F5BF6E96}" type="datetimeFigureOut">
              <a:rPr lang="en-IN" smtClean="0"/>
              <a:t>06-05-2022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810BE7-D3F2-4118-B623-05C42BED18BE}" type="slidenum">
              <a:rPr lang="en-IN" smtClean="0"/>
              <a:t>‹#›</a:t>
            </a:fld>
            <a:endParaRPr lang="en-IN"/>
          </a:p>
        </p:txBody>
      </p:sp>
    </p:spTree>
    <p:extLst>
      <p:ext uri="{BB962C8B-B14F-4D97-AF65-F5344CB8AC3E}">
        <p14:creationId xmlns:p14="http://schemas.microsoft.com/office/powerpoint/2010/main" val="4232529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5"/>
            <a:ext cx="7772400" cy="1152128"/>
          </a:xfrm>
        </p:spPr>
        <p:txBody>
          <a:bodyPr/>
          <a:lstStyle/>
          <a:p>
            <a:r>
              <a:rPr lang="en-US" dirty="0" smtClean="0">
                <a:latin typeface="Cambria Math" pitchFamily="18" charset="0"/>
                <a:ea typeface="Cambria Math" pitchFamily="18" charset="0"/>
              </a:rPr>
              <a:t>Relations and Functions</a:t>
            </a:r>
            <a:endParaRPr lang="en-IN" dirty="0">
              <a:latin typeface="Cambria Math" pitchFamily="18" charset="0"/>
              <a:ea typeface="Cambria Math" pitchFamily="18" charset="0"/>
            </a:endParaRPr>
          </a:p>
        </p:txBody>
      </p:sp>
      <p:sp>
        <p:nvSpPr>
          <p:cNvPr id="3" name="Subtitle 2"/>
          <p:cNvSpPr>
            <a:spLocks noGrp="1"/>
          </p:cNvSpPr>
          <p:nvPr>
            <p:ph type="subTitle" idx="1"/>
          </p:nvPr>
        </p:nvSpPr>
        <p:spPr>
          <a:xfrm>
            <a:off x="395536" y="1628800"/>
            <a:ext cx="8424936" cy="4752528"/>
          </a:xfrm>
        </p:spPr>
        <p:txBody>
          <a:bodyPr>
            <a:normAutofit fontScale="92500" lnSpcReduction="20000"/>
          </a:bodyPr>
          <a:lstStyle/>
          <a:p>
            <a:pPr algn="just"/>
            <a:r>
              <a:rPr lang="en-IN" sz="3600" dirty="0" smtClean="0">
                <a:latin typeface="Cambria Math" pitchFamily="18" charset="0"/>
                <a:ea typeface="Cambria Math" pitchFamily="18" charset="0"/>
              </a:rPr>
              <a:t>In the study of economics, we come across situations where a certain relation exists between two or more economic variables. </a:t>
            </a:r>
          </a:p>
          <a:p>
            <a:pPr algn="just"/>
            <a:endParaRPr lang="en-IN" sz="3600" dirty="0">
              <a:latin typeface="Cambria Math" pitchFamily="18" charset="0"/>
              <a:ea typeface="Cambria Math" pitchFamily="18" charset="0"/>
            </a:endParaRPr>
          </a:p>
          <a:p>
            <a:pPr algn="just"/>
            <a:r>
              <a:rPr lang="en-IN" sz="3600" dirty="0" smtClean="0">
                <a:latin typeface="Cambria Math" pitchFamily="18" charset="0"/>
                <a:ea typeface="Cambria Math" pitchFamily="18" charset="0"/>
              </a:rPr>
              <a:t>In order to examine the mathematical representation of such economic relationships, such as the relationship between cost of production and quantity produced, or between quantity demanded or price, </a:t>
            </a:r>
            <a:r>
              <a:rPr lang="en-IN" sz="3600" dirty="0" err="1" smtClean="0">
                <a:latin typeface="Cambria Math" pitchFamily="18" charset="0"/>
                <a:ea typeface="Cambria Math" pitchFamily="18" charset="0"/>
              </a:rPr>
              <a:t>etc</a:t>
            </a:r>
            <a:r>
              <a:rPr lang="en-IN" sz="3600" dirty="0" smtClean="0">
                <a:latin typeface="Cambria Math" pitchFamily="18" charset="0"/>
                <a:ea typeface="Cambria Math" pitchFamily="18" charset="0"/>
              </a:rPr>
              <a:t>, we need to know how such relationships are handled in mathematics</a:t>
            </a:r>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spTree>
    <p:extLst>
      <p:ext uri="{BB962C8B-B14F-4D97-AF65-F5344CB8AC3E}">
        <p14:creationId xmlns:p14="http://schemas.microsoft.com/office/powerpoint/2010/main" val="4096401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476672"/>
            <a:ext cx="8424936" cy="5904656"/>
          </a:xfrm>
        </p:spPr>
        <p:txBody>
          <a:bodyPr>
            <a:normAutofit fontScale="55000" lnSpcReduction="20000"/>
          </a:bodyPr>
          <a:lstStyle/>
          <a:p>
            <a:pPr algn="just"/>
            <a:r>
              <a:rPr lang="en-IN" sz="5800" b="1" dirty="0" smtClean="0">
                <a:latin typeface="Cambria Math" pitchFamily="18" charset="0"/>
                <a:ea typeface="Cambria Math" pitchFamily="18" charset="0"/>
              </a:rPr>
              <a:t>Logarithmic function</a:t>
            </a:r>
            <a:endParaRPr lang="en-IN" sz="5800" b="1" dirty="0" smtClean="0">
              <a:latin typeface="Cambria Math" pitchFamily="18" charset="0"/>
              <a:ea typeface="Cambria Math" pitchFamily="18" charset="0"/>
            </a:endParaRPr>
          </a:p>
          <a:p>
            <a:pPr algn="just"/>
            <a:endParaRPr lang="en-IN" sz="4600" dirty="0" smtClean="0">
              <a:latin typeface="Cambria Math" pitchFamily="18" charset="0"/>
              <a:ea typeface="Cambria Math" pitchFamily="18" charset="0"/>
            </a:endParaRPr>
          </a:p>
          <a:p>
            <a:pPr algn="just"/>
            <a:r>
              <a:rPr lang="en-IN" sz="5100" dirty="0" smtClean="0">
                <a:latin typeface="Cambria Math" pitchFamily="18" charset="0"/>
                <a:ea typeface="Cambria Math" pitchFamily="18" charset="0"/>
              </a:rPr>
              <a:t>In a </a:t>
            </a:r>
            <a:r>
              <a:rPr lang="en-US" sz="5100" dirty="0" smtClean="0">
                <a:latin typeface="Cambria Math" pitchFamily="18" charset="0"/>
                <a:ea typeface="Cambria Math" pitchFamily="18" charset="0"/>
              </a:rPr>
              <a:t>function where the dependent variable (y) is a function of the logarithm of the independent variable (x) such that</a:t>
            </a:r>
          </a:p>
          <a:p>
            <a:pPr algn="just"/>
            <a:r>
              <a:rPr lang="en-US" sz="5100" dirty="0" smtClean="0">
                <a:latin typeface="Cambria Math" pitchFamily="18" charset="0"/>
                <a:ea typeface="Cambria Math" pitchFamily="18" charset="0"/>
              </a:rPr>
              <a:t> </a:t>
            </a:r>
            <a:r>
              <a:rPr lang="en-IN" sz="5100" dirty="0" smtClean="0">
                <a:latin typeface="Cambria Math" pitchFamily="18" charset="0"/>
                <a:ea typeface="Cambria Math" pitchFamily="18" charset="0"/>
              </a:rPr>
              <a:t> </a:t>
            </a:r>
          </a:p>
          <a:p>
            <a:pPr algn="just"/>
            <a:r>
              <a:rPr lang="en-US" sz="5100" dirty="0" smtClean="0">
                <a:latin typeface="Cambria Math" pitchFamily="18" charset="0"/>
                <a:ea typeface="Cambria Math" pitchFamily="18" charset="0"/>
              </a:rPr>
              <a:t>	y </a:t>
            </a:r>
            <a:r>
              <a:rPr lang="en-US" sz="5100" dirty="0">
                <a:latin typeface="Cambria Math" pitchFamily="18" charset="0"/>
                <a:ea typeface="Cambria Math" pitchFamily="18" charset="0"/>
              </a:rPr>
              <a:t>= </a:t>
            </a:r>
            <a:r>
              <a:rPr lang="en-US" sz="5100" dirty="0" smtClean="0">
                <a:latin typeface="Cambria Math" pitchFamily="18" charset="0"/>
                <a:ea typeface="Cambria Math" pitchFamily="18" charset="0"/>
              </a:rPr>
              <a:t>log </a:t>
            </a:r>
            <a:r>
              <a:rPr lang="en-US" sz="5100" baseline="-25000" dirty="0" smtClean="0">
                <a:latin typeface="Cambria Math" pitchFamily="18" charset="0"/>
                <a:ea typeface="Cambria Math" pitchFamily="18" charset="0"/>
              </a:rPr>
              <a:t>10 </a:t>
            </a:r>
            <a:r>
              <a:rPr lang="en-US" sz="5100" dirty="0" smtClean="0">
                <a:latin typeface="Cambria Math" pitchFamily="18" charset="0"/>
                <a:ea typeface="Cambria Math" pitchFamily="18" charset="0"/>
              </a:rPr>
              <a:t>x for common logarithm</a:t>
            </a:r>
          </a:p>
          <a:p>
            <a:pPr algn="just"/>
            <a:r>
              <a:rPr lang="en-US" sz="5100" dirty="0" smtClean="0">
                <a:latin typeface="Cambria Math" pitchFamily="18" charset="0"/>
                <a:ea typeface="Cambria Math" pitchFamily="18" charset="0"/>
              </a:rPr>
              <a:t>or</a:t>
            </a:r>
          </a:p>
          <a:p>
            <a:pPr algn="just"/>
            <a:r>
              <a:rPr lang="en-US" sz="5100" dirty="0" smtClean="0">
                <a:latin typeface="Cambria Math" pitchFamily="18" charset="0"/>
                <a:ea typeface="Cambria Math" pitchFamily="18" charset="0"/>
              </a:rPr>
              <a:t> 	y </a:t>
            </a:r>
            <a:r>
              <a:rPr lang="en-US" sz="5100" dirty="0">
                <a:latin typeface="Cambria Math" pitchFamily="18" charset="0"/>
                <a:ea typeface="Cambria Math" pitchFamily="18" charset="0"/>
              </a:rPr>
              <a:t>= </a:t>
            </a:r>
            <a:r>
              <a:rPr lang="en-US" sz="5100" dirty="0" smtClean="0">
                <a:latin typeface="Cambria Math" pitchFamily="18" charset="0"/>
                <a:ea typeface="Cambria Math" pitchFamily="18" charset="0"/>
              </a:rPr>
              <a:t>log </a:t>
            </a:r>
            <a:r>
              <a:rPr lang="en-US" sz="5100" baseline="-25000" dirty="0" smtClean="0">
                <a:latin typeface="Cambria Math" pitchFamily="18" charset="0"/>
                <a:ea typeface="Cambria Math" pitchFamily="18" charset="0"/>
              </a:rPr>
              <a:t>e </a:t>
            </a:r>
            <a:r>
              <a:rPr lang="en-US" sz="5100" dirty="0" smtClean="0">
                <a:latin typeface="Cambria Math" pitchFamily="18" charset="0"/>
                <a:ea typeface="Cambria Math" pitchFamily="18" charset="0"/>
              </a:rPr>
              <a:t>x </a:t>
            </a:r>
            <a:r>
              <a:rPr lang="en-US" sz="5100" dirty="0">
                <a:latin typeface="Cambria Math" pitchFamily="18" charset="0"/>
                <a:ea typeface="Cambria Math" pitchFamily="18" charset="0"/>
              </a:rPr>
              <a:t>for </a:t>
            </a:r>
            <a:r>
              <a:rPr lang="en-US" sz="5100" dirty="0" smtClean="0">
                <a:latin typeface="Cambria Math" pitchFamily="18" charset="0"/>
                <a:ea typeface="Cambria Math" pitchFamily="18" charset="0"/>
              </a:rPr>
              <a:t>natural logarithm</a:t>
            </a:r>
          </a:p>
          <a:p>
            <a:pPr algn="just"/>
            <a:endParaRPr lang="en-US" sz="5100" dirty="0" smtClean="0">
              <a:latin typeface="Cambria Math" pitchFamily="18" charset="0"/>
              <a:ea typeface="Cambria Math" pitchFamily="18" charset="0"/>
            </a:endParaRPr>
          </a:p>
          <a:p>
            <a:pPr algn="just"/>
            <a:r>
              <a:rPr lang="en-US" sz="5100" dirty="0" smtClean="0">
                <a:latin typeface="Cambria Math" pitchFamily="18" charset="0"/>
                <a:ea typeface="Cambria Math" pitchFamily="18" charset="0"/>
              </a:rPr>
              <a:t>the function is known as logarithmic function.</a:t>
            </a:r>
            <a:endParaRPr lang="en-IN" sz="5100" dirty="0">
              <a:latin typeface="Cambria Math" pitchFamily="18" charset="0"/>
              <a:ea typeface="Cambria Math" pitchFamily="18" charset="0"/>
            </a:endParaRPr>
          </a:p>
          <a:p>
            <a:pPr algn="just"/>
            <a:r>
              <a:rPr lang="en-IN" sz="3600" dirty="0" smtClean="0">
                <a:latin typeface="Cambria Math" pitchFamily="18" charset="0"/>
                <a:ea typeface="Cambria Math" pitchFamily="18" charset="0"/>
              </a:rPr>
              <a:t> 	</a:t>
            </a:r>
            <a:endParaRPr lang="en-IN" sz="3600" dirty="0" smtClean="0">
              <a:latin typeface="Cambria Math" pitchFamily="18" charset="0"/>
              <a:ea typeface="Cambria Math" pitchFamily="18" charset="0"/>
            </a:endParaRPr>
          </a:p>
          <a:p>
            <a:pPr algn="just"/>
            <a:endParaRPr lang="en-US" sz="3600" dirty="0" smtClean="0">
              <a:latin typeface="Cambria Math" pitchFamily="18" charset="0"/>
              <a:ea typeface="Cambria Math" pitchFamily="18" charset="0"/>
            </a:endParaRPr>
          </a:p>
          <a:p>
            <a:pPr algn="just"/>
            <a:r>
              <a:rPr lang="en-US" sz="3600" dirty="0">
                <a:latin typeface="Cambria Math" pitchFamily="18" charset="0"/>
                <a:ea typeface="Cambria Math" pitchFamily="18" charset="0"/>
              </a:rPr>
              <a:t>		</a:t>
            </a:r>
            <a:endParaRPr lang="en-IN" sz="3600" dirty="0" smtClean="0">
              <a:latin typeface="Cambria Math" pitchFamily="18" charset="0"/>
              <a:ea typeface="Cambria Math" pitchFamily="18" charset="0"/>
            </a:endParaRPr>
          </a:p>
          <a:p>
            <a:pPr algn="just"/>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spTree>
    <p:extLst>
      <p:ext uri="{BB962C8B-B14F-4D97-AF65-F5344CB8AC3E}">
        <p14:creationId xmlns:p14="http://schemas.microsoft.com/office/powerpoint/2010/main" val="1908213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764704"/>
            <a:ext cx="8424936" cy="5544616"/>
          </a:xfrm>
        </p:spPr>
        <p:txBody>
          <a:bodyPr>
            <a:normAutofit/>
          </a:bodyPr>
          <a:lstStyle/>
          <a:p>
            <a:endParaRPr lang="en-US" b="1" dirty="0" smtClean="0"/>
          </a:p>
          <a:p>
            <a:endParaRPr lang="en-US" b="1" dirty="0"/>
          </a:p>
          <a:p>
            <a:endParaRPr lang="en-US" b="1" dirty="0" smtClean="0"/>
          </a:p>
          <a:p>
            <a:r>
              <a:rPr lang="en-US" sz="5400" b="1" dirty="0" smtClean="0"/>
              <a:t>THANK</a:t>
            </a:r>
          </a:p>
          <a:p>
            <a:r>
              <a:rPr lang="en-US" sz="5400" b="1" dirty="0" smtClean="0"/>
              <a:t>YOU</a:t>
            </a:r>
            <a:endParaRPr lang="en-IN" sz="5400" b="1" dirty="0" smtClean="0"/>
          </a:p>
          <a:p>
            <a:endParaRPr lang="en-IN" dirty="0"/>
          </a:p>
        </p:txBody>
      </p:sp>
    </p:spTree>
    <p:extLst>
      <p:ext uri="{BB962C8B-B14F-4D97-AF65-F5344CB8AC3E}">
        <p14:creationId xmlns:p14="http://schemas.microsoft.com/office/powerpoint/2010/main" val="2030270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476672"/>
            <a:ext cx="8424936" cy="5904656"/>
          </a:xfrm>
        </p:spPr>
        <p:txBody>
          <a:bodyPr>
            <a:normAutofit/>
          </a:bodyPr>
          <a:lstStyle/>
          <a:p>
            <a:pPr algn="just"/>
            <a:r>
              <a:rPr lang="en-IN" sz="3600" dirty="0" smtClean="0">
                <a:latin typeface="Cambria Math" pitchFamily="18" charset="0"/>
                <a:ea typeface="Cambria Math" pitchFamily="18" charset="0"/>
              </a:rPr>
              <a:t>The first step in doing this involves defining a distinct collection of entities as a set. </a:t>
            </a:r>
          </a:p>
          <a:p>
            <a:pPr algn="just"/>
            <a:endParaRPr lang="en-IN" sz="3600" dirty="0">
              <a:latin typeface="Cambria Math" pitchFamily="18" charset="0"/>
              <a:ea typeface="Cambria Math" pitchFamily="18" charset="0"/>
            </a:endParaRPr>
          </a:p>
          <a:p>
            <a:pPr algn="just"/>
            <a:r>
              <a:rPr lang="en-IN" sz="3600" dirty="0" smtClean="0">
                <a:latin typeface="Cambria Math" pitchFamily="18" charset="0"/>
                <a:ea typeface="Cambria Math" pitchFamily="18" charset="0"/>
              </a:rPr>
              <a:t>The second step will be the examination of the concept of “ordered pairs” followed by the final step of defining the concept of “relations and functions”.</a:t>
            </a:r>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spTree>
    <p:extLst>
      <p:ext uri="{BB962C8B-B14F-4D97-AF65-F5344CB8AC3E}">
        <p14:creationId xmlns:p14="http://schemas.microsoft.com/office/powerpoint/2010/main" val="1241092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476672"/>
            <a:ext cx="8424936" cy="5904656"/>
          </a:xfrm>
        </p:spPr>
        <p:txBody>
          <a:bodyPr>
            <a:normAutofit/>
          </a:bodyPr>
          <a:lstStyle/>
          <a:p>
            <a:pPr algn="just"/>
            <a:r>
              <a:rPr lang="en-IN" sz="3600" b="1" dirty="0" smtClean="0">
                <a:latin typeface="Cambria Math" pitchFamily="18" charset="0"/>
                <a:ea typeface="Cambria Math" pitchFamily="18" charset="0"/>
              </a:rPr>
              <a:t>Ordered pairs</a:t>
            </a:r>
          </a:p>
          <a:p>
            <a:pPr algn="just"/>
            <a:r>
              <a:rPr lang="en-IN" sz="3600" dirty="0" smtClean="0">
                <a:latin typeface="Cambria Math" pitchFamily="18" charset="0"/>
                <a:ea typeface="Cambria Math" pitchFamily="18" charset="0"/>
              </a:rPr>
              <a:t>In writing a set of two numbers (x, y), we do not care about the order in which the elements x and y appear since by definition</a:t>
            </a:r>
          </a:p>
          <a:p>
            <a:pPr algn="just"/>
            <a:r>
              <a:rPr lang="en-US" sz="3600" dirty="0">
                <a:latin typeface="Cambria Math" pitchFamily="18" charset="0"/>
                <a:ea typeface="Cambria Math" pitchFamily="18" charset="0"/>
              </a:rPr>
              <a:t>	</a:t>
            </a:r>
            <a:r>
              <a:rPr lang="en-US" sz="3600" dirty="0" smtClean="0">
                <a:latin typeface="Cambria Math" pitchFamily="18" charset="0"/>
                <a:ea typeface="Cambria Math" pitchFamily="18" charset="0"/>
              </a:rPr>
              <a:t>		{x, y} = {y, x}</a:t>
            </a:r>
            <a:endParaRPr lang="en-IN" sz="3600" dirty="0" smtClean="0">
              <a:latin typeface="Cambria Math" pitchFamily="18" charset="0"/>
              <a:ea typeface="Cambria Math" pitchFamily="18" charset="0"/>
            </a:endParaRPr>
          </a:p>
          <a:p>
            <a:pPr algn="just"/>
            <a:r>
              <a:rPr lang="en-IN" sz="3600" dirty="0" smtClean="0">
                <a:latin typeface="Cambria Math" pitchFamily="18" charset="0"/>
                <a:ea typeface="Cambria Math" pitchFamily="18" charset="0"/>
              </a:rPr>
              <a:t>In such case, where ordering of the elements is unimportant, the elements x and y are said to be “unordered pair”.</a:t>
            </a:r>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spTree>
    <p:extLst>
      <p:ext uri="{BB962C8B-B14F-4D97-AF65-F5344CB8AC3E}">
        <p14:creationId xmlns:p14="http://schemas.microsoft.com/office/powerpoint/2010/main" val="1866033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476672"/>
            <a:ext cx="8424936" cy="5904656"/>
          </a:xfrm>
        </p:spPr>
        <p:txBody>
          <a:bodyPr>
            <a:normAutofit/>
          </a:bodyPr>
          <a:lstStyle/>
          <a:p>
            <a:pPr algn="just"/>
            <a:r>
              <a:rPr lang="en-IN" sz="3600" dirty="0" smtClean="0">
                <a:latin typeface="Cambria Math" pitchFamily="18" charset="0"/>
                <a:ea typeface="Cambria Math" pitchFamily="18" charset="0"/>
              </a:rPr>
              <a:t>But, when x and y have distinct meaning denoting, say height and weight of students or price and demand of a commodity, the ordering of the pair of elements will have a particular significance. In such case, we can write two distinctly different ordered pairs given by (x, y) and (y, x) such that</a:t>
            </a:r>
          </a:p>
          <a:p>
            <a:pPr algn="just"/>
            <a:r>
              <a:rPr lang="en-US" sz="3600" dirty="0">
                <a:latin typeface="Cambria Math" pitchFamily="18" charset="0"/>
                <a:ea typeface="Cambria Math" pitchFamily="18" charset="0"/>
              </a:rPr>
              <a:t>		</a:t>
            </a:r>
            <a:r>
              <a:rPr lang="en-US" sz="3600" dirty="0" smtClean="0">
                <a:latin typeface="Cambria Math" pitchFamily="18" charset="0"/>
                <a:ea typeface="Cambria Math" pitchFamily="18" charset="0"/>
              </a:rPr>
              <a:t>{x, y}      {y, x} unless x = y</a:t>
            </a:r>
            <a:endParaRPr lang="en-IN" sz="3600" dirty="0" smtClean="0">
              <a:latin typeface="Cambria Math" pitchFamily="18" charset="0"/>
              <a:ea typeface="Cambria Math" pitchFamily="18" charset="0"/>
            </a:endParaRPr>
          </a:p>
          <a:p>
            <a:pPr algn="just"/>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872" y="5189569"/>
            <a:ext cx="456667" cy="456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3293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476672"/>
            <a:ext cx="8424936" cy="5904656"/>
          </a:xfrm>
        </p:spPr>
        <p:txBody>
          <a:bodyPr>
            <a:normAutofit fontScale="92500" lnSpcReduction="20000"/>
          </a:bodyPr>
          <a:lstStyle/>
          <a:p>
            <a:pPr algn="just"/>
            <a:r>
              <a:rPr lang="en-IN" sz="3600" dirty="0" smtClean="0">
                <a:latin typeface="Cambria Math" pitchFamily="18" charset="0"/>
                <a:ea typeface="Cambria Math" pitchFamily="18" charset="0"/>
              </a:rPr>
              <a:t>In general, a set consisting of two elements with the order of the elements specified, say price and demand or height and weight, is called an “ordered pair”. Ordered pairs are normally written in ordinary brackets.</a:t>
            </a:r>
          </a:p>
          <a:p>
            <a:pPr algn="just"/>
            <a:endParaRPr lang="en-US" sz="3600" dirty="0">
              <a:latin typeface="Cambria Math" pitchFamily="18" charset="0"/>
              <a:ea typeface="Cambria Math" pitchFamily="18" charset="0"/>
            </a:endParaRPr>
          </a:p>
          <a:p>
            <a:pPr algn="just"/>
            <a:r>
              <a:rPr lang="en-US" sz="3600" dirty="0" smtClean="0">
                <a:latin typeface="Cambria Math" pitchFamily="18" charset="0"/>
                <a:ea typeface="Cambria Math" pitchFamily="18" charset="0"/>
              </a:rPr>
              <a:t>If we include another elements z, say age of the students or income of the consumers, then we can write ordered triplet (x, y, z). Similarly, we can write ordered quadruples, ordered quintuples, </a:t>
            </a:r>
            <a:r>
              <a:rPr lang="en-US" sz="3600" dirty="0" err="1" smtClean="0">
                <a:latin typeface="Cambria Math" pitchFamily="18" charset="0"/>
                <a:ea typeface="Cambria Math" pitchFamily="18" charset="0"/>
              </a:rPr>
              <a:t>etc</a:t>
            </a:r>
            <a:r>
              <a:rPr lang="en-US" sz="3600" dirty="0" smtClean="0">
                <a:latin typeface="Cambria Math" pitchFamily="18" charset="0"/>
                <a:ea typeface="Cambria Math" pitchFamily="18" charset="0"/>
              </a:rPr>
              <a:t>, having the locations of the elements in the specific order.</a:t>
            </a:r>
            <a:endParaRPr lang="en-IN" sz="3600" dirty="0" smtClean="0">
              <a:latin typeface="Cambria Math" pitchFamily="18" charset="0"/>
              <a:ea typeface="Cambria Math" pitchFamily="18" charset="0"/>
            </a:endParaRPr>
          </a:p>
          <a:p>
            <a:pPr algn="just"/>
            <a:r>
              <a:rPr lang="en-US" sz="3600" dirty="0">
                <a:latin typeface="Cambria Math" pitchFamily="18" charset="0"/>
                <a:ea typeface="Cambria Math" pitchFamily="18" charset="0"/>
              </a:rPr>
              <a:t>		</a:t>
            </a:r>
            <a:endParaRPr lang="en-IN" sz="3600" dirty="0" smtClean="0">
              <a:latin typeface="Cambria Math" pitchFamily="18" charset="0"/>
              <a:ea typeface="Cambria Math" pitchFamily="18" charset="0"/>
            </a:endParaRPr>
          </a:p>
          <a:p>
            <a:pPr algn="just"/>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spTree>
    <p:extLst>
      <p:ext uri="{BB962C8B-B14F-4D97-AF65-F5344CB8AC3E}">
        <p14:creationId xmlns:p14="http://schemas.microsoft.com/office/powerpoint/2010/main" val="2229944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5"/>
            <a:ext cx="7772400" cy="1152128"/>
          </a:xfrm>
        </p:spPr>
        <p:txBody>
          <a:bodyPr/>
          <a:lstStyle/>
          <a:p>
            <a:pPr algn="l"/>
            <a:r>
              <a:rPr lang="en-US" dirty="0" smtClean="0">
                <a:latin typeface="Cambria Math" pitchFamily="18" charset="0"/>
                <a:ea typeface="Cambria Math" pitchFamily="18" charset="0"/>
              </a:rPr>
              <a:t>Types of Functions</a:t>
            </a:r>
            <a:endParaRPr lang="en-IN" dirty="0">
              <a:latin typeface="Cambria Math" pitchFamily="18" charset="0"/>
              <a:ea typeface="Cambria Math" pitchFamily="18" charset="0"/>
            </a:endParaRPr>
          </a:p>
        </p:txBody>
      </p:sp>
      <p:sp>
        <p:nvSpPr>
          <p:cNvPr id="3" name="Subtitle 2"/>
          <p:cNvSpPr>
            <a:spLocks noGrp="1"/>
          </p:cNvSpPr>
          <p:nvPr>
            <p:ph type="subTitle" idx="1"/>
          </p:nvPr>
        </p:nvSpPr>
        <p:spPr>
          <a:xfrm>
            <a:off x="395536" y="1628800"/>
            <a:ext cx="8424936" cy="4752528"/>
          </a:xfrm>
        </p:spPr>
        <p:txBody>
          <a:bodyPr>
            <a:normAutofit fontScale="77500" lnSpcReduction="20000"/>
          </a:bodyPr>
          <a:lstStyle/>
          <a:p>
            <a:pPr algn="l"/>
            <a:r>
              <a:rPr lang="en-IN" sz="3600" dirty="0" smtClean="0">
                <a:latin typeface="Cambria Math" pitchFamily="18" charset="0"/>
                <a:ea typeface="Cambria Math" pitchFamily="18" charset="0"/>
              </a:rPr>
              <a:t>We can have various forms of function </a:t>
            </a:r>
          </a:p>
          <a:p>
            <a:r>
              <a:rPr lang="en-IN" sz="3600" dirty="0" smtClean="0">
                <a:latin typeface="Cambria Math" pitchFamily="18" charset="0"/>
                <a:ea typeface="Cambria Math" pitchFamily="18" charset="0"/>
              </a:rPr>
              <a:t>y = f(x) </a:t>
            </a:r>
          </a:p>
          <a:p>
            <a:pPr algn="just"/>
            <a:r>
              <a:rPr lang="en-IN" sz="3600" dirty="0" smtClean="0">
                <a:latin typeface="Cambria Math" pitchFamily="18" charset="0"/>
                <a:ea typeface="Cambria Math" pitchFamily="18" charset="0"/>
              </a:rPr>
              <a:t>depending on the actual mapping of the function. Functions are divided into two broad groups – algebraic and non-algebraic.  </a:t>
            </a:r>
          </a:p>
          <a:p>
            <a:pPr algn="just"/>
            <a:endParaRPr lang="en-IN" sz="3600" dirty="0">
              <a:latin typeface="Cambria Math" pitchFamily="18" charset="0"/>
              <a:ea typeface="Cambria Math" pitchFamily="18" charset="0"/>
            </a:endParaRPr>
          </a:p>
          <a:p>
            <a:pPr algn="just"/>
            <a:r>
              <a:rPr lang="en-IN" sz="3600" dirty="0" smtClean="0">
                <a:latin typeface="Cambria Math" pitchFamily="18" charset="0"/>
                <a:ea typeface="Cambria Math" pitchFamily="18" charset="0"/>
              </a:rPr>
              <a:t>Algebraic functions include basically polynomial functions and rational functions. But the non-algebraic functions broadly comprise exponential functions, logarithmic functions, trigonometric functions, etc. Non-algebraic functions are also called transcendental functions.</a:t>
            </a:r>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spTree>
    <p:extLst>
      <p:ext uri="{BB962C8B-B14F-4D97-AF65-F5344CB8AC3E}">
        <p14:creationId xmlns:p14="http://schemas.microsoft.com/office/powerpoint/2010/main" val="695111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476672"/>
            <a:ext cx="8424936" cy="5904656"/>
          </a:xfrm>
        </p:spPr>
        <p:txBody>
          <a:bodyPr>
            <a:normAutofit fontScale="92500" lnSpcReduction="10000"/>
          </a:bodyPr>
          <a:lstStyle/>
          <a:p>
            <a:pPr algn="just"/>
            <a:r>
              <a:rPr lang="en-IN" sz="3600" b="1" dirty="0" smtClean="0">
                <a:latin typeface="Cambria Math" pitchFamily="18" charset="0"/>
                <a:ea typeface="Cambria Math" pitchFamily="18" charset="0"/>
              </a:rPr>
              <a:t>Constant function</a:t>
            </a:r>
          </a:p>
          <a:p>
            <a:pPr algn="just"/>
            <a:r>
              <a:rPr lang="en-IN" sz="3600" dirty="0" smtClean="0">
                <a:latin typeface="Cambria Math" pitchFamily="18" charset="0"/>
                <a:ea typeface="Cambria Math" pitchFamily="18" charset="0"/>
              </a:rPr>
              <a:t>A function whose range consists of only one specific value is called a constant function. In other words, when the value of y in a function y = f(x) does not change or remain the same irrespective of the values of x, then the said function is called a constant function. </a:t>
            </a:r>
            <a:endParaRPr lang="en-IN" sz="3600" dirty="0" smtClean="0">
              <a:latin typeface="Cambria Math" pitchFamily="18" charset="0"/>
              <a:ea typeface="Cambria Math" pitchFamily="18" charset="0"/>
            </a:endParaRPr>
          </a:p>
          <a:p>
            <a:pPr algn="just"/>
            <a:endParaRPr lang="en-US" sz="3600" dirty="0">
              <a:latin typeface="Cambria Math" pitchFamily="18" charset="0"/>
              <a:ea typeface="Cambria Math" pitchFamily="18" charset="0"/>
            </a:endParaRPr>
          </a:p>
          <a:p>
            <a:pPr algn="just"/>
            <a:r>
              <a:rPr lang="en-US" sz="3600" dirty="0" smtClean="0">
                <a:latin typeface="Cambria Math" pitchFamily="18" charset="0"/>
                <a:ea typeface="Cambria Math" pitchFamily="18" charset="0"/>
              </a:rPr>
              <a:t>So, the constant function is expressed as</a:t>
            </a:r>
          </a:p>
          <a:p>
            <a:pPr algn="just"/>
            <a:r>
              <a:rPr lang="en-US" sz="3600" dirty="0">
                <a:latin typeface="Cambria Math" pitchFamily="18" charset="0"/>
                <a:ea typeface="Cambria Math" pitchFamily="18" charset="0"/>
              </a:rPr>
              <a:t>	</a:t>
            </a:r>
            <a:r>
              <a:rPr lang="en-US" sz="3600" dirty="0" smtClean="0">
                <a:latin typeface="Cambria Math" pitchFamily="18" charset="0"/>
                <a:ea typeface="Cambria Math" pitchFamily="18" charset="0"/>
              </a:rPr>
              <a:t>y = f(x) = c (= constant)</a:t>
            </a:r>
            <a:endParaRPr lang="en-IN" sz="3600" dirty="0" smtClean="0">
              <a:latin typeface="Cambria Math" pitchFamily="18" charset="0"/>
              <a:ea typeface="Cambria Math" pitchFamily="18" charset="0"/>
            </a:endParaRPr>
          </a:p>
          <a:p>
            <a:pPr algn="just"/>
            <a:r>
              <a:rPr lang="en-US" sz="3600" dirty="0">
                <a:latin typeface="Cambria Math" pitchFamily="18" charset="0"/>
                <a:ea typeface="Cambria Math" pitchFamily="18" charset="0"/>
              </a:rPr>
              <a:t>		</a:t>
            </a:r>
            <a:endParaRPr lang="en-IN" sz="3600" dirty="0" smtClean="0">
              <a:latin typeface="Cambria Math" pitchFamily="18" charset="0"/>
              <a:ea typeface="Cambria Math" pitchFamily="18" charset="0"/>
            </a:endParaRPr>
          </a:p>
          <a:p>
            <a:pPr algn="just"/>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spTree>
    <p:extLst>
      <p:ext uri="{BB962C8B-B14F-4D97-AF65-F5344CB8AC3E}">
        <p14:creationId xmlns:p14="http://schemas.microsoft.com/office/powerpoint/2010/main" val="169379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476672"/>
            <a:ext cx="8424936" cy="5904656"/>
          </a:xfrm>
        </p:spPr>
        <p:txBody>
          <a:bodyPr>
            <a:normAutofit/>
          </a:bodyPr>
          <a:lstStyle/>
          <a:p>
            <a:pPr algn="just"/>
            <a:r>
              <a:rPr lang="en-IN" sz="3600" b="1" dirty="0" smtClean="0">
                <a:latin typeface="Cambria Math" pitchFamily="18" charset="0"/>
                <a:ea typeface="Cambria Math" pitchFamily="18" charset="0"/>
              </a:rPr>
              <a:t>Polynomial </a:t>
            </a:r>
            <a:r>
              <a:rPr lang="en-IN" sz="3600" b="1" dirty="0" smtClean="0">
                <a:latin typeface="Cambria Math" pitchFamily="18" charset="0"/>
                <a:ea typeface="Cambria Math" pitchFamily="18" charset="0"/>
              </a:rPr>
              <a:t>function</a:t>
            </a:r>
          </a:p>
          <a:p>
            <a:pPr algn="just"/>
            <a:r>
              <a:rPr lang="en-IN" sz="3600" dirty="0" smtClean="0">
                <a:latin typeface="Cambria Math" pitchFamily="18" charset="0"/>
                <a:ea typeface="Cambria Math" pitchFamily="18" charset="0"/>
              </a:rPr>
              <a:t>A constant function may also be in the form of polynomial function. </a:t>
            </a:r>
            <a:endParaRPr lang="en-IN" sz="3600" dirty="0" smtClean="0">
              <a:latin typeface="Cambria Math" pitchFamily="18" charset="0"/>
              <a:ea typeface="Cambria Math" pitchFamily="18" charset="0"/>
            </a:endParaRPr>
          </a:p>
          <a:p>
            <a:pPr algn="just"/>
            <a:endParaRPr lang="en-US" sz="3600" dirty="0" smtClean="0">
              <a:latin typeface="Cambria Math" pitchFamily="18" charset="0"/>
              <a:ea typeface="Cambria Math" pitchFamily="18" charset="0"/>
            </a:endParaRPr>
          </a:p>
          <a:p>
            <a:pPr algn="just"/>
            <a:r>
              <a:rPr lang="en-IN" sz="3600" b="1" dirty="0" smtClean="0">
                <a:latin typeface="Cambria Math" pitchFamily="18" charset="0"/>
                <a:ea typeface="Cambria Math" pitchFamily="18" charset="0"/>
              </a:rPr>
              <a:t>Rational </a:t>
            </a:r>
            <a:r>
              <a:rPr lang="en-IN" sz="3600" b="1" dirty="0">
                <a:latin typeface="Cambria Math" pitchFamily="18" charset="0"/>
                <a:ea typeface="Cambria Math" pitchFamily="18" charset="0"/>
              </a:rPr>
              <a:t>function</a:t>
            </a:r>
          </a:p>
          <a:p>
            <a:pPr algn="just"/>
            <a:r>
              <a:rPr lang="en-IN" sz="3600" dirty="0">
                <a:latin typeface="Cambria Math" pitchFamily="18" charset="0"/>
                <a:ea typeface="Cambria Math" pitchFamily="18" charset="0"/>
              </a:rPr>
              <a:t>A </a:t>
            </a:r>
            <a:r>
              <a:rPr lang="en-IN" sz="3600" dirty="0" smtClean="0">
                <a:latin typeface="Cambria Math" pitchFamily="18" charset="0"/>
                <a:ea typeface="Cambria Math" pitchFamily="18" charset="0"/>
              </a:rPr>
              <a:t>function which is expressed as the ratio of two </a:t>
            </a:r>
            <a:r>
              <a:rPr lang="en-IN" sz="3600" dirty="0">
                <a:latin typeface="Cambria Math" pitchFamily="18" charset="0"/>
                <a:ea typeface="Cambria Math" pitchFamily="18" charset="0"/>
              </a:rPr>
              <a:t>polynomial </a:t>
            </a:r>
            <a:r>
              <a:rPr lang="en-IN" sz="3600" dirty="0" smtClean="0">
                <a:latin typeface="Cambria Math" pitchFamily="18" charset="0"/>
                <a:ea typeface="Cambria Math" pitchFamily="18" charset="0"/>
              </a:rPr>
              <a:t>functions in the same variable x is called a ‘rational function’. </a:t>
            </a:r>
            <a:r>
              <a:rPr lang="en-US" sz="3600" dirty="0">
                <a:latin typeface="Cambria Math" pitchFamily="18" charset="0"/>
                <a:ea typeface="Cambria Math" pitchFamily="18" charset="0"/>
              </a:rPr>
              <a:t>		</a:t>
            </a:r>
            <a:endParaRPr lang="en-IN" sz="3600" dirty="0" smtClean="0">
              <a:latin typeface="Cambria Math" pitchFamily="18" charset="0"/>
              <a:ea typeface="Cambria Math" pitchFamily="18" charset="0"/>
            </a:endParaRPr>
          </a:p>
          <a:p>
            <a:pPr algn="just"/>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spTree>
    <p:extLst>
      <p:ext uri="{BB962C8B-B14F-4D97-AF65-F5344CB8AC3E}">
        <p14:creationId xmlns:p14="http://schemas.microsoft.com/office/powerpoint/2010/main" val="595367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476672"/>
            <a:ext cx="8424936" cy="5904656"/>
          </a:xfrm>
        </p:spPr>
        <p:txBody>
          <a:bodyPr>
            <a:normAutofit fontScale="62500" lnSpcReduction="20000"/>
          </a:bodyPr>
          <a:lstStyle/>
          <a:p>
            <a:pPr algn="just"/>
            <a:r>
              <a:rPr lang="en-IN" sz="5100" b="1" dirty="0" smtClean="0">
                <a:latin typeface="Cambria Math" pitchFamily="18" charset="0"/>
                <a:ea typeface="Cambria Math" pitchFamily="18" charset="0"/>
              </a:rPr>
              <a:t>Exponential </a:t>
            </a:r>
            <a:r>
              <a:rPr lang="en-IN" sz="5100" b="1" dirty="0" smtClean="0">
                <a:latin typeface="Cambria Math" pitchFamily="18" charset="0"/>
                <a:ea typeface="Cambria Math" pitchFamily="18" charset="0"/>
              </a:rPr>
              <a:t>function</a:t>
            </a:r>
          </a:p>
          <a:p>
            <a:pPr algn="just"/>
            <a:endParaRPr lang="en-IN" sz="4600" dirty="0" smtClean="0">
              <a:latin typeface="Cambria Math" pitchFamily="18" charset="0"/>
              <a:ea typeface="Cambria Math" pitchFamily="18" charset="0"/>
            </a:endParaRPr>
          </a:p>
          <a:p>
            <a:pPr algn="just"/>
            <a:r>
              <a:rPr lang="en-IN" sz="4600" dirty="0" smtClean="0">
                <a:latin typeface="Cambria Math" pitchFamily="18" charset="0"/>
                <a:ea typeface="Cambria Math" pitchFamily="18" charset="0"/>
              </a:rPr>
              <a:t>In an algebraic function, the exponent of a variable happens to be a constant such as </a:t>
            </a:r>
            <a:r>
              <a:rPr lang="en-US" sz="4600" dirty="0" smtClean="0"/>
              <a:t>x</a:t>
            </a:r>
            <a:r>
              <a:rPr lang="en-US" sz="4600" baseline="30000" dirty="0" smtClean="0"/>
              <a:t>2 </a:t>
            </a:r>
            <a:r>
              <a:rPr lang="en-IN" sz="4600" dirty="0" smtClean="0">
                <a:latin typeface="Cambria Math" pitchFamily="18" charset="0"/>
                <a:ea typeface="Cambria Math" pitchFamily="18" charset="0"/>
              </a:rPr>
              <a:t>or </a:t>
            </a:r>
            <a:r>
              <a:rPr lang="en-US" sz="4600" dirty="0" smtClean="0"/>
              <a:t>x</a:t>
            </a:r>
            <a:r>
              <a:rPr lang="en-US" sz="4600" baseline="30000" dirty="0" smtClean="0"/>
              <a:t>3 </a:t>
            </a:r>
            <a:r>
              <a:rPr lang="en-IN" sz="4600" dirty="0">
                <a:latin typeface="Cambria Math" pitchFamily="18" charset="0"/>
                <a:ea typeface="Cambria Math" pitchFamily="18" charset="0"/>
              </a:rPr>
              <a:t>or</a:t>
            </a:r>
            <a:r>
              <a:rPr lang="en-IN" sz="4600" dirty="0" smtClean="0">
                <a:latin typeface="Cambria Math" pitchFamily="18" charset="0"/>
                <a:ea typeface="Cambria Math" pitchFamily="18" charset="0"/>
              </a:rPr>
              <a:t> any power of x. But it is also possible to have a function where the independent variable is the exponent of a constant such as </a:t>
            </a:r>
            <a:r>
              <a:rPr lang="en-US" sz="4600" dirty="0" smtClean="0"/>
              <a:t>5</a:t>
            </a:r>
            <a:r>
              <a:rPr lang="en-US" sz="4600" baseline="30000" dirty="0" smtClean="0"/>
              <a:t>x </a:t>
            </a:r>
            <a:r>
              <a:rPr lang="en-IN" sz="4600" dirty="0">
                <a:latin typeface="Cambria Math" pitchFamily="18" charset="0"/>
                <a:ea typeface="Cambria Math" pitchFamily="18" charset="0"/>
              </a:rPr>
              <a:t>or </a:t>
            </a:r>
            <a:r>
              <a:rPr lang="en-US" sz="4600" dirty="0" smtClean="0"/>
              <a:t>2</a:t>
            </a:r>
            <a:r>
              <a:rPr lang="en-US" sz="4600" baseline="30000" dirty="0" smtClean="0"/>
              <a:t>x </a:t>
            </a:r>
            <a:r>
              <a:rPr lang="en-IN" sz="4600" dirty="0" smtClean="0">
                <a:latin typeface="Cambria Math" pitchFamily="18" charset="0"/>
                <a:ea typeface="Cambria Math" pitchFamily="18" charset="0"/>
              </a:rPr>
              <a:t>or </a:t>
            </a:r>
            <a:r>
              <a:rPr lang="en-US" sz="4600" dirty="0" smtClean="0"/>
              <a:t>10</a:t>
            </a:r>
            <a:r>
              <a:rPr lang="en-US" sz="4600" baseline="30000" dirty="0" smtClean="0"/>
              <a:t>x </a:t>
            </a:r>
            <a:r>
              <a:rPr lang="en-IN" sz="4600" dirty="0" smtClean="0">
                <a:latin typeface="Cambria Math" pitchFamily="18" charset="0"/>
                <a:ea typeface="Cambria Math" pitchFamily="18" charset="0"/>
              </a:rPr>
              <a:t>etc. So, a function whose independent variable appears as the exponent of a constant is called an exponential function. The most simplest form of </a:t>
            </a:r>
            <a:r>
              <a:rPr lang="en-IN" sz="4600" dirty="0">
                <a:latin typeface="Cambria Math" pitchFamily="18" charset="0"/>
                <a:ea typeface="Cambria Math" pitchFamily="18" charset="0"/>
              </a:rPr>
              <a:t>exponential </a:t>
            </a:r>
            <a:r>
              <a:rPr lang="en-IN" sz="4600" dirty="0" smtClean="0">
                <a:latin typeface="Cambria Math" pitchFamily="18" charset="0"/>
                <a:ea typeface="Cambria Math" pitchFamily="18" charset="0"/>
              </a:rPr>
              <a:t>function may be represented in the form:   </a:t>
            </a:r>
            <a:endParaRPr lang="en-IN" sz="4600" dirty="0"/>
          </a:p>
          <a:p>
            <a:pPr algn="just"/>
            <a:r>
              <a:rPr lang="en-US" sz="4600" dirty="0" smtClean="0"/>
              <a:t>		</a:t>
            </a:r>
            <a:r>
              <a:rPr lang="en-US" sz="4600" dirty="0" smtClean="0">
                <a:latin typeface="Cambria Math" pitchFamily="18" charset="0"/>
                <a:ea typeface="Cambria Math" pitchFamily="18" charset="0"/>
              </a:rPr>
              <a:t>y </a:t>
            </a:r>
            <a:r>
              <a:rPr lang="en-US" sz="4600" dirty="0">
                <a:latin typeface="Cambria Math" pitchFamily="18" charset="0"/>
                <a:ea typeface="Cambria Math" pitchFamily="18" charset="0"/>
              </a:rPr>
              <a:t>= f(x) = </a:t>
            </a:r>
            <a:r>
              <a:rPr lang="en-US" sz="4600" dirty="0" err="1">
                <a:latin typeface="Cambria Math" pitchFamily="18" charset="0"/>
                <a:ea typeface="Cambria Math" pitchFamily="18" charset="0"/>
              </a:rPr>
              <a:t>b</a:t>
            </a:r>
            <a:r>
              <a:rPr lang="en-US" sz="4600" baseline="30000" dirty="0" err="1">
                <a:latin typeface="Cambria Math" pitchFamily="18" charset="0"/>
                <a:ea typeface="Cambria Math" pitchFamily="18" charset="0"/>
              </a:rPr>
              <a:t>x</a:t>
            </a:r>
            <a:r>
              <a:rPr lang="en-US" sz="4600" dirty="0">
                <a:latin typeface="Cambria Math" pitchFamily="18" charset="0"/>
                <a:ea typeface="Cambria Math" pitchFamily="18" charset="0"/>
              </a:rPr>
              <a:t> 	(b &gt; 1)</a:t>
            </a:r>
            <a:endParaRPr lang="en-IN" sz="4600" dirty="0">
              <a:latin typeface="Cambria Math" pitchFamily="18" charset="0"/>
              <a:ea typeface="Cambria Math" pitchFamily="18" charset="0"/>
            </a:endParaRPr>
          </a:p>
          <a:p>
            <a:pPr algn="just"/>
            <a:r>
              <a:rPr lang="en-IN" sz="3600" dirty="0" smtClean="0">
                <a:latin typeface="Cambria Math" pitchFamily="18" charset="0"/>
                <a:ea typeface="Cambria Math" pitchFamily="18" charset="0"/>
              </a:rPr>
              <a:t> </a:t>
            </a:r>
            <a:endParaRPr lang="en-IN" sz="3600" dirty="0" smtClean="0">
              <a:latin typeface="Cambria Math" pitchFamily="18" charset="0"/>
              <a:ea typeface="Cambria Math" pitchFamily="18" charset="0"/>
            </a:endParaRPr>
          </a:p>
          <a:p>
            <a:pPr algn="just"/>
            <a:endParaRPr lang="en-US" sz="3600" dirty="0" smtClean="0">
              <a:latin typeface="Cambria Math" pitchFamily="18" charset="0"/>
              <a:ea typeface="Cambria Math" pitchFamily="18" charset="0"/>
            </a:endParaRPr>
          </a:p>
          <a:p>
            <a:pPr algn="just"/>
            <a:r>
              <a:rPr lang="en-US" sz="3600" dirty="0">
                <a:latin typeface="Cambria Math" pitchFamily="18" charset="0"/>
                <a:ea typeface="Cambria Math" pitchFamily="18" charset="0"/>
              </a:rPr>
              <a:t>		</a:t>
            </a:r>
            <a:endParaRPr lang="en-IN" sz="3600" dirty="0" smtClean="0">
              <a:latin typeface="Cambria Math" pitchFamily="18" charset="0"/>
              <a:ea typeface="Cambria Math" pitchFamily="18" charset="0"/>
            </a:endParaRPr>
          </a:p>
          <a:p>
            <a:pPr algn="just"/>
            <a:endParaRPr lang="en-US" sz="3600" dirty="0" smtClean="0">
              <a:latin typeface="Cambria Math" pitchFamily="18" charset="0"/>
              <a:ea typeface="Cambria Math" pitchFamily="18" charset="0"/>
            </a:endParaRPr>
          </a:p>
          <a:p>
            <a:pPr algn="just"/>
            <a:endParaRPr lang="en-IN" dirty="0"/>
          </a:p>
          <a:p>
            <a:pPr algn="just"/>
            <a:endParaRPr lang="en-IN" dirty="0"/>
          </a:p>
          <a:p>
            <a:endParaRPr lang="en-IN" dirty="0"/>
          </a:p>
        </p:txBody>
      </p:sp>
    </p:spTree>
    <p:extLst>
      <p:ext uri="{BB962C8B-B14F-4D97-AF65-F5344CB8AC3E}">
        <p14:creationId xmlns:p14="http://schemas.microsoft.com/office/powerpoint/2010/main" val="1448815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607</Words>
  <Application>Microsoft Office PowerPoint</Application>
  <PresentationFormat>On-screen Show (4:3)</PresentationFormat>
  <Paragraphs>74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Relations and Functions</vt:lpstr>
      <vt:lpstr>PowerPoint Presentation</vt:lpstr>
      <vt:lpstr>PowerPoint Presentation</vt:lpstr>
      <vt:lpstr>PowerPoint Presentation</vt:lpstr>
      <vt:lpstr>PowerPoint Presentation</vt:lpstr>
      <vt:lpstr>Types of Functions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Mercantilism</dc:title>
  <dc:creator>Leela Ram Newar</dc:creator>
  <cp:lastModifiedBy>Leela Ram Newar</cp:lastModifiedBy>
  <cp:revision>15</cp:revision>
  <dcterms:created xsi:type="dcterms:W3CDTF">2022-05-02T12:17:59Z</dcterms:created>
  <dcterms:modified xsi:type="dcterms:W3CDTF">2022-05-06T05:53:10Z</dcterms:modified>
</cp:coreProperties>
</file>