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8"/>
  </p:notesMasterIdLst>
  <p:handoutMasterIdLst>
    <p:handoutMasterId r:id="rId9"/>
  </p:handoutMasterIdLst>
  <p:sldIdLst>
    <p:sldId id="257" r:id="rId2"/>
    <p:sldId id="258" r:id="rId3"/>
    <p:sldId id="259" r:id="rId4"/>
    <p:sldId id="260" r:id="rId5"/>
    <p:sldId id="261" r:id="rId6"/>
    <p:sldId id="262" r:id="rId7"/>
  </p:sldIdLst>
  <p:sldSz cx="9144000" cy="6858000" type="screen4x3"/>
  <p:notesSz cx="6662738" cy="9906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9655" autoAdjust="0"/>
    <p:restoredTop sz="86441" autoAdjust="0"/>
  </p:normalViewPr>
  <p:slideViewPr>
    <p:cSldViewPr snapToGrid="0">
      <p:cViewPr>
        <p:scale>
          <a:sx n="100" d="100"/>
          <a:sy n="100" d="100"/>
        </p:scale>
        <p:origin x="18" y="-78"/>
      </p:cViewPr>
      <p:guideLst>
        <p:guide orient="horz" pos="2160"/>
        <p:guide pos="2880"/>
      </p:guideLst>
    </p:cSldViewPr>
  </p:slideViewPr>
  <p:outlineViewPr>
    <p:cViewPr>
      <p:scale>
        <a:sx n="33" d="100"/>
        <a:sy n="33" d="100"/>
      </p:scale>
      <p:origin x="222"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53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774010" y="0"/>
            <a:ext cx="2887186" cy="495300"/>
          </a:xfrm>
          <a:prstGeom prst="rect">
            <a:avLst/>
          </a:prstGeom>
        </p:spPr>
        <p:txBody>
          <a:bodyPr vert="horz" lIns="91440" tIns="45720" rIns="91440" bIns="45720" rtlCol="0"/>
          <a:lstStyle>
            <a:lvl1pPr algn="r">
              <a:defRPr sz="1200"/>
            </a:lvl1pPr>
          </a:lstStyle>
          <a:p>
            <a:fld id="{886C7C26-1B84-4EDD-9051-3FB4BA638106}" type="datetimeFigureOut">
              <a:rPr lang="en-US" smtClean="0"/>
              <a:pPr/>
              <a:t>5/5/2022</a:t>
            </a:fld>
            <a:endParaRPr lang="en-IN"/>
          </a:p>
        </p:txBody>
      </p:sp>
      <p:sp>
        <p:nvSpPr>
          <p:cNvPr id="4" name="Footer Placeholder 3"/>
          <p:cNvSpPr>
            <a:spLocks noGrp="1"/>
          </p:cNvSpPr>
          <p:nvPr>
            <p:ph type="ftr" sz="quarter" idx="2"/>
          </p:nvPr>
        </p:nvSpPr>
        <p:spPr>
          <a:xfrm>
            <a:off x="0" y="9408981"/>
            <a:ext cx="2887186" cy="49530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774010" y="9408981"/>
            <a:ext cx="2887186" cy="495300"/>
          </a:xfrm>
          <a:prstGeom prst="rect">
            <a:avLst/>
          </a:prstGeom>
        </p:spPr>
        <p:txBody>
          <a:bodyPr vert="horz" lIns="91440" tIns="45720" rIns="91440" bIns="45720" rtlCol="0" anchor="b"/>
          <a:lstStyle>
            <a:lvl1pPr algn="r">
              <a:defRPr sz="1200"/>
            </a:lvl1pPr>
          </a:lstStyle>
          <a:p>
            <a:fld id="{353749F3-FE6D-4E71-9580-9AFD39C09FBF}" type="slidenum">
              <a:rPr lang="en-IN" smtClean="0"/>
              <a:pPr/>
              <a:t>‹#›</a:t>
            </a:fld>
            <a:endParaRPr lang="en-I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9" name="Rectangle 2"/>
          <p:cNvSpPr>
            <a:spLocks noGrp="1" noChangeArrowheads="1"/>
          </p:cNvSpPr>
          <p:nvPr>
            <p:ph type="hdr" sz="quarter"/>
          </p:nvPr>
        </p:nvSpPr>
        <p:spPr bwMode="auto">
          <a:xfrm>
            <a:off x="3" y="2"/>
            <a:ext cx="2988978" cy="55549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50" name="Rectangle 3"/>
          <p:cNvSpPr>
            <a:spLocks noGrp="1" noChangeArrowheads="1"/>
          </p:cNvSpPr>
          <p:nvPr>
            <p:ph type="dt" idx="1"/>
          </p:nvPr>
        </p:nvSpPr>
        <p:spPr bwMode="auto">
          <a:xfrm>
            <a:off x="3906649" y="2"/>
            <a:ext cx="2988978" cy="55549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51" name="Rectangle 4"/>
          <p:cNvSpPr>
            <a:spLocks noGrp="1" noRot="1" noChangeAspect="1" noChangeArrowheads="1" noTextEdit="1"/>
          </p:cNvSpPr>
          <p:nvPr>
            <p:ph type="sldImg" idx="2"/>
          </p:nvPr>
        </p:nvSpPr>
        <p:spPr bwMode="auto">
          <a:xfrm>
            <a:off x="676275" y="830263"/>
            <a:ext cx="5543550" cy="4159250"/>
          </a:xfrm>
          <a:prstGeom prst="rect">
            <a:avLst/>
          </a:prstGeom>
          <a:noFill/>
          <a:ln w="9525">
            <a:solidFill>
              <a:srgbClr val="000000"/>
            </a:solidFill>
            <a:miter lim="800000"/>
            <a:headEnd/>
            <a:tailEnd/>
          </a:ln>
          <a:effectLst/>
        </p:spPr>
      </p:sp>
      <p:sp>
        <p:nvSpPr>
          <p:cNvPr id="1048652" name="Rectangle 5"/>
          <p:cNvSpPr>
            <a:spLocks noGrp="1" noChangeArrowheads="1"/>
          </p:cNvSpPr>
          <p:nvPr>
            <p:ph type="body" sz="quarter" idx="3"/>
          </p:nvPr>
        </p:nvSpPr>
        <p:spPr bwMode="auto">
          <a:xfrm>
            <a:off x="689410" y="5267724"/>
            <a:ext cx="5518351" cy="4989115"/>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3" name="Rectangle 6"/>
          <p:cNvSpPr>
            <a:spLocks noGrp="1" noChangeArrowheads="1"/>
          </p:cNvSpPr>
          <p:nvPr>
            <p:ph type="ftr" sz="quarter" idx="4"/>
          </p:nvPr>
        </p:nvSpPr>
        <p:spPr bwMode="auto">
          <a:xfrm>
            <a:off x="3" y="10530286"/>
            <a:ext cx="2988978" cy="55549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54" name="Rectangle 7"/>
          <p:cNvSpPr>
            <a:spLocks noGrp="1" noChangeArrowheads="1"/>
          </p:cNvSpPr>
          <p:nvPr>
            <p:ph type="sldNum" sz="quarter" idx="5"/>
          </p:nvPr>
        </p:nvSpPr>
        <p:spPr bwMode="auto">
          <a:xfrm>
            <a:off x="3906649" y="10530286"/>
            <a:ext cx="2988978" cy="55549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0BC1078-46ED-40F9-8930-935BAD7C2B02}" type="datetimeFigureOut">
              <a:rPr lang="zh-CN" altLang="en-US" smtClean="0"/>
              <a:pPr/>
              <a:t>2022/5/5</a:t>
            </a:fld>
            <a:endParaRPr lang="zh-CN" alt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zh-CN" alt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5" name="Footer Placeholder 4"/>
          <p:cNvSpPr>
            <a:spLocks noGrp="1"/>
          </p:cNvSpPr>
          <p:nvPr>
            <p:ph type="ftr" sz="quarter" idx="11"/>
          </p:nvPr>
        </p:nvSpPr>
        <p:spPr/>
        <p:txBody>
          <a:bodyPr/>
          <a:lstStyle>
            <a:extLst/>
          </a:lstStyle>
          <a:p>
            <a:endParaRPr lang="zh-CN" altLang="en-US"/>
          </a:p>
        </p:txBody>
      </p:sp>
      <p:sp>
        <p:nvSpPr>
          <p:cNvPr id="6" name="Slide Number Placeholder 5"/>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5" name="Footer Placeholder 4"/>
          <p:cNvSpPr>
            <a:spLocks noGrp="1"/>
          </p:cNvSpPr>
          <p:nvPr>
            <p:ph type="ftr" sz="quarter" idx="11"/>
          </p:nvPr>
        </p:nvSpPr>
        <p:spPr/>
        <p:txBody>
          <a:bodyPr/>
          <a:lstStyle>
            <a:extLst/>
          </a:lstStyle>
          <a:p>
            <a:endParaRPr lang="zh-CN" altLang="en-US"/>
          </a:p>
        </p:txBody>
      </p:sp>
      <p:sp>
        <p:nvSpPr>
          <p:cNvPr id="6" name="Slide Number Placeholder 5"/>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5" name="Footer Placeholder 4"/>
          <p:cNvSpPr>
            <a:spLocks noGrp="1"/>
          </p:cNvSpPr>
          <p:nvPr>
            <p:ph type="ftr" sz="quarter" idx="11"/>
          </p:nvPr>
        </p:nvSpPr>
        <p:spPr/>
        <p:txBody>
          <a:bodyPr/>
          <a:lstStyle>
            <a:extLst/>
          </a:lstStyle>
          <a:p>
            <a:endParaRPr lang="zh-CN" altLang="en-US"/>
          </a:p>
        </p:txBody>
      </p:sp>
      <p:sp>
        <p:nvSpPr>
          <p:cNvPr id="6" name="Slide Number Placeholder 5"/>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pu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5" name="Footer Placeholder 4"/>
          <p:cNvSpPr>
            <a:spLocks noGrp="1"/>
          </p:cNvSpPr>
          <p:nvPr>
            <p:ph type="ftr" sz="quarter" idx="11"/>
          </p:nvPr>
        </p:nvSpPr>
        <p:spPr/>
        <p:txBody>
          <a:bodyPr/>
          <a:lstStyle>
            <a:extLst/>
          </a:lstStyle>
          <a:p>
            <a:endParaRPr lang="zh-CN" altLang="en-US"/>
          </a:p>
        </p:txBody>
      </p:sp>
      <p:sp>
        <p:nvSpPr>
          <p:cNvPr id="6" name="Slide Number Placeholder 5"/>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6" name="Footer Placeholder 5"/>
          <p:cNvSpPr>
            <a:spLocks noGrp="1"/>
          </p:cNvSpPr>
          <p:nvPr>
            <p:ph type="ftr" sz="quarter" idx="11"/>
          </p:nvPr>
        </p:nvSpPr>
        <p:spPr/>
        <p:txBody>
          <a:bodyPr/>
          <a:lstStyle>
            <a:extLst/>
          </a:lstStyle>
          <a:p>
            <a:endParaRPr lang="zh-CN" altLang="en-US"/>
          </a:p>
        </p:txBody>
      </p:sp>
      <p:sp>
        <p:nvSpPr>
          <p:cNvPr id="7" name="Slide Number Placeholder 6"/>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8" name="Footer Placeholder 7"/>
          <p:cNvSpPr>
            <a:spLocks noGrp="1"/>
          </p:cNvSpPr>
          <p:nvPr>
            <p:ph type="ftr" sz="quarter" idx="11"/>
          </p:nvPr>
        </p:nvSpPr>
        <p:spPr/>
        <p:txBody>
          <a:bodyPr/>
          <a:lstStyle>
            <a:extLst/>
          </a:lstStyle>
          <a:p>
            <a:endParaRPr lang="zh-CN" altLang="en-US"/>
          </a:p>
        </p:txBody>
      </p:sp>
      <p:sp>
        <p:nvSpPr>
          <p:cNvPr id="9" name="Slide Number Placeholder 8"/>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4" name="Footer Placeholder 3"/>
          <p:cNvSpPr>
            <a:spLocks noGrp="1"/>
          </p:cNvSpPr>
          <p:nvPr>
            <p:ph type="ftr" sz="quarter" idx="11"/>
          </p:nvPr>
        </p:nvSpPr>
        <p:spPr/>
        <p:txBody>
          <a:bodyPr/>
          <a:lstStyle>
            <a:extLst/>
          </a:lstStyle>
          <a:p>
            <a:endParaRPr lang="zh-CN" altLang="en-US"/>
          </a:p>
        </p:txBody>
      </p:sp>
      <p:sp>
        <p:nvSpPr>
          <p:cNvPr id="5" name="Slide Number Placeholder 4"/>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3" name="Footer Placeholder 2"/>
          <p:cNvSpPr>
            <a:spLocks noGrp="1"/>
          </p:cNvSpPr>
          <p:nvPr>
            <p:ph type="ftr" sz="quarter" idx="11"/>
          </p:nvPr>
        </p:nvSpPr>
        <p:spPr/>
        <p:txBody>
          <a:bodyPr/>
          <a:lstStyle>
            <a:extLst/>
          </a:lstStyle>
          <a:p>
            <a:endParaRPr lang="zh-CN" altLang="en-US"/>
          </a:p>
        </p:txBody>
      </p:sp>
      <p:sp>
        <p:nvSpPr>
          <p:cNvPr id="4" name="Slide Number Placeholder 3"/>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0BC1078-46ED-40F9-8930-935BAD7C2B02}" type="datetimeFigureOut">
              <a:rPr lang="zh-CN" altLang="en-US" smtClean="0"/>
              <a:pPr/>
              <a:t>2022/5/5</a:t>
            </a:fld>
            <a:endParaRPr lang="zh-CN" altLang="en-US"/>
          </a:p>
        </p:txBody>
      </p:sp>
      <p:sp>
        <p:nvSpPr>
          <p:cNvPr id="6" name="Footer Placeholder 5"/>
          <p:cNvSpPr>
            <a:spLocks noGrp="1"/>
          </p:cNvSpPr>
          <p:nvPr>
            <p:ph type="ftr" sz="quarter" idx="11"/>
          </p:nvPr>
        </p:nvSpPr>
        <p:spPr/>
        <p:txBody>
          <a:bodyPr/>
          <a:lstStyle>
            <a:extLst/>
          </a:lstStyle>
          <a:p>
            <a:endParaRPr lang="zh-CN" altLang="en-US"/>
          </a:p>
        </p:txBody>
      </p:sp>
      <p:sp>
        <p:nvSpPr>
          <p:cNvPr id="7" name="Slide Number Placeholder 6"/>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0BC1078-46ED-40F9-8930-935BAD7C2B02}" type="datetimeFigureOut">
              <a:rPr lang="zh-CN" altLang="en-US" smtClean="0"/>
              <a:pPr/>
              <a:t>2022/5/5</a:t>
            </a:fld>
            <a:endParaRPr lang="zh-CN" alt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zh-CN" alt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B52ADC-5BFA-4FBD-BEE2-16096B7F4166}" type="slidenum">
              <a:rPr lang="zh-CN" altLang="en-US" smtClean="0"/>
              <a:pPr/>
              <a:t>‹#›</a:t>
            </a:fld>
            <a:endParaRPr lang="zh-CN" alt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0BC1078-46ED-40F9-8930-935BAD7C2B02}" type="datetimeFigureOut">
              <a:rPr lang="zh-CN" altLang="en-US" smtClean="0"/>
              <a:pPr/>
              <a:t>2022/5/5</a:t>
            </a:fld>
            <a:endParaRPr lang="zh-CN" alt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zh-CN" alt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52ADC-5BFA-4FBD-BEE2-16096B7F416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p:push/>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Title 1"/>
          <p:cNvSpPr>
            <a:spLocks noGrp="1"/>
          </p:cNvSpPr>
          <p:nvPr>
            <p:ph type="ctrTitle"/>
          </p:nvPr>
        </p:nvSpPr>
        <p:spPr>
          <a:xfrm>
            <a:off x="337566" y="533400"/>
            <a:ext cx="7772400" cy="1724025"/>
          </a:xfrm>
        </p:spPr>
        <p:txBody>
          <a:bodyPr anchor="t">
            <a:normAutofit fontScale="90000"/>
          </a:bodyPr>
          <a:lstStyle/>
          <a:p>
            <a:pPr algn="l"/>
            <a:r>
              <a:rPr lang="en-US" altLang="as" sz="6000" u="sng" dirty="0" smtClean="0">
                <a:solidFill>
                  <a:srgbClr val="002060"/>
                </a:solidFill>
              </a:rPr>
              <a:t>Liberal Socialist</a:t>
            </a:r>
            <a:r>
              <a:rPr lang="en-US" altLang="as" sz="4800" u="sng" dirty="0" smtClean="0">
                <a:solidFill>
                  <a:srgbClr val="002060"/>
                </a:solidFill>
              </a:rPr>
              <a:t> </a:t>
            </a:r>
            <a:r>
              <a:rPr lang="en-US" altLang="as" sz="4800" u="sng" dirty="0" smtClean="0">
                <a:solidFill>
                  <a:srgbClr val="002060"/>
                </a:solidFill>
              </a:rPr>
              <a:t/>
            </a:r>
            <a:br>
              <a:rPr lang="en-US" altLang="as" sz="4800" u="sng" dirty="0" smtClean="0">
                <a:solidFill>
                  <a:srgbClr val="002060"/>
                </a:solidFill>
              </a:rPr>
            </a:br>
            <a:r>
              <a:rPr lang="en-US" altLang="as" sz="4000" u="sng" dirty="0" smtClean="0">
                <a:solidFill>
                  <a:srgbClr val="FF0000"/>
                </a:solidFill>
              </a:rPr>
              <a:t>JOHN </a:t>
            </a:r>
            <a:r>
              <a:rPr lang="en-US" altLang="as" sz="4000" u="sng" dirty="0" smtClean="0">
                <a:solidFill>
                  <a:srgbClr val="FF0000"/>
                </a:solidFill>
              </a:rPr>
              <a:t>STUART MILL ON LIBERTY</a:t>
            </a:r>
            <a:r>
              <a:rPr lang="en-US" altLang="as" sz="4800" u="sng" dirty="0" smtClean="0">
                <a:solidFill>
                  <a:srgbClr val="002060"/>
                </a:solidFill>
              </a:rPr>
              <a:t/>
            </a:r>
            <a:br>
              <a:rPr lang="en-US" altLang="as" sz="4800" u="sng" dirty="0" smtClean="0">
                <a:solidFill>
                  <a:srgbClr val="002060"/>
                </a:solidFill>
              </a:rPr>
            </a:br>
            <a:r>
              <a:rPr lang="en-US" altLang="as" dirty="0" smtClean="0">
                <a:solidFill>
                  <a:srgbClr val="002060"/>
                </a:solidFill>
              </a:rPr>
              <a:t/>
            </a:r>
            <a:br>
              <a:rPr lang="en-US" altLang="as" dirty="0" smtClean="0">
                <a:solidFill>
                  <a:srgbClr val="002060"/>
                </a:solidFill>
              </a:rPr>
            </a:br>
            <a:endParaRPr lang="en-US" altLang="zh-CN" dirty="0">
              <a:solidFill>
                <a:srgbClr val="FF0000"/>
              </a:solidFill>
            </a:endParaRPr>
          </a:p>
        </p:txBody>
      </p:sp>
      <p:sp>
        <p:nvSpPr>
          <p:cNvPr id="1048591" name="Subtitle 2"/>
          <p:cNvSpPr>
            <a:spLocks noGrp="1"/>
          </p:cNvSpPr>
          <p:nvPr>
            <p:ph type="subTitle" idx="1"/>
          </p:nvPr>
        </p:nvSpPr>
        <p:spPr>
          <a:xfrm>
            <a:off x="1611630" y="2467801"/>
            <a:ext cx="7135368" cy="2152586"/>
          </a:xfrm>
        </p:spPr>
        <p:txBody>
          <a:bodyPr>
            <a:normAutofit fontScale="64167" lnSpcReduction="20000"/>
          </a:bodyPr>
          <a:lstStyle/>
          <a:p>
            <a:pPr algn="r"/>
            <a:r>
              <a:rPr lang="en-US" altLang="as" sz="4800" b="1" i="1" u="sng" dirty="0"/>
              <a:t>Presented by:- </a:t>
            </a:r>
            <a:endParaRPr lang="en-US" altLang="as" sz="4800" b="1" i="1" u="sng" dirty="0" smtClean="0"/>
          </a:p>
          <a:p>
            <a:pPr algn="r"/>
            <a:r>
              <a:rPr lang="en-US" altLang="as" sz="4900" dirty="0" err="1" smtClean="0">
                <a:solidFill>
                  <a:srgbClr val="00B0F0"/>
                </a:solidFill>
                <a:effectLst>
                  <a:outerShdw blurRad="38100" dist="38100" dir="2700000" algn="tl">
                    <a:srgbClr val="000000">
                      <a:alpha val="43137"/>
                    </a:srgbClr>
                  </a:outerShdw>
                </a:effectLst>
              </a:rPr>
              <a:t>Nabin</a:t>
            </a:r>
            <a:r>
              <a:rPr lang="en-US" altLang="as" sz="4900" dirty="0" smtClean="0">
                <a:solidFill>
                  <a:srgbClr val="00B0F0"/>
                </a:solidFill>
                <a:effectLst>
                  <a:outerShdw blurRad="38100" dist="38100" dir="2700000" algn="tl">
                    <a:srgbClr val="000000">
                      <a:alpha val="43137"/>
                    </a:srgbClr>
                  </a:outerShdw>
                </a:effectLst>
              </a:rPr>
              <a:t> Chandra </a:t>
            </a:r>
            <a:r>
              <a:rPr lang="en-US" altLang="as" sz="4900" dirty="0" err="1" smtClean="0">
                <a:solidFill>
                  <a:srgbClr val="00B0F0"/>
                </a:solidFill>
                <a:effectLst>
                  <a:outerShdw blurRad="38100" dist="38100" dir="2700000" algn="tl">
                    <a:srgbClr val="000000">
                      <a:alpha val="43137"/>
                    </a:srgbClr>
                  </a:outerShdw>
                </a:effectLst>
              </a:rPr>
              <a:t>Kardong</a:t>
            </a:r>
            <a:r>
              <a:rPr lang="en-US" altLang="as" sz="5600" dirty="0" smtClean="0">
                <a:solidFill>
                  <a:schemeClr val="accent1">
                    <a:lumMod val="75000"/>
                  </a:schemeClr>
                </a:solidFill>
                <a:effectLst>
                  <a:outerShdw blurRad="38100" dist="38100" dir="2700000" algn="tl">
                    <a:srgbClr val="000000">
                      <a:alpha val="43137"/>
                    </a:srgbClr>
                  </a:outerShdw>
                </a:effectLst>
              </a:rPr>
              <a:t> </a:t>
            </a:r>
          </a:p>
          <a:p>
            <a:pPr algn="r"/>
            <a:r>
              <a:rPr lang="en-US" altLang="as" sz="3500" dirty="0" err="1" smtClean="0">
                <a:solidFill>
                  <a:schemeClr val="accent6">
                    <a:lumMod val="50000"/>
                  </a:schemeClr>
                </a:solidFill>
                <a:effectLst>
                  <a:outerShdw blurRad="38100" dist="38100" dir="2700000" algn="tl">
                    <a:srgbClr val="000000">
                      <a:alpha val="43137"/>
                    </a:srgbClr>
                  </a:outerShdw>
                </a:effectLst>
              </a:rPr>
              <a:t>HoD</a:t>
            </a:r>
            <a:r>
              <a:rPr lang="en-US" altLang="as" sz="3500" dirty="0" smtClean="0">
                <a:solidFill>
                  <a:schemeClr val="accent6">
                    <a:lumMod val="50000"/>
                  </a:schemeClr>
                </a:solidFill>
                <a:effectLst>
                  <a:outerShdw blurRad="38100" dist="38100" dir="2700000" algn="tl">
                    <a:srgbClr val="000000">
                      <a:alpha val="43137"/>
                    </a:srgbClr>
                  </a:outerShdw>
                </a:effectLst>
              </a:rPr>
              <a:t> &amp; Associate Professor,</a:t>
            </a:r>
            <a:r>
              <a:rPr lang="en-US" altLang="as" sz="4900" dirty="0" smtClean="0">
                <a:solidFill>
                  <a:schemeClr val="accent6">
                    <a:lumMod val="50000"/>
                  </a:schemeClr>
                </a:solidFill>
                <a:effectLst>
                  <a:outerShdw blurRad="38100" dist="38100" dir="2700000" algn="tl">
                    <a:srgbClr val="000000">
                      <a:alpha val="43137"/>
                    </a:srgbClr>
                  </a:outerShdw>
                </a:effectLst>
              </a:rPr>
              <a:t> </a:t>
            </a:r>
          </a:p>
          <a:p>
            <a:pPr algn="r"/>
            <a:r>
              <a:rPr lang="en-US" altLang="as" sz="4200" dirty="0" smtClean="0">
                <a:solidFill>
                  <a:schemeClr val="accent6">
                    <a:lumMod val="50000"/>
                  </a:schemeClr>
                </a:solidFill>
                <a:effectLst>
                  <a:outerShdw blurRad="38100" dist="38100" dir="2700000" algn="tl">
                    <a:srgbClr val="000000">
                      <a:alpha val="43137"/>
                    </a:srgbClr>
                  </a:outerShdw>
                </a:effectLst>
              </a:rPr>
              <a:t>Dept. of Political </a:t>
            </a:r>
            <a:r>
              <a:rPr lang="en-US" altLang="as" sz="4200" dirty="0" smtClean="0">
                <a:solidFill>
                  <a:schemeClr val="accent6">
                    <a:lumMod val="50000"/>
                  </a:schemeClr>
                </a:solidFill>
                <a:effectLst>
                  <a:outerShdw blurRad="38100" dist="38100" dir="2700000" algn="tl">
                    <a:srgbClr val="000000">
                      <a:alpha val="43137"/>
                    </a:srgbClr>
                  </a:outerShdw>
                </a:effectLst>
              </a:rPr>
              <a:t>Science,</a:t>
            </a:r>
          </a:p>
          <a:p>
            <a:pPr algn="r"/>
            <a:r>
              <a:rPr lang="en-US" altLang="as" sz="3500" dirty="0" smtClean="0">
                <a:solidFill>
                  <a:schemeClr val="accent6">
                    <a:lumMod val="50000"/>
                  </a:schemeClr>
                </a:solidFill>
                <a:effectLst>
                  <a:outerShdw blurRad="38100" dist="38100" dir="2700000" algn="tl">
                    <a:srgbClr val="000000">
                      <a:alpha val="43137"/>
                    </a:srgbClr>
                  </a:outerShdw>
                </a:effectLst>
              </a:rPr>
              <a:t>Silapathar </a:t>
            </a:r>
            <a:r>
              <a:rPr lang="en-US" altLang="as" sz="3500" b="0" dirty="0" smtClean="0">
                <a:solidFill>
                  <a:schemeClr val="accent6">
                    <a:lumMod val="50000"/>
                  </a:schemeClr>
                </a:solidFill>
                <a:effectLst>
                  <a:outerShdw blurRad="38100" dist="38100" dir="2700000" algn="tl">
                    <a:srgbClr val="000000">
                      <a:alpha val="43137"/>
                    </a:srgbClr>
                  </a:outerShdw>
                </a:effectLst>
              </a:rPr>
              <a:t>College, Silapathar.</a:t>
            </a:r>
            <a:endParaRPr lang="en-US" altLang="zh-CN" b="0" dirty="0">
              <a:solidFill>
                <a:schemeClr val="accent6">
                  <a:lumMod val="50000"/>
                </a:schemeClr>
              </a:solidFill>
              <a:effectLst>
                <a:outerShdw blurRad="38100" dist="38100" dir="2700000" algn="tl">
                  <a:srgbClr val="000000">
                    <a:alpha val="43137"/>
                  </a:srgbClr>
                </a:outerShdw>
              </a:effectLst>
            </a:endParaRPr>
          </a:p>
        </p:txBody>
      </p:sp>
      <p:pic>
        <p:nvPicPr>
          <p:cNvPr id="4" name="Picture 3" descr="IC Back.jpg"/>
          <p:cNvPicPr>
            <a:picLocks noChangeAspect="1"/>
          </p:cNvPicPr>
          <p:nvPr/>
        </p:nvPicPr>
        <p:blipFill>
          <a:blip r:embed="rId2" cstate="print"/>
          <a:stretch>
            <a:fillRect/>
          </a:stretch>
        </p:blipFill>
        <p:spPr>
          <a:xfrm>
            <a:off x="707156" y="2200274"/>
            <a:ext cx="2283694" cy="208683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dirty="0" smtClean="0"/>
              <a:t>John Stuart Mill (1806 – 1873) was an English Philosopher, Political Economist, Member of Parliament (MP) and Civil Servant.</a:t>
            </a:r>
          </a:p>
          <a:p>
            <a:r>
              <a:rPr lang="en-US" sz="2000" dirty="0" smtClean="0"/>
              <a:t>His substantial corpus of works includes texts in logic, epistemology, economics, social and political philosophy, ethics, metaphysics, religion and current affairs.</a:t>
            </a:r>
          </a:p>
          <a:p>
            <a:r>
              <a:rPr lang="en-US" sz="2000" dirty="0" smtClean="0"/>
              <a:t>Among his most well-known and significant are –</a:t>
            </a:r>
          </a:p>
          <a:p>
            <a:pPr>
              <a:buNone/>
            </a:pPr>
            <a:r>
              <a:rPr lang="en-US" sz="2000" dirty="0" smtClean="0"/>
              <a:t>	</a:t>
            </a:r>
            <a:r>
              <a:rPr lang="en-US" sz="2000" dirty="0" err="1" smtClean="0"/>
              <a:t>i</a:t>
            </a:r>
            <a:r>
              <a:rPr lang="en-US" sz="2000" dirty="0" smtClean="0"/>
              <a:t>) A system of Logic		</a:t>
            </a:r>
          </a:p>
          <a:p>
            <a:pPr>
              <a:buNone/>
            </a:pPr>
            <a:r>
              <a:rPr lang="en-US" sz="2000" dirty="0" smtClean="0"/>
              <a:t>	</a:t>
            </a:r>
            <a:r>
              <a:rPr lang="en-US" sz="2000" dirty="0" smtClean="0"/>
              <a:t>ii) Principles of Political Economy</a:t>
            </a:r>
          </a:p>
          <a:p>
            <a:pPr>
              <a:buNone/>
            </a:pPr>
            <a:r>
              <a:rPr lang="en-US" sz="2000" dirty="0" smtClean="0"/>
              <a:t>	</a:t>
            </a:r>
            <a:r>
              <a:rPr lang="en-US" sz="2000" dirty="0" smtClean="0"/>
              <a:t>iii) </a:t>
            </a:r>
            <a:r>
              <a:rPr lang="en-US" sz="2000" b="1" dirty="0" smtClean="0">
                <a:solidFill>
                  <a:schemeClr val="accent2">
                    <a:lumMod val="75000"/>
                  </a:schemeClr>
                </a:solidFill>
                <a:effectLst>
                  <a:outerShdw blurRad="38100" dist="38100" dir="2700000" algn="tl">
                    <a:srgbClr val="000000">
                      <a:alpha val="43137"/>
                    </a:srgbClr>
                  </a:outerShdw>
                </a:effectLst>
              </a:rPr>
              <a:t>On Liberty</a:t>
            </a:r>
            <a:r>
              <a:rPr lang="en-US" sz="2000" dirty="0" smtClean="0">
                <a:solidFill>
                  <a:schemeClr val="accent2">
                    <a:lumMod val="75000"/>
                  </a:schemeClr>
                </a:solidFill>
              </a:rPr>
              <a:t> </a:t>
            </a:r>
          </a:p>
          <a:p>
            <a:pPr>
              <a:buNone/>
            </a:pPr>
            <a:r>
              <a:rPr lang="en-US" sz="2000" dirty="0" smtClean="0">
                <a:solidFill>
                  <a:schemeClr val="accent2">
                    <a:lumMod val="75000"/>
                  </a:schemeClr>
                </a:solidFill>
              </a:rPr>
              <a:t>	</a:t>
            </a:r>
            <a:r>
              <a:rPr lang="en-US" sz="2000" dirty="0" smtClean="0"/>
              <a:t>iv) Utilitarianism</a:t>
            </a:r>
          </a:p>
          <a:p>
            <a:pPr>
              <a:buNone/>
            </a:pPr>
            <a:r>
              <a:rPr lang="en-US" sz="2000" dirty="0" smtClean="0"/>
              <a:t>	v) The Subjection of Women</a:t>
            </a:r>
          </a:p>
          <a:p>
            <a:pPr>
              <a:buNone/>
            </a:pPr>
            <a:r>
              <a:rPr lang="en-US" sz="2000" dirty="0" smtClean="0"/>
              <a:t>	</a:t>
            </a:r>
            <a:r>
              <a:rPr lang="en-US" sz="2000" dirty="0" smtClean="0"/>
              <a:t>vi) Three Essays on Religion. </a:t>
            </a:r>
            <a:endParaRPr lang="en-IN" sz="2000" dirty="0"/>
          </a:p>
        </p:txBody>
      </p:sp>
      <p:sp>
        <p:nvSpPr>
          <p:cNvPr id="3" name="Title 2"/>
          <p:cNvSpPr>
            <a:spLocks noGrp="1"/>
          </p:cNvSpPr>
          <p:nvPr>
            <p:ph type="title"/>
          </p:nvPr>
        </p:nvSpPr>
        <p:spPr/>
        <p:txBody>
          <a:bodyPr/>
          <a:lstStyle/>
          <a:p>
            <a:r>
              <a:rPr lang="en-US" u="sng" dirty="0" smtClean="0">
                <a:effectLst>
                  <a:outerShdw blurRad="38100" dist="38100" dir="2700000" algn="tl">
                    <a:srgbClr val="000000">
                      <a:alpha val="43137"/>
                    </a:srgbClr>
                  </a:outerShdw>
                </a:effectLst>
              </a:rPr>
              <a:t>INTRODUCTION</a:t>
            </a:r>
            <a:endParaRPr lang="en-IN" u="sng" dirty="0">
              <a:effectLst>
                <a:outerShdw blurRad="38100" dist="38100" dir="2700000" algn="tl">
                  <a:srgbClr val="000000">
                    <a:alpha val="43137"/>
                  </a:srgbClr>
                </a:outerShdw>
              </a:effectLst>
            </a:endParaRPr>
          </a:p>
        </p:txBody>
      </p:sp>
    </p:spTree>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4825" y="1205103"/>
            <a:ext cx="8229600" cy="5119497"/>
          </a:xfrm>
        </p:spPr>
        <p:txBody>
          <a:bodyPr>
            <a:noAutofit/>
          </a:bodyPr>
          <a:lstStyle/>
          <a:p>
            <a:pPr algn="just"/>
            <a:r>
              <a:rPr lang="en-US" sz="2100" dirty="0" smtClean="0"/>
              <a:t>Mill clarified and detailed his position on liberty by defending three specific liberties as discussed below – </a:t>
            </a:r>
          </a:p>
          <a:p>
            <a:pPr algn="just">
              <a:buNone/>
            </a:pPr>
            <a:r>
              <a:rPr lang="en-US" sz="2100" b="1" dirty="0" smtClean="0">
                <a:solidFill>
                  <a:srgbClr val="FFC000"/>
                </a:solidFill>
              </a:rPr>
              <a:t>1</a:t>
            </a:r>
            <a:r>
              <a:rPr lang="en-US" sz="2100" dirty="0" smtClean="0">
                <a:solidFill>
                  <a:srgbClr val="FFC000"/>
                </a:solidFill>
              </a:rPr>
              <a:t>) Freedom of Speech and Expression:</a:t>
            </a:r>
          </a:p>
          <a:p>
            <a:pPr algn="just">
              <a:buNone/>
            </a:pPr>
            <a:r>
              <a:rPr lang="en-US" sz="2100" dirty="0" smtClean="0"/>
              <a:t>	</a:t>
            </a:r>
            <a:r>
              <a:rPr lang="en-US" sz="2100" b="1" dirty="0" smtClean="0">
                <a:solidFill>
                  <a:srgbClr val="00B050"/>
                </a:solidFill>
              </a:rPr>
              <a:t>a) </a:t>
            </a:r>
            <a:r>
              <a:rPr lang="en-US" sz="2100" b="1" u="sng" dirty="0" smtClean="0">
                <a:solidFill>
                  <a:srgbClr val="00B050"/>
                </a:solidFill>
              </a:rPr>
              <a:t>Freedom of free speech</a:t>
            </a:r>
            <a:r>
              <a:rPr lang="en-US" sz="2100" b="1" dirty="0" smtClean="0">
                <a:solidFill>
                  <a:srgbClr val="00B050"/>
                </a:solidFill>
              </a:rPr>
              <a:t>:- </a:t>
            </a:r>
            <a:r>
              <a:rPr lang="en-US" sz="2100" dirty="0" smtClean="0"/>
              <a:t>On liberty </a:t>
            </a:r>
            <a:r>
              <a:rPr lang="en-US" sz="2100" dirty="0" smtClean="0"/>
              <a:t>i</a:t>
            </a:r>
            <a:r>
              <a:rPr lang="en-US" sz="2100" dirty="0" smtClean="0"/>
              <a:t>nvolves an impassioned defense of free speech. Mill argues that free discourse is a necessary condition for intellectual and social progress.</a:t>
            </a:r>
          </a:p>
          <a:p>
            <a:pPr algn="just">
              <a:buFont typeface="Wingdings" pitchFamily="2" charset="2"/>
              <a:buChar char="Ø"/>
            </a:pPr>
            <a:r>
              <a:rPr lang="en-US" sz="2100" dirty="0" smtClean="0"/>
              <a:t>	</a:t>
            </a:r>
            <a:r>
              <a:rPr lang="en-US" sz="2100" dirty="0" smtClean="0"/>
              <a:t> </a:t>
            </a:r>
            <a:r>
              <a:rPr lang="en-US" sz="2100" b="1" dirty="0" smtClean="0"/>
              <a:t>Harm Principle:- </a:t>
            </a:r>
            <a:r>
              <a:rPr lang="en-US" sz="2100" dirty="0" smtClean="0"/>
              <a:t>The belief that freedom of Speech or if any argument is really wrong or harmful, the public will judge it as wrong or harmful and then those arguments cannot be sustained and will be excluded.</a:t>
            </a:r>
          </a:p>
          <a:p>
            <a:pPr algn="just">
              <a:buNone/>
            </a:pPr>
            <a:r>
              <a:rPr lang="en-US" sz="2100" b="1" dirty="0" smtClean="0">
                <a:solidFill>
                  <a:srgbClr val="00B050"/>
                </a:solidFill>
              </a:rPr>
              <a:t>	b) </a:t>
            </a:r>
            <a:r>
              <a:rPr lang="en-US" sz="2100" b="1" u="sng" dirty="0" smtClean="0">
                <a:solidFill>
                  <a:srgbClr val="00B050"/>
                </a:solidFill>
              </a:rPr>
              <a:t>Freedom of </a:t>
            </a:r>
            <a:r>
              <a:rPr lang="en-US" sz="2100" b="1" u="sng" dirty="0" smtClean="0">
                <a:solidFill>
                  <a:srgbClr val="00B050"/>
                </a:solidFill>
              </a:rPr>
              <a:t>the Press</a:t>
            </a:r>
            <a:r>
              <a:rPr lang="en-US" sz="2100" b="1" dirty="0" smtClean="0">
                <a:solidFill>
                  <a:srgbClr val="00B050"/>
                </a:solidFill>
              </a:rPr>
              <a:t>:- </a:t>
            </a:r>
            <a:r>
              <a:rPr lang="en-US" sz="2100" dirty="0" smtClean="0"/>
              <a:t>In On liberty, Mill thought it was necessary for him to restate the case for press freedom. </a:t>
            </a:r>
            <a:endParaRPr lang="en-IN" sz="2100" dirty="0"/>
          </a:p>
        </p:txBody>
      </p:sp>
      <p:sp>
        <p:nvSpPr>
          <p:cNvPr id="3" name="Title 2"/>
          <p:cNvSpPr>
            <a:spLocks noGrp="1"/>
          </p:cNvSpPr>
          <p:nvPr>
            <p:ph type="title"/>
          </p:nvPr>
        </p:nvSpPr>
        <p:spPr/>
        <p:txBody>
          <a:bodyPr/>
          <a:lstStyle/>
          <a:p>
            <a:r>
              <a:rPr lang="en-US" u="sng" dirty="0" smtClean="0">
                <a:solidFill>
                  <a:srgbClr val="7030A0"/>
                </a:solidFill>
              </a:rPr>
              <a:t>J.S. MILL ON LIBERTY</a:t>
            </a:r>
            <a:endParaRPr lang="en-IN" u="sng" dirty="0">
              <a:solidFill>
                <a:srgbClr val="7030A0"/>
              </a:solidFill>
            </a:endParaRPr>
          </a:p>
        </p:txBody>
      </p:sp>
    </p:spTree>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414528"/>
            <a:ext cx="8229600" cy="4643247"/>
          </a:xfrm>
        </p:spPr>
        <p:txBody>
          <a:bodyPr>
            <a:noAutofit/>
          </a:bodyPr>
          <a:lstStyle/>
          <a:p>
            <a:pPr algn="just">
              <a:buNone/>
            </a:pPr>
            <a:r>
              <a:rPr lang="en-US" sz="1700" b="1" dirty="0" smtClean="0">
                <a:solidFill>
                  <a:srgbClr val="FFC000"/>
                </a:solidFill>
              </a:rPr>
              <a:t>2</a:t>
            </a:r>
            <a:r>
              <a:rPr lang="en-US" sz="1700" dirty="0" smtClean="0">
                <a:solidFill>
                  <a:srgbClr val="FFC000"/>
                </a:solidFill>
              </a:rPr>
              <a:t>) Liberty of Action:</a:t>
            </a:r>
            <a:endParaRPr lang="en-US" sz="1700" dirty="0" smtClean="0">
              <a:solidFill>
                <a:srgbClr val="FFC000"/>
              </a:solidFill>
            </a:endParaRPr>
          </a:p>
          <a:p>
            <a:pPr algn="just">
              <a:buNone/>
            </a:pPr>
            <a:r>
              <a:rPr lang="en-US" sz="1700" dirty="0" smtClean="0"/>
              <a:t>	</a:t>
            </a:r>
            <a:r>
              <a:rPr lang="en-US" sz="1700" dirty="0" smtClean="0"/>
              <a:t>Mill divided Liberty of Action as Self Regarding and Other Regarding Actions.</a:t>
            </a:r>
          </a:p>
          <a:p>
            <a:pPr algn="just">
              <a:buFont typeface="Wingdings" pitchFamily="2" charset="2"/>
              <a:buChar char="v"/>
            </a:pPr>
            <a:r>
              <a:rPr lang="en-US" sz="1700" dirty="0" smtClean="0"/>
              <a:t>There are those actions which concerned only the individual performing as </a:t>
            </a:r>
            <a:r>
              <a:rPr lang="en-US" sz="1700" b="1" dirty="0" smtClean="0"/>
              <a:t>self-regarding actions </a:t>
            </a:r>
            <a:r>
              <a:rPr lang="en-US" sz="1700" dirty="0" smtClean="0"/>
              <a:t>and those actions which affect others or </a:t>
            </a:r>
            <a:r>
              <a:rPr lang="en-US" sz="1700" b="1" dirty="0" smtClean="0"/>
              <a:t>other-regarding actions.</a:t>
            </a:r>
          </a:p>
          <a:p>
            <a:pPr algn="just">
              <a:buNone/>
            </a:pPr>
            <a:r>
              <a:rPr lang="en-US" sz="1700" b="1" dirty="0" smtClean="0">
                <a:solidFill>
                  <a:srgbClr val="FFC000"/>
                </a:solidFill>
              </a:rPr>
              <a:t>3</a:t>
            </a:r>
            <a:r>
              <a:rPr lang="en-US" sz="1700" dirty="0" smtClean="0">
                <a:solidFill>
                  <a:srgbClr val="FFC000"/>
                </a:solidFill>
              </a:rPr>
              <a:t>) </a:t>
            </a:r>
            <a:r>
              <a:rPr lang="en-US" sz="1700" dirty="0" smtClean="0">
                <a:solidFill>
                  <a:srgbClr val="FFC000"/>
                </a:solidFill>
              </a:rPr>
              <a:t>Liberty of </a:t>
            </a:r>
            <a:r>
              <a:rPr lang="en-US" sz="1700" dirty="0" smtClean="0">
                <a:solidFill>
                  <a:srgbClr val="FFC000"/>
                </a:solidFill>
              </a:rPr>
              <a:t>Association:</a:t>
            </a:r>
            <a:endParaRPr lang="en-US" sz="1700" dirty="0" smtClean="0">
              <a:solidFill>
                <a:srgbClr val="FFC000"/>
              </a:solidFill>
            </a:endParaRPr>
          </a:p>
          <a:p>
            <a:pPr algn="just">
              <a:buNone/>
            </a:pPr>
            <a:r>
              <a:rPr lang="en-US" sz="1700" dirty="0" smtClean="0"/>
              <a:t>	Mill </a:t>
            </a:r>
            <a:r>
              <a:rPr lang="en-US" sz="1700" dirty="0" smtClean="0"/>
              <a:t>defended liberty of association on three grounds.</a:t>
            </a:r>
          </a:p>
          <a:p>
            <a:pPr algn="just">
              <a:buNone/>
            </a:pPr>
            <a:r>
              <a:rPr lang="en-US" sz="1700" dirty="0" smtClean="0"/>
              <a:t>  	</a:t>
            </a:r>
            <a:r>
              <a:rPr lang="en-US" sz="1700" dirty="0" err="1" smtClean="0"/>
              <a:t>i</a:t>
            </a:r>
            <a:r>
              <a:rPr lang="en-US" sz="1700" dirty="0" smtClean="0"/>
              <a:t>) 	When the thing to be done is likely to be done better by individuals 	than by government.</a:t>
            </a:r>
          </a:p>
          <a:p>
            <a:pPr algn="just">
              <a:buNone/>
            </a:pPr>
            <a:r>
              <a:rPr lang="en-US" sz="1700" dirty="0" smtClean="0"/>
              <a:t>	ii) 	Allowing individuals to get together to do something, even if they 	do not do it as well as the government might have done it, is better 	for the mental education of these individuals.</a:t>
            </a:r>
          </a:p>
          <a:p>
            <a:pPr algn="just">
              <a:buNone/>
            </a:pPr>
            <a:r>
              <a:rPr lang="en-US" sz="1700" dirty="0" smtClean="0"/>
              <a:t>	iii)  	If we let the government to do everything, there is the evil of 	adding unnecessarily to its power.</a:t>
            </a:r>
            <a:endParaRPr lang="en-US" sz="1700" dirty="0" smtClean="0"/>
          </a:p>
        </p:txBody>
      </p:sp>
    </p:spTree>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2000" dirty="0" smtClean="0"/>
              <a:t>Mill’s doctrine of the individual’s liberty of conduct may be summarized under three heads: </a:t>
            </a:r>
          </a:p>
          <a:p>
            <a:pPr marL="624078" indent="-514350" algn="just">
              <a:buAutoNum type="arabicParenBoth"/>
            </a:pPr>
            <a:r>
              <a:rPr lang="en-US" sz="2000" dirty="0" smtClean="0"/>
              <a:t>T</a:t>
            </a:r>
            <a:r>
              <a:rPr lang="en-US" sz="2000" dirty="0" smtClean="0"/>
              <a:t>he advocacy of the due recognition of the place and importance of impulse and desire in man, as distinguished from intellect, though in close connection with it – the “supreme need of amply acknowledging the active and energetic side of the individual’s nature”; </a:t>
            </a:r>
          </a:p>
          <a:p>
            <a:pPr marL="624078" indent="-514350" algn="just">
              <a:buAutoNum type="arabicParenBoth"/>
            </a:pPr>
            <a:r>
              <a:rPr lang="en-US" sz="2000" dirty="0" smtClean="0"/>
              <a:t>I</a:t>
            </a:r>
            <a:r>
              <a:rPr lang="en-US" sz="2000" dirty="0" smtClean="0"/>
              <a:t>nsistence on the view that spontaneity or individuality is a necessary ingredient in happiness or human welfare; and </a:t>
            </a:r>
          </a:p>
          <a:p>
            <a:pPr marL="624078" indent="-514350" algn="just">
              <a:buAutoNum type="arabicParenBoth"/>
            </a:pPr>
            <a:r>
              <a:rPr lang="en-US" sz="2000" dirty="0" smtClean="0"/>
              <a:t>R</a:t>
            </a:r>
            <a:r>
              <a:rPr lang="en-US" sz="2000" dirty="0" smtClean="0"/>
              <a:t>evolt against the conventionalities of society that hinder, or seem to hinder, the development and expression of individuality – against the despotism of social custom.</a:t>
            </a:r>
          </a:p>
          <a:p>
            <a:pPr marL="624078" indent="-514350" algn="ctr">
              <a:buNone/>
            </a:pPr>
            <a:r>
              <a:rPr lang="en-US" sz="2000" dirty="0" smtClean="0"/>
              <a:t>******</a:t>
            </a:r>
            <a:endParaRPr lang="en-IN" sz="2000" dirty="0"/>
          </a:p>
        </p:txBody>
      </p:sp>
      <p:sp>
        <p:nvSpPr>
          <p:cNvPr id="3" name="Title 2"/>
          <p:cNvSpPr>
            <a:spLocks noGrp="1"/>
          </p:cNvSpPr>
          <p:nvPr>
            <p:ph type="title"/>
          </p:nvPr>
        </p:nvSpPr>
        <p:spPr>
          <a:xfrm>
            <a:off x="457200" y="274638"/>
            <a:ext cx="8229600" cy="487362"/>
          </a:xfrm>
        </p:spPr>
        <p:txBody>
          <a:bodyPr anchor="t">
            <a:noAutofit/>
          </a:bodyPr>
          <a:lstStyle/>
          <a:p>
            <a:r>
              <a:rPr lang="en-US" sz="2400" u="sng" dirty="0" smtClean="0"/>
              <a:t>Mill’s Doctrine of Individual’s Liberty of Conduct</a:t>
            </a:r>
            <a:endParaRPr lang="en-IN" sz="2400" u="sng" dirty="0"/>
          </a:p>
        </p:txBody>
      </p:sp>
    </p:spTree>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8150" y="2043303"/>
            <a:ext cx="8229600" cy="1461897"/>
          </a:xfrm>
        </p:spPr>
        <p:txBody>
          <a:bodyPr>
            <a:normAutofit/>
          </a:bodyPr>
          <a:lstStyle/>
          <a:p>
            <a:pPr algn="ctr">
              <a:buNone/>
            </a:pPr>
            <a:r>
              <a:rPr lang="en-US" sz="7200" dirty="0" smtClean="0">
                <a:solidFill>
                  <a:srgbClr val="00B050"/>
                </a:solidFill>
              </a:rPr>
              <a:t>THANKS</a:t>
            </a:r>
            <a:endParaRPr lang="en-IN" sz="7200" dirty="0">
              <a:solidFill>
                <a:srgbClr val="00B050"/>
              </a:solidFill>
            </a:endParaRPr>
          </a:p>
        </p:txBody>
      </p:sp>
    </p:spTree>
  </p:cSld>
  <p:clrMapOvr>
    <a:masterClrMapping/>
  </p:clrMapOvr>
  <p:transition spd="slow">
    <p:push/>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108</TotalTime>
  <Words>241</Words>
  <Application>WPS Office</Application>
  <PresentationFormat>On-screen Show (4:3)</PresentationFormat>
  <Paragraphs>37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Liberal Socialist  JOHN STUART MILL ON LIBERTY  </vt:lpstr>
      <vt:lpstr>INTRODUCTION</vt:lpstr>
      <vt:lpstr>J.S. MILL ON LIBERTY</vt:lpstr>
      <vt:lpstr>Slide 4</vt:lpstr>
      <vt:lpstr>Mill’s Doctrine of Individual’s Liberty of Conduct</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EQUALITY(In terms of Political relations as citizens)</dc:title>
  <dc:creator>RMX1921</dc:creator>
  <cp:lastModifiedBy>Ultimate</cp:lastModifiedBy>
  <cp:revision>56</cp:revision>
  <dcterms:created xsi:type="dcterms:W3CDTF">2015-05-11T11:30:45Z</dcterms:created>
  <dcterms:modified xsi:type="dcterms:W3CDTF">2022-05-05T08:49:53Z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ab81a4b532d2484f8643b9be8255dd9a</vt:lpwstr>
  </property>
</Properties>
</file>