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B0B120-D38E-459E-8733-D8DDF7774DAF}" type="doc">
      <dgm:prSet loTypeId="urn:microsoft.com/office/officeart/2005/8/layout/arrow5" loCatId="process" qsTypeId="urn:microsoft.com/office/officeart/2005/8/quickstyle/simple3" qsCatId="simple" csTypeId="urn:microsoft.com/office/officeart/2005/8/colors/accent1_2" csCatId="accent1" phldr="1"/>
      <dgm:spPr/>
      <dgm:t>
        <a:bodyPr/>
        <a:lstStyle/>
        <a:p>
          <a:endParaRPr lang="en-US"/>
        </a:p>
      </dgm:t>
    </dgm:pt>
    <dgm:pt modelId="{51B6E4C9-6029-4EF7-8F24-9A61DC29E284}">
      <dgm:prSet phldrT="[Text]"/>
      <dgm:spPr/>
      <dgm:t>
        <a:bodyPr/>
        <a:lstStyle/>
        <a:p>
          <a:r>
            <a:rPr lang="en-US" dirty="0" smtClean="0"/>
            <a:t>ENVIROONMENT MOVEMENT</a:t>
          </a:r>
          <a:endParaRPr lang="en-US" dirty="0"/>
        </a:p>
      </dgm:t>
    </dgm:pt>
    <dgm:pt modelId="{0F3959A6-A576-4998-9FCB-D4EE5071C2AE}" type="parTrans" cxnId="{8C77CBD6-4EE3-4739-B0C1-CA57812BC11C}">
      <dgm:prSet/>
      <dgm:spPr/>
      <dgm:t>
        <a:bodyPr/>
        <a:lstStyle/>
        <a:p>
          <a:endParaRPr lang="en-US"/>
        </a:p>
      </dgm:t>
    </dgm:pt>
    <dgm:pt modelId="{B64AC9D6-55A3-4341-9B3F-27FF6DB23E89}" type="sibTrans" cxnId="{8C77CBD6-4EE3-4739-B0C1-CA57812BC11C}">
      <dgm:prSet/>
      <dgm:spPr/>
      <dgm:t>
        <a:bodyPr/>
        <a:lstStyle/>
        <a:p>
          <a:endParaRPr lang="en-US"/>
        </a:p>
      </dgm:t>
    </dgm:pt>
    <dgm:pt modelId="{E32D017C-7C3D-41D7-9633-7AE0B8A8154F}">
      <dgm:prSet phldrT="[Text]"/>
      <dgm:spPr/>
      <dgm:t>
        <a:bodyPr/>
        <a:lstStyle/>
        <a:p>
          <a:r>
            <a:rPr lang="en-US" dirty="0" smtClean="0"/>
            <a:t>FEMINISIT MOVEMENT</a:t>
          </a:r>
          <a:endParaRPr lang="en-US" dirty="0"/>
        </a:p>
      </dgm:t>
    </dgm:pt>
    <dgm:pt modelId="{033517A5-8873-47BF-9831-86223A6B72BC}" type="parTrans" cxnId="{07C82C76-2E20-489A-B37A-FC4B80802298}">
      <dgm:prSet/>
      <dgm:spPr/>
      <dgm:t>
        <a:bodyPr/>
        <a:lstStyle/>
        <a:p>
          <a:endParaRPr lang="en-US"/>
        </a:p>
      </dgm:t>
    </dgm:pt>
    <dgm:pt modelId="{15C360A9-0406-4CEE-9C87-74BBE6AC3A77}" type="sibTrans" cxnId="{07C82C76-2E20-489A-B37A-FC4B80802298}">
      <dgm:prSet/>
      <dgm:spPr/>
      <dgm:t>
        <a:bodyPr/>
        <a:lstStyle/>
        <a:p>
          <a:endParaRPr lang="en-US"/>
        </a:p>
      </dgm:t>
    </dgm:pt>
    <dgm:pt modelId="{797C9157-69A3-49C3-82A5-E64D3F59E1D6}" type="pres">
      <dgm:prSet presAssocID="{A3B0B120-D38E-459E-8733-D8DDF7774DAF}" presName="diagram" presStyleCnt="0">
        <dgm:presLayoutVars>
          <dgm:dir/>
          <dgm:resizeHandles val="exact"/>
        </dgm:presLayoutVars>
      </dgm:prSet>
      <dgm:spPr/>
      <dgm:t>
        <a:bodyPr/>
        <a:lstStyle/>
        <a:p>
          <a:endParaRPr lang="en-US"/>
        </a:p>
      </dgm:t>
    </dgm:pt>
    <dgm:pt modelId="{71049E41-916B-4909-A005-5C17688A071D}" type="pres">
      <dgm:prSet presAssocID="{51B6E4C9-6029-4EF7-8F24-9A61DC29E284}" presName="arrow" presStyleLbl="node1" presStyleIdx="0" presStyleCnt="2" custScaleX="123779" custScaleY="106088" custRadScaleRad="76002" custRadScaleInc="6323">
        <dgm:presLayoutVars>
          <dgm:bulletEnabled val="1"/>
        </dgm:presLayoutVars>
      </dgm:prSet>
      <dgm:spPr/>
      <dgm:t>
        <a:bodyPr/>
        <a:lstStyle/>
        <a:p>
          <a:endParaRPr lang="en-US"/>
        </a:p>
      </dgm:t>
    </dgm:pt>
    <dgm:pt modelId="{928219C4-6960-49B6-B247-F2E9221F7038}" type="pres">
      <dgm:prSet presAssocID="{E32D017C-7C3D-41D7-9633-7AE0B8A8154F}" presName="arrow" presStyleLbl="node1" presStyleIdx="1" presStyleCnt="2" custScaleX="140282" custScaleY="113997">
        <dgm:presLayoutVars>
          <dgm:bulletEnabled val="1"/>
        </dgm:presLayoutVars>
      </dgm:prSet>
      <dgm:spPr/>
      <dgm:t>
        <a:bodyPr/>
        <a:lstStyle/>
        <a:p>
          <a:endParaRPr lang="en-US"/>
        </a:p>
      </dgm:t>
    </dgm:pt>
  </dgm:ptLst>
  <dgm:cxnLst>
    <dgm:cxn modelId="{07C82C76-2E20-489A-B37A-FC4B80802298}" srcId="{A3B0B120-D38E-459E-8733-D8DDF7774DAF}" destId="{E32D017C-7C3D-41D7-9633-7AE0B8A8154F}" srcOrd="1" destOrd="0" parTransId="{033517A5-8873-47BF-9831-86223A6B72BC}" sibTransId="{15C360A9-0406-4CEE-9C87-74BBE6AC3A77}"/>
    <dgm:cxn modelId="{C5EB9DA3-CC31-401B-8938-B2F7E63C31B4}" type="presOf" srcId="{A3B0B120-D38E-459E-8733-D8DDF7774DAF}" destId="{797C9157-69A3-49C3-82A5-E64D3F59E1D6}" srcOrd="0" destOrd="0" presId="urn:microsoft.com/office/officeart/2005/8/layout/arrow5"/>
    <dgm:cxn modelId="{E05370C9-FE72-4666-9AAA-E510BAA45D96}" type="presOf" srcId="{E32D017C-7C3D-41D7-9633-7AE0B8A8154F}" destId="{928219C4-6960-49B6-B247-F2E9221F7038}" srcOrd="0" destOrd="0" presId="urn:microsoft.com/office/officeart/2005/8/layout/arrow5"/>
    <dgm:cxn modelId="{8C77CBD6-4EE3-4739-B0C1-CA57812BC11C}" srcId="{A3B0B120-D38E-459E-8733-D8DDF7774DAF}" destId="{51B6E4C9-6029-4EF7-8F24-9A61DC29E284}" srcOrd="0" destOrd="0" parTransId="{0F3959A6-A576-4998-9FCB-D4EE5071C2AE}" sibTransId="{B64AC9D6-55A3-4341-9B3F-27FF6DB23E89}"/>
    <dgm:cxn modelId="{77F21C8F-743F-449E-BD44-E355BFFEF859}" type="presOf" srcId="{51B6E4C9-6029-4EF7-8F24-9A61DC29E284}" destId="{71049E41-916B-4909-A005-5C17688A071D}" srcOrd="0" destOrd="0" presId="urn:microsoft.com/office/officeart/2005/8/layout/arrow5"/>
    <dgm:cxn modelId="{49D48F82-04FA-45FD-965E-6791C959101F}" type="presParOf" srcId="{797C9157-69A3-49C3-82A5-E64D3F59E1D6}" destId="{71049E41-916B-4909-A005-5C17688A071D}" srcOrd="0" destOrd="0" presId="urn:microsoft.com/office/officeart/2005/8/layout/arrow5"/>
    <dgm:cxn modelId="{5CE9DCE2-47F2-4D58-BFF9-848855846B91}" type="presParOf" srcId="{797C9157-69A3-49C3-82A5-E64D3F59E1D6}" destId="{928219C4-6960-49B6-B247-F2E9221F7038}" srcOrd="1" destOrd="0" presId="urn:microsoft.com/office/officeart/2005/8/layout/arrow5"/>
  </dgm:cxnLst>
  <dgm:bg>
    <a:solidFill>
      <a:schemeClr val="accent2"/>
    </a:solidFill>
  </dgm:bg>
  <dgm:whole>
    <a:ln>
      <a:solidFill>
        <a:schemeClr val="tx1">
          <a:lumMod val="50000"/>
          <a:lumOff val="50000"/>
        </a:schemeClr>
      </a:solidFill>
    </a:ln>
  </dgm:whole>
</dgm:dataModel>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1E155-8884-451A-BA3B-C7E0812010C7}" type="datetimeFigureOut">
              <a:rPr lang="en-US" smtClean="0"/>
              <a:pPr/>
              <a:t>05/05/2022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40E7AF-4A8D-46AE-8792-429A0D4D92B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1E155-8884-451A-BA3B-C7E0812010C7}" type="datetimeFigureOut">
              <a:rPr lang="en-US" smtClean="0"/>
              <a:pPr/>
              <a:t>05/05/2022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0E7AF-4A8D-46AE-8792-429A0D4D92B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FF0000"/>
                </a:solidFill>
              </a:rPr>
              <a:t>ECO-FEMINISM AND ENVIRONMENTAL SUSTAINABILITY: A BRIEF ANALYSIS</a:t>
            </a:r>
            <a:endParaRPr lang="en-US" dirty="0">
              <a:solidFill>
                <a:srgbClr val="FF0000"/>
              </a:solidFill>
            </a:endParaRPr>
          </a:p>
        </p:txBody>
      </p:sp>
      <p:sp>
        <p:nvSpPr>
          <p:cNvPr id="3" name="Subtitle 2"/>
          <p:cNvSpPr>
            <a:spLocks noGrp="1"/>
          </p:cNvSpPr>
          <p:nvPr>
            <p:ph type="subTitle" idx="1"/>
          </p:nvPr>
        </p:nvSpPr>
        <p:spPr/>
        <p:txBody>
          <a:bodyPr>
            <a:normAutofit/>
          </a:bodyPr>
          <a:lstStyle/>
          <a:p>
            <a:endParaRPr lang="en-US" dirty="0" smtClean="0">
              <a:solidFill>
                <a:srgbClr val="FF0000"/>
              </a:solidFill>
            </a:endParaRPr>
          </a:p>
          <a:p>
            <a:r>
              <a:rPr lang="en-US" smtClean="0">
                <a:solidFill>
                  <a:srgbClr val="FF0000"/>
                </a:solidFill>
              </a:rPr>
              <a:t>MADHUSMITA </a:t>
            </a:r>
            <a:r>
              <a:rPr lang="en-US" smtClean="0">
                <a:solidFill>
                  <a:srgbClr val="FF0000"/>
                </a:solidFill>
              </a:rPr>
              <a:t>DEVI</a:t>
            </a:r>
            <a:endParaRPr lang="en-US" dirty="0" smtClean="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60000"/>
              <a:lumOff val="40000"/>
            </a:schemeClr>
          </a:solidFill>
          <a:ln>
            <a:solidFill>
              <a:schemeClr val="tx2">
                <a:lumMod val="60000"/>
                <a:lumOff val="40000"/>
              </a:schemeClr>
            </a:solidFill>
          </a:ln>
        </p:spPr>
        <p:txBody>
          <a:bodyPr>
            <a:normAutofit fontScale="90000"/>
          </a:bodyPr>
          <a:lstStyle/>
          <a:p>
            <a:r>
              <a:rPr lang="en-US" dirty="0" smtClean="0"/>
              <a:t>DIFFERENT SCHOOLS OF THOUGHT IN ECO-FEMINISM</a:t>
            </a:r>
            <a:endParaRPr lang="en-US" dirty="0"/>
          </a:p>
        </p:txBody>
      </p:sp>
      <p:sp>
        <p:nvSpPr>
          <p:cNvPr id="3" name="Content Placeholder 2"/>
          <p:cNvSpPr>
            <a:spLocks noGrp="1"/>
          </p:cNvSpPr>
          <p:nvPr>
            <p:ph idx="1"/>
          </p:nvPr>
        </p:nvSpPr>
        <p:spPr>
          <a:solidFill>
            <a:schemeClr val="accent5">
              <a:lumMod val="20000"/>
              <a:lumOff val="80000"/>
            </a:schemeClr>
          </a:solidFill>
          <a:ln>
            <a:solidFill>
              <a:schemeClr val="tx2">
                <a:lumMod val="60000"/>
                <a:lumOff val="40000"/>
              </a:schemeClr>
            </a:solidFill>
          </a:ln>
        </p:spPr>
        <p:txBody>
          <a:bodyPr>
            <a:normAutofit fontScale="77500" lnSpcReduction="20000"/>
          </a:bodyPr>
          <a:lstStyle/>
          <a:p>
            <a:r>
              <a:rPr lang="en-US" dirty="0" smtClean="0"/>
              <a:t>Carolyn Merchant considers the emergence of scientific revolution as the basis of domination of both women and nature which shifted the image of earth from ‘nurturing  mother’ to ‘inert’ or ‘death’ object.</a:t>
            </a:r>
          </a:p>
          <a:p>
            <a:r>
              <a:rPr lang="en-US" dirty="0" smtClean="0"/>
              <a:t>According to </a:t>
            </a:r>
            <a:r>
              <a:rPr lang="en-US" dirty="0" err="1" smtClean="0"/>
              <a:t>Vandana</a:t>
            </a:r>
            <a:r>
              <a:rPr lang="en-US" dirty="0" smtClean="0"/>
              <a:t> Shiva, western patriarchy is the cause of domination of both women and nature. Originally, nature i.e. ‘</a:t>
            </a:r>
            <a:r>
              <a:rPr lang="en-US" dirty="0" err="1" smtClean="0"/>
              <a:t>Prakriti</a:t>
            </a:r>
            <a:r>
              <a:rPr lang="en-US" dirty="0" smtClean="0"/>
              <a:t>’ was based on feminine principal of ‘</a:t>
            </a:r>
            <a:r>
              <a:rPr lang="en-US" dirty="0" err="1" smtClean="0"/>
              <a:t>shakti</a:t>
            </a:r>
            <a:r>
              <a:rPr lang="en-US" dirty="0" smtClean="0"/>
              <a:t>’(female energy). But patriarchy viewed nature as –</a:t>
            </a:r>
          </a:p>
          <a:p>
            <a:pPr marL="1028700" lvl="1" indent="-571500">
              <a:buFont typeface="+mj-lt"/>
              <a:buAutoNum type="alphaLcParenR"/>
            </a:pPr>
            <a:r>
              <a:rPr lang="en-US" dirty="0" smtClean="0"/>
              <a:t>Inert &amp; passive</a:t>
            </a:r>
          </a:p>
          <a:p>
            <a:pPr marL="1028700" lvl="1" indent="-571500">
              <a:buFont typeface="+mj-lt"/>
              <a:buAutoNum type="alphaLcParenR"/>
            </a:pPr>
            <a:r>
              <a:rPr lang="en-US" dirty="0" smtClean="0"/>
              <a:t>Uniform &amp; mechanistic.</a:t>
            </a:r>
          </a:p>
          <a:p>
            <a:pPr marL="1028700" lvl="1" indent="-571500">
              <a:buFont typeface="+mj-lt"/>
              <a:buAutoNum type="alphaLcParenR"/>
            </a:pPr>
            <a:r>
              <a:rPr lang="en-US" dirty="0" smtClean="0"/>
              <a:t>Separable &amp; fragmented within itself.</a:t>
            </a:r>
          </a:p>
          <a:p>
            <a:pPr marL="1028700" lvl="1" indent="-571500">
              <a:buFont typeface="+mj-lt"/>
              <a:buAutoNum type="alphaLcParenR"/>
            </a:pPr>
            <a:r>
              <a:rPr lang="en-US" dirty="0" smtClean="0"/>
              <a:t>Separate from men.</a:t>
            </a:r>
          </a:p>
          <a:p>
            <a:pPr marL="1028700" lvl="1" indent="-571500">
              <a:buFont typeface="+mj-lt"/>
              <a:buAutoNum type="alphaLcParenR"/>
            </a:pPr>
            <a:r>
              <a:rPr lang="en-US" dirty="0" smtClean="0"/>
              <a:t>Inferior, to be dominated and exploited by men.</a:t>
            </a:r>
          </a:p>
          <a:p>
            <a:pPr marL="1028700" lvl="1" indent="-571500">
              <a:buNone/>
            </a:pPr>
            <a:endParaRPr lang="en-US" dirty="0" smtClean="0"/>
          </a:p>
          <a:p>
            <a:pPr marL="1028700" lvl="1" indent="-571500">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a:ln>
            <a:solidFill>
              <a:srgbClr val="0070C0"/>
            </a:solidFill>
          </a:ln>
        </p:spPr>
        <p:txBody>
          <a:bodyPr>
            <a:normAutofit fontScale="90000"/>
          </a:bodyPr>
          <a:lstStyle/>
          <a:p>
            <a:r>
              <a:rPr lang="en-US" dirty="0" smtClean="0"/>
              <a:t>DIFFERENT SCHOOLS OF THOUGHT IN ECO-FEMINISM</a:t>
            </a:r>
            <a:endParaRPr lang="en-US" dirty="0"/>
          </a:p>
        </p:txBody>
      </p:sp>
      <p:sp>
        <p:nvSpPr>
          <p:cNvPr id="3" name="Content Placeholder 2"/>
          <p:cNvSpPr>
            <a:spLocks noGrp="1"/>
          </p:cNvSpPr>
          <p:nvPr>
            <p:ph idx="1"/>
          </p:nvPr>
        </p:nvSpPr>
        <p:spPr>
          <a:solidFill>
            <a:schemeClr val="bg2"/>
          </a:solidFill>
          <a:ln>
            <a:solidFill>
              <a:srgbClr val="0070C0"/>
            </a:solidFill>
          </a:ln>
        </p:spPr>
        <p:txBody>
          <a:bodyPr>
            <a:normAutofit fontScale="92500" lnSpcReduction="10000"/>
          </a:bodyPr>
          <a:lstStyle/>
          <a:p>
            <a:r>
              <a:rPr lang="en-US" dirty="0" smtClean="0"/>
              <a:t>Essential eco-feminists believe that women and nature is essential because both of them are mother.</a:t>
            </a:r>
          </a:p>
          <a:p>
            <a:r>
              <a:rPr lang="en-US" dirty="0" smtClean="0"/>
              <a:t>Construction eco-feminists believe that connection between women and nature is socially constructed, not essentially determined.</a:t>
            </a:r>
          </a:p>
          <a:p>
            <a:r>
              <a:rPr lang="en-US" dirty="0" err="1" smtClean="0"/>
              <a:t>Chipko</a:t>
            </a:r>
            <a:r>
              <a:rPr lang="en-US" dirty="0" smtClean="0"/>
              <a:t> Movement, Narmada </a:t>
            </a:r>
            <a:r>
              <a:rPr lang="en-US" dirty="0" err="1" smtClean="0"/>
              <a:t>Bachao</a:t>
            </a:r>
            <a:r>
              <a:rPr lang="en-US" dirty="0" smtClean="0"/>
              <a:t> Movement, </a:t>
            </a:r>
            <a:r>
              <a:rPr lang="en-US" dirty="0" err="1" smtClean="0"/>
              <a:t>Greenham</a:t>
            </a:r>
            <a:r>
              <a:rPr lang="en-US" dirty="0" smtClean="0"/>
              <a:t> Common Movement, Green Belt Movement, etc. are glorious examples of eco-feminism.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solidFill>
          <a:ln>
            <a:solidFill>
              <a:schemeClr val="tx2"/>
            </a:solidFill>
          </a:ln>
        </p:spPr>
        <p:txBody>
          <a:bodyPr>
            <a:normAutofit fontScale="90000"/>
          </a:bodyPr>
          <a:lstStyle/>
          <a:p>
            <a:r>
              <a:rPr lang="en-US" dirty="0" smtClean="0"/>
              <a:t>ECOLOGY AND FEMINISM: A COMMON LANGUAGE</a:t>
            </a:r>
            <a:endParaRPr lang="en-US" dirty="0"/>
          </a:p>
        </p:txBody>
      </p:sp>
      <p:sp>
        <p:nvSpPr>
          <p:cNvPr id="3" name="Content Placeholder 2"/>
          <p:cNvSpPr>
            <a:spLocks noGrp="1"/>
          </p:cNvSpPr>
          <p:nvPr>
            <p:ph idx="1"/>
          </p:nvPr>
        </p:nvSpPr>
        <p:spPr>
          <a:solidFill>
            <a:schemeClr val="accent6">
              <a:lumMod val="20000"/>
              <a:lumOff val="80000"/>
            </a:schemeClr>
          </a:solidFill>
          <a:ln>
            <a:solidFill>
              <a:schemeClr val="tx2"/>
            </a:solidFill>
          </a:ln>
        </p:spPr>
        <p:txBody>
          <a:bodyPr>
            <a:normAutofit fontScale="92500" lnSpcReduction="20000"/>
          </a:bodyPr>
          <a:lstStyle/>
          <a:p>
            <a:pPr>
              <a:buFont typeface="Wingdings" pitchFamily="2" charset="2"/>
              <a:buChar char="ü"/>
            </a:pPr>
            <a:r>
              <a:rPr lang="en-US" dirty="0" smtClean="0"/>
              <a:t>Both ecologists &amp; feminists assign equal value to all parts of the human-nature system .</a:t>
            </a:r>
          </a:p>
          <a:p>
            <a:pPr>
              <a:buFont typeface="Wingdings" pitchFamily="2" charset="2"/>
              <a:buChar char="ü"/>
            </a:pPr>
            <a:r>
              <a:rPr lang="en-US" dirty="0" smtClean="0"/>
              <a:t>For ecologists &amp; feminists the earth’s house and the human house are habitats to be cherished.</a:t>
            </a:r>
          </a:p>
          <a:p>
            <a:pPr>
              <a:buFont typeface="Wingdings" pitchFamily="2" charset="2"/>
              <a:buChar char="ü"/>
            </a:pPr>
            <a:r>
              <a:rPr lang="en-US" dirty="0" smtClean="0"/>
              <a:t>The appropriate goal for both environmentalists &amp; feminists is to have an open dialogues in which ecologists, technologists, lawyers, workers, men and women participate as equals.</a:t>
            </a:r>
          </a:p>
          <a:p>
            <a:pPr>
              <a:buFont typeface="Wingdings" pitchFamily="2" charset="2"/>
              <a:buChar char="ü"/>
            </a:pPr>
            <a:r>
              <a:rPr lang="en-US" dirty="0" smtClean="0"/>
              <a:t>For both feminists and ecologists, reciprocity and cooperation rather than free lunches and house hold services are the desirable goals.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a:ln>
            <a:solidFill>
              <a:schemeClr val="accent2">
                <a:lumMod val="50000"/>
              </a:schemeClr>
            </a:solidFill>
          </a:ln>
        </p:spPr>
        <p:txBody>
          <a:bodyPr>
            <a:normAutofit fontScale="90000"/>
          </a:bodyPr>
          <a:lstStyle/>
          <a:p>
            <a:r>
              <a:rPr lang="en-US" dirty="0" smtClean="0"/>
              <a:t>THE CLOCK IS TICKING;THE TIME IS RUNNING OUT</a:t>
            </a:r>
            <a:endParaRPr lang="en-US" dirty="0"/>
          </a:p>
        </p:txBody>
      </p:sp>
      <p:sp>
        <p:nvSpPr>
          <p:cNvPr id="3" name="Content Placeholder 2"/>
          <p:cNvSpPr>
            <a:spLocks noGrp="1"/>
          </p:cNvSpPr>
          <p:nvPr>
            <p:ph sz="half" idx="1"/>
          </p:nvPr>
        </p:nvSpPr>
        <p:spPr>
          <a:ln>
            <a:solidFill>
              <a:schemeClr val="tx2">
                <a:lumMod val="50000"/>
              </a:schemeClr>
            </a:solidFill>
          </a:ln>
        </p:spPr>
        <p:txBody>
          <a:bodyPr>
            <a:normAutofit fontScale="92500" lnSpcReduction="10000"/>
          </a:bodyPr>
          <a:lstStyle/>
          <a:p>
            <a:pPr algn="just">
              <a:buNone/>
            </a:pPr>
            <a:r>
              <a:rPr lang="en-US" dirty="0" smtClean="0"/>
              <a:t>Sustainability and eco-feminism are not abstract idea. We should try to establish a balance between people and planet; amongst men, nature and women-a balance that addresses the great challenges of poverty today while protecting the interests of future generations.</a:t>
            </a:r>
            <a:endParaRPr lang="en-US" dirty="0"/>
          </a:p>
        </p:txBody>
      </p:sp>
      <p:pic>
        <p:nvPicPr>
          <p:cNvPr id="5" name="Content Placeholder 4" descr="alarm-clock-macro-time-100733.jpg"/>
          <p:cNvPicPr>
            <a:picLocks noGrp="1" noChangeAspect="1"/>
          </p:cNvPicPr>
          <p:nvPr>
            <p:ph sz="half" idx="2"/>
          </p:nvPr>
        </p:nvPicPr>
        <p:blipFill>
          <a:blip r:embed="rId2" cstate="print"/>
          <a:stretch>
            <a:fillRect/>
          </a:stretch>
        </p:blipFill>
        <p:spPr>
          <a:xfrm>
            <a:off x="4648200" y="2727325"/>
            <a:ext cx="4038600" cy="2271713"/>
          </a:xfrm>
          <a:ln>
            <a:solidFill>
              <a:schemeClr val="tx2">
                <a:lumMod val="75000"/>
              </a:schemeClr>
            </a:solid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8400"/>
            <a:ext cx="8229600" cy="1143000"/>
          </a:xfrm>
          <a:scene3d>
            <a:camera prst="perspectiveContrastingRightFacing"/>
            <a:lightRig rig="threePt" dir="t"/>
          </a:scene3d>
        </p:spPr>
        <p:txBody>
          <a:bodyPr>
            <a:noAutofit/>
          </a:bodyPr>
          <a:lstStyle/>
          <a:p>
            <a:r>
              <a:rPr lang="en-US" sz="7200" dirty="0" smtClean="0">
                <a:solidFill>
                  <a:schemeClr val="accent2"/>
                </a:solidFill>
              </a:rPr>
              <a:t>THANK YOU !!!</a:t>
            </a:r>
            <a:endParaRPr lang="en-US" sz="7200" dirty="0">
              <a:solidFill>
                <a:schemeClr val="accent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a:ln>
            <a:solidFill>
              <a:schemeClr val="accent5">
                <a:lumMod val="50000"/>
              </a:schemeClr>
            </a:solidFill>
          </a:ln>
        </p:spPr>
        <p:txBody>
          <a:bodyPr>
            <a:normAutofit fontScale="90000"/>
          </a:bodyPr>
          <a:lstStyle/>
          <a:p>
            <a:r>
              <a:rPr lang="en-US" dirty="0" smtClean="0">
                <a:solidFill>
                  <a:srgbClr val="C00000"/>
                </a:solidFill>
              </a:rPr>
              <a:t>DEVELOPMENT- MULTIDIMENSIONAL CONCEPT</a:t>
            </a:r>
            <a:endParaRPr lang="en-US" dirty="0"/>
          </a:p>
        </p:txBody>
      </p:sp>
      <p:sp>
        <p:nvSpPr>
          <p:cNvPr id="3" name="Content Placeholder 2"/>
          <p:cNvSpPr>
            <a:spLocks noGrp="1"/>
          </p:cNvSpPr>
          <p:nvPr>
            <p:ph idx="1"/>
          </p:nvPr>
        </p:nvSpPr>
        <p:spPr>
          <a:solidFill>
            <a:schemeClr val="accent6">
              <a:lumMod val="20000"/>
              <a:lumOff val="80000"/>
            </a:schemeClr>
          </a:solidFill>
          <a:ln>
            <a:solidFill>
              <a:schemeClr val="accent6">
                <a:lumMod val="50000"/>
              </a:schemeClr>
            </a:solidFill>
          </a:ln>
        </p:spPr>
        <p:txBody>
          <a:bodyPr/>
          <a:lstStyle/>
          <a:p>
            <a:pPr>
              <a:buFont typeface="Wingdings" pitchFamily="2" charset="2"/>
              <a:buChar char="v"/>
            </a:pPr>
            <a:r>
              <a:rPr lang="en-US" dirty="0" smtClean="0"/>
              <a:t>Development as Economic Growth.</a:t>
            </a:r>
          </a:p>
          <a:p>
            <a:pPr>
              <a:buFont typeface="Wingdings" pitchFamily="2" charset="2"/>
              <a:buChar char="v"/>
            </a:pPr>
            <a:r>
              <a:rPr lang="en-US" dirty="0" smtClean="0"/>
              <a:t>Development as Social Justice.</a:t>
            </a:r>
          </a:p>
          <a:p>
            <a:pPr>
              <a:buFont typeface="Wingdings" pitchFamily="2" charset="2"/>
              <a:buChar char="v"/>
            </a:pPr>
            <a:r>
              <a:rPr lang="en-US" dirty="0" smtClean="0"/>
              <a:t>Development as Environmental Sustainability.</a:t>
            </a:r>
          </a:p>
          <a:p>
            <a:pPr>
              <a:buFont typeface="Wingdings" pitchFamily="2" charset="2"/>
              <a:buChar char="v"/>
            </a:pPr>
            <a:r>
              <a:rPr lang="en-US" dirty="0" smtClean="0"/>
              <a:t>Development as Gender Equality.</a:t>
            </a:r>
          </a:p>
          <a:p>
            <a:pPr>
              <a:buFont typeface="Wingdings" pitchFamily="2" charset="2"/>
              <a:buChar char="v"/>
            </a:pPr>
            <a:r>
              <a:rPr lang="en-US" dirty="0" smtClean="0"/>
              <a:t>Development as Freedom to Choice</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lumMod val="50000"/>
              </a:schemeClr>
            </a:solidFill>
          </a:ln>
        </p:spPr>
        <p:txBody>
          <a:bodyPr/>
          <a:lstStyle/>
          <a:p>
            <a:r>
              <a:rPr lang="en-US" dirty="0" smtClean="0">
                <a:solidFill>
                  <a:srgbClr val="0070C0"/>
                </a:solidFill>
              </a:rPr>
              <a:t>SUSTAINABLE DEVELOPMENT</a:t>
            </a:r>
            <a:endParaRPr lang="en-US" dirty="0">
              <a:solidFill>
                <a:srgbClr val="0070C0"/>
              </a:solidFill>
            </a:endParaRPr>
          </a:p>
        </p:txBody>
      </p:sp>
      <p:sp>
        <p:nvSpPr>
          <p:cNvPr id="3" name="Content Placeholder 2"/>
          <p:cNvSpPr>
            <a:spLocks noGrp="1"/>
          </p:cNvSpPr>
          <p:nvPr>
            <p:ph idx="1"/>
          </p:nvPr>
        </p:nvSpPr>
        <p:spPr>
          <a:solidFill>
            <a:schemeClr val="accent6">
              <a:lumMod val="20000"/>
              <a:lumOff val="80000"/>
            </a:schemeClr>
          </a:solidFill>
          <a:ln>
            <a:solidFill>
              <a:schemeClr val="accent1">
                <a:lumMod val="50000"/>
              </a:schemeClr>
            </a:solidFill>
          </a:ln>
        </p:spPr>
        <p:txBody>
          <a:bodyPr/>
          <a:lstStyle/>
          <a:p>
            <a:pPr>
              <a:buNone/>
            </a:pPr>
            <a:r>
              <a:rPr lang="en-US" dirty="0" smtClean="0"/>
              <a:t>“Sustainable Development is development that meets the needs of the present without compromising the ability of future generations to meet their own needs.”</a:t>
            </a:r>
          </a:p>
          <a:p>
            <a:pPr>
              <a:buNone/>
            </a:pPr>
            <a:endParaRPr lang="en-US" dirty="0" smtClean="0"/>
          </a:p>
          <a:p>
            <a:pPr>
              <a:buNone/>
            </a:pPr>
            <a:r>
              <a:rPr lang="en-US" dirty="0" smtClean="0"/>
              <a:t>----Report published by World Commission on Environment and Development in 1987 entitled “</a:t>
            </a:r>
            <a:r>
              <a:rPr lang="en-US" i="1" dirty="0" smtClean="0"/>
              <a:t>Our Common Future”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chemeClr val="tx1"/>
            </a:solidFill>
          </a:ln>
        </p:spPr>
        <p:txBody>
          <a:bodyPr>
            <a:normAutofit fontScale="90000"/>
          </a:bodyPr>
          <a:lstStyle/>
          <a:p>
            <a:r>
              <a:rPr lang="en-US" dirty="0" smtClean="0"/>
              <a:t>THREE PILLARS OF SUSTAINABLE DEVELOPMENT</a:t>
            </a:r>
            <a:endParaRPr lang="en-US" dirty="0"/>
          </a:p>
        </p:txBody>
      </p:sp>
      <p:sp>
        <p:nvSpPr>
          <p:cNvPr id="3" name="Content Placeholder 2"/>
          <p:cNvSpPr>
            <a:spLocks noGrp="1"/>
          </p:cNvSpPr>
          <p:nvPr>
            <p:ph sz="half" idx="1"/>
          </p:nvPr>
        </p:nvSpPr>
        <p:spPr>
          <a:solidFill>
            <a:schemeClr val="tx2">
              <a:lumMod val="20000"/>
              <a:lumOff val="80000"/>
            </a:schemeClr>
          </a:solidFill>
          <a:ln>
            <a:solidFill>
              <a:schemeClr val="tx1"/>
            </a:solidFill>
          </a:ln>
        </p:spPr>
        <p:txBody>
          <a:bodyPr>
            <a:normAutofit fontScale="62500" lnSpcReduction="20000"/>
          </a:bodyPr>
          <a:lstStyle/>
          <a:p>
            <a:pPr>
              <a:buFont typeface="Wingdings" pitchFamily="2" charset="2"/>
              <a:buChar char="Ø"/>
            </a:pPr>
            <a:r>
              <a:rPr lang="en-US" dirty="0" smtClean="0"/>
              <a:t>Environment Sustainability covers the natural environment and how it endures &amp; remains diverse and productive. It requires society to design activities to meet human needs while preserving the life support systems of the planet.</a:t>
            </a:r>
          </a:p>
          <a:p>
            <a:pPr>
              <a:buFont typeface="Wingdings" pitchFamily="2" charset="2"/>
              <a:buChar char="Ø"/>
            </a:pPr>
            <a:r>
              <a:rPr lang="en-US" dirty="0" smtClean="0"/>
              <a:t>Economic sustainability promotes the idea of ‘ecological limits to growth’. There is a limited capacity of the earth for carrying population, resources and pollution. Unlimited  growth and consumption would result in the exhaustion of the limited resources and future generations will be left with nothing.</a:t>
            </a:r>
          </a:p>
          <a:p>
            <a:pPr>
              <a:buFont typeface="Wingdings" pitchFamily="2" charset="2"/>
              <a:buChar char="Ø"/>
            </a:pPr>
            <a:r>
              <a:rPr lang="en-US" dirty="0" smtClean="0"/>
              <a:t>Social sustainability endorse social justice, equity and respect for the human rights of future generations. </a:t>
            </a:r>
            <a:endParaRPr lang="en-US" dirty="0"/>
          </a:p>
        </p:txBody>
      </p:sp>
      <p:pic>
        <p:nvPicPr>
          <p:cNvPr id="5" name="Content Placeholder 4" descr="sustainable development.jpg"/>
          <p:cNvPicPr>
            <a:picLocks noGrp="1" noChangeAspect="1"/>
          </p:cNvPicPr>
          <p:nvPr>
            <p:ph sz="half" idx="2"/>
          </p:nvPr>
        </p:nvPicPr>
        <p:blipFill>
          <a:blip r:embed="rId2"/>
          <a:stretch>
            <a:fillRect/>
          </a:stretch>
        </p:blipFill>
        <p:spPr>
          <a:xfrm>
            <a:off x="4953000" y="2057400"/>
            <a:ext cx="3960420" cy="3876513"/>
          </a:xfrm>
          <a:solidFill>
            <a:schemeClr val="accent2">
              <a:lumMod val="20000"/>
              <a:lumOff val="80000"/>
            </a:schemeClr>
          </a:solidFill>
          <a:ln>
            <a:solidFill>
              <a:schemeClr val="tx1">
                <a:lumMod val="50000"/>
                <a:lumOff val="50000"/>
              </a:schemeClr>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solidFill>
          <a:ln>
            <a:solidFill>
              <a:schemeClr val="accent2"/>
            </a:solidFill>
          </a:ln>
        </p:spPr>
        <p:txBody>
          <a:bodyPr>
            <a:normAutofit fontScale="90000"/>
          </a:bodyPr>
          <a:lstStyle/>
          <a:p>
            <a:r>
              <a:rPr lang="en-US" dirty="0" smtClean="0"/>
              <a:t>SUSTAINABLE DEVELOPMENT AND UNITED NATIONS ORGANIZATION</a:t>
            </a:r>
            <a:endParaRPr lang="en-US" dirty="0"/>
          </a:p>
        </p:txBody>
      </p:sp>
      <p:sp>
        <p:nvSpPr>
          <p:cNvPr id="3" name="Content Placeholder 2"/>
          <p:cNvSpPr>
            <a:spLocks noGrp="1"/>
          </p:cNvSpPr>
          <p:nvPr>
            <p:ph idx="1"/>
          </p:nvPr>
        </p:nvSpPr>
        <p:spPr>
          <a:solidFill>
            <a:schemeClr val="bg2">
              <a:lumMod val="90000"/>
            </a:schemeClr>
          </a:solidFill>
          <a:ln>
            <a:solidFill>
              <a:schemeClr val="accent2"/>
            </a:solidFill>
          </a:ln>
        </p:spPr>
        <p:txBody>
          <a:bodyPr>
            <a:normAutofit fontScale="85000" lnSpcReduction="10000"/>
          </a:bodyPr>
          <a:lstStyle/>
          <a:p>
            <a:pPr>
              <a:buFont typeface="Wingdings" pitchFamily="2" charset="2"/>
              <a:buChar char="Ø"/>
            </a:pPr>
            <a:r>
              <a:rPr lang="en-US" dirty="0" smtClean="0"/>
              <a:t>In 2015, the United Nations General Assembly formally adopted the ‘universal, integrated and transformative’ 2030 Agenda for sustainable development, a set of 17 Sustainable Development Goals.</a:t>
            </a:r>
          </a:p>
          <a:p>
            <a:pPr>
              <a:buFont typeface="Wingdings" pitchFamily="2" charset="2"/>
              <a:buChar char="Ø"/>
            </a:pPr>
            <a:r>
              <a:rPr lang="en-US" dirty="0" smtClean="0"/>
              <a:t>Several bodies of UN, such as, World Bank, UNDP, UNEP, UNESCO, FAO, UNIDO etc are active in support of S.D.</a:t>
            </a:r>
          </a:p>
          <a:p>
            <a:pPr>
              <a:buFont typeface="Wingdings" pitchFamily="2" charset="2"/>
              <a:buChar char="Ø"/>
            </a:pPr>
            <a:r>
              <a:rPr lang="en-US" dirty="0" smtClean="0"/>
              <a:t>UNO declared 2005-2014 as the UN Decade of Education for SD. In this decade, UNESCO aims to help people to develop their attitude, skills &amp; knowledge for SD.</a:t>
            </a:r>
          </a:p>
          <a:p>
            <a:pPr>
              <a:buFont typeface="Wingdings" pitchFamily="2" charset="2"/>
              <a:buChar char="Ø"/>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a:ln>
            <a:solidFill>
              <a:schemeClr val="accent3">
                <a:lumMod val="50000"/>
              </a:schemeClr>
            </a:solidFill>
          </a:ln>
        </p:spPr>
        <p:txBody>
          <a:bodyPr>
            <a:normAutofit fontScale="90000"/>
          </a:bodyPr>
          <a:lstStyle/>
          <a:p>
            <a:r>
              <a:rPr lang="en-US" dirty="0" smtClean="0"/>
              <a:t>SUSTAINABLE DEVELOPMENT AND UNITED NATIONS ORGANIZATION</a:t>
            </a:r>
            <a:endParaRPr lang="en-US" dirty="0"/>
          </a:p>
        </p:txBody>
      </p:sp>
      <p:sp>
        <p:nvSpPr>
          <p:cNvPr id="3" name="Content Placeholder 2"/>
          <p:cNvSpPr>
            <a:spLocks noGrp="1"/>
          </p:cNvSpPr>
          <p:nvPr>
            <p:ph idx="1"/>
          </p:nvPr>
        </p:nvSpPr>
        <p:spPr>
          <a:solidFill>
            <a:schemeClr val="tx2">
              <a:lumMod val="20000"/>
              <a:lumOff val="80000"/>
            </a:schemeClr>
          </a:solidFill>
          <a:ln>
            <a:solidFill>
              <a:schemeClr val="accent3">
                <a:lumMod val="75000"/>
              </a:schemeClr>
            </a:solidFill>
          </a:ln>
        </p:spPr>
        <p:txBody>
          <a:bodyPr>
            <a:normAutofit fontScale="92500" lnSpcReduction="20000"/>
          </a:bodyPr>
          <a:lstStyle/>
          <a:p>
            <a:pPr>
              <a:buFont typeface="Wingdings" pitchFamily="2" charset="2"/>
              <a:buChar char="Ø"/>
            </a:pPr>
            <a:r>
              <a:rPr lang="en-US" dirty="0" smtClean="0"/>
              <a:t>In 1972, the UN Conference on Human Environment held in Stockholm, Sweden adopted 5</a:t>
            </a:r>
            <a:r>
              <a:rPr lang="en-US" baseline="30000" dirty="0" smtClean="0"/>
              <a:t>th</a:t>
            </a:r>
            <a:r>
              <a:rPr lang="en-US" dirty="0" smtClean="0"/>
              <a:t> June as World Environment Day.</a:t>
            </a:r>
          </a:p>
          <a:p>
            <a:pPr>
              <a:buFont typeface="Wingdings" pitchFamily="2" charset="2"/>
              <a:buChar char="Ø"/>
            </a:pPr>
            <a:r>
              <a:rPr lang="en-US" dirty="0" smtClean="0"/>
              <a:t>In 1992, UN Conference on Environment and Development held in Rio de Janeiro paved the way for increasing global cooperation in the field of sustainable development.</a:t>
            </a:r>
          </a:p>
          <a:p>
            <a:pPr>
              <a:buFont typeface="Wingdings" pitchFamily="2" charset="2"/>
              <a:buChar char="Ø"/>
            </a:pPr>
            <a:r>
              <a:rPr lang="en-US" dirty="0" smtClean="0"/>
              <a:t>In 1997, Kyoto Protocol was adopted in Kyoto, Japan aimed to reduce carbon emission level.</a:t>
            </a:r>
          </a:p>
          <a:p>
            <a:pPr>
              <a:buFont typeface="Wingdings" pitchFamily="2" charset="2"/>
              <a:buChar char="Ø"/>
            </a:pPr>
            <a:r>
              <a:rPr lang="en-US" dirty="0" smtClean="0"/>
              <a:t>In 2002, World Summit on Sustainable Development was held in </a:t>
            </a:r>
            <a:r>
              <a:rPr lang="en-US" dirty="0" err="1" smtClean="0"/>
              <a:t>Johannseburg</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a:ln>
            <a:solidFill>
              <a:schemeClr val="accent5">
                <a:lumMod val="50000"/>
              </a:schemeClr>
            </a:solidFill>
          </a:ln>
        </p:spPr>
        <p:txBody>
          <a:bodyPr/>
          <a:lstStyle/>
          <a:p>
            <a:r>
              <a:rPr lang="en-US" dirty="0" smtClean="0"/>
              <a:t>WOMEN AND ENVIRONMENT</a:t>
            </a:r>
            <a:endParaRPr lang="en-US" dirty="0"/>
          </a:p>
        </p:txBody>
      </p:sp>
      <p:sp>
        <p:nvSpPr>
          <p:cNvPr id="3" name="Content Placeholder 2"/>
          <p:cNvSpPr>
            <a:spLocks noGrp="1"/>
          </p:cNvSpPr>
          <p:nvPr>
            <p:ph idx="1"/>
          </p:nvPr>
        </p:nvSpPr>
        <p:spPr>
          <a:solidFill>
            <a:schemeClr val="accent2">
              <a:lumMod val="20000"/>
              <a:lumOff val="80000"/>
            </a:schemeClr>
          </a:solidFill>
          <a:ln>
            <a:solidFill>
              <a:schemeClr val="accent4">
                <a:lumMod val="50000"/>
              </a:schemeClr>
            </a:solidFill>
          </a:ln>
        </p:spPr>
        <p:txBody>
          <a:bodyPr>
            <a:normAutofit fontScale="70000" lnSpcReduction="20000"/>
          </a:bodyPr>
          <a:lstStyle/>
          <a:p>
            <a:pPr>
              <a:buFont typeface="Wingdings" pitchFamily="2" charset="2"/>
              <a:buChar char="v"/>
            </a:pPr>
            <a:r>
              <a:rPr lang="en-US" dirty="0" smtClean="0"/>
              <a:t>The connection between women and nature is essential because both of them are mothers. Women’s biological role in giving birth is linked to nature’s productivity.</a:t>
            </a:r>
          </a:p>
          <a:p>
            <a:pPr>
              <a:buFont typeface="Wingdings" pitchFamily="2" charset="2"/>
              <a:buChar char="v"/>
            </a:pPr>
            <a:r>
              <a:rPr lang="en-US" dirty="0" smtClean="0"/>
              <a:t>Women are seen in sync with nature, working in union with it, while men have a hierarchical relationship with nature.</a:t>
            </a:r>
          </a:p>
          <a:p>
            <a:pPr>
              <a:buFont typeface="Wingdings" pitchFamily="2" charset="2"/>
              <a:buChar char="v"/>
            </a:pPr>
            <a:r>
              <a:rPr lang="en-US" dirty="0" smtClean="0"/>
              <a:t>Women, world wide, are often the first ones to notice environmental degradation.</a:t>
            </a:r>
          </a:p>
          <a:p>
            <a:pPr>
              <a:buFont typeface="Wingdings" pitchFamily="2" charset="2"/>
              <a:buChar char="v"/>
            </a:pPr>
            <a:r>
              <a:rPr lang="en-US" dirty="0" smtClean="0"/>
              <a:t>Services provided by women like carrying water, collecting firewood, weeding and hoeing, bearing children, preparing food, etc are not factored in Gross National Product of a country.</a:t>
            </a:r>
          </a:p>
          <a:p>
            <a:pPr>
              <a:buFont typeface="Wingdings" pitchFamily="2" charset="2"/>
              <a:buChar char="v"/>
            </a:pPr>
            <a:r>
              <a:rPr lang="en-US" dirty="0" smtClean="0"/>
              <a:t>Women’s contribution in agriculture is more than that of men but still they receive no compensation in economic system.</a:t>
            </a:r>
          </a:p>
          <a:p>
            <a:pPr>
              <a:buFont typeface="Wingdings" pitchFamily="2" charset="2"/>
              <a:buChar char="v"/>
            </a:pPr>
            <a:r>
              <a:rPr lang="en-US" dirty="0" smtClean="0"/>
              <a:t>Women are more vulnerable to certain kinds of pollution. For example, pregnant women are susceptible of toxins that can cross the placenta and accumulate in breast tissue and breast milk.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a:ln>
            <a:solidFill>
              <a:schemeClr val="accent5">
                <a:lumMod val="75000"/>
              </a:schemeClr>
            </a:solidFill>
          </a:ln>
        </p:spPr>
        <p:txBody>
          <a:bodyPr/>
          <a:lstStyle/>
          <a:p>
            <a:r>
              <a:rPr lang="en-US" dirty="0" smtClean="0"/>
              <a:t>WOMEN AND ENVIRONMENT</a:t>
            </a:r>
            <a:endParaRPr lang="en-US" dirty="0"/>
          </a:p>
        </p:txBody>
      </p:sp>
      <p:sp>
        <p:nvSpPr>
          <p:cNvPr id="3" name="Content Placeholder 2"/>
          <p:cNvSpPr>
            <a:spLocks noGrp="1"/>
          </p:cNvSpPr>
          <p:nvPr>
            <p:ph idx="1"/>
          </p:nvPr>
        </p:nvSpPr>
        <p:spPr>
          <a:solidFill>
            <a:schemeClr val="accent3">
              <a:lumMod val="20000"/>
              <a:lumOff val="80000"/>
            </a:schemeClr>
          </a:solidFill>
          <a:ln>
            <a:solidFill>
              <a:schemeClr val="accent4">
                <a:lumMod val="75000"/>
              </a:schemeClr>
            </a:solidFill>
          </a:ln>
        </p:spPr>
        <p:txBody>
          <a:bodyPr>
            <a:normAutofit fontScale="70000" lnSpcReduction="20000"/>
          </a:bodyPr>
          <a:lstStyle/>
          <a:p>
            <a:pPr>
              <a:buFont typeface="Wingdings" pitchFamily="2" charset="2"/>
              <a:buChar char="v"/>
            </a:pPr>
            <a:r>
              <a:rPr lang="en-US" dirty="0" smtClean="0"/>
              <a:t>Agricultural development training is directed only towards men.</a:t>
            </a:r>
          </a:p>
          <a:p>
            <a:pPr>
              <a:buFont typeface="Wingdings" pitchFamily="2" charset="2"/>
              <a:buChar char="v"/>
            </a:pPr>
            <a:r>
              <a:rPr lang="en-US" dirty="0" smtClean="0"/>
              <a:t>Women do not destroy firewood. They mainly use dry leaves and broken branches which have already fallen from the main tree as firewood.</a:t>
            </a:r>
          </a:p>
          <a:p>
            <a:pPr>
              <a:buFont typeface="Wingdings" pitchFamily="2" charset="2"/>
              <a:buChar char="v"/>
            </a:pPr>
            <a:r>
              <a:rPr lang="en-US" dirty="0" smtClean="0"/>
              <a:t>Women have specific and direct knowledge of these forests because of their dependence on forests. This technical knowledge is undervalued in forestry practices.</a:t>
            </a:r>
          </a:p>
          <a:p>
            <a:pPr>
              <a:buFont typeface="Wingdings" pitchFamily="2" charset="2"/>
              <a:buChar char="v"/>
            </a:pPr>
            <a:r>
              <a:rPr lang="en-US" dirty="0" smtClean="0"/>
              <a:t>When water sources are contaminated in developing nations, women have the responsibility to travel; usually on foot, further distances to obtain potable water.</a:t>
            </a:r>
          </a:p>
          <a:p>
            <a:pPr>
              <a:buFont typeface="Wingdings" pitchFamily="2" charset="2"/>
              <a:buChar char="v"/>
            </a:pPr>
            <a:r>
              <a:rPr lang="en-US" dirty="0" smtClean="0"/>
              <a:t>A gendered division of labor means that women usually grow food for consumption while men usually grow food for cash crops and export.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2"/>
            </a:solidFill>
          </a:ln>
        </p:spPr>
        <p:txBody>
          <a:bodyPr/>
          <a:lstStyle/>
          <a:p>
            <a:r>
              <a:rPr lang="en-US" dirty="0" smtClean="0">
                <a:solidFill>
                  <a:schemeClr val="accent2"/>
                </a:solidFill>
              </a:rPr>
              <a:t>ECO-FEMINISM</a:t>
            </a:r>
            <a:endParaRPr lang="en-US" dirty="0">
              <a:solidFill>
                <a:schemeClr val="accent2"/>
              </a:solidFill>
            </a:endParaRPr>
          </a:p>
        </p:txBody>
      </p:sp>
      <p:sp>
        <p:nvSpPr>
          <p:cNvPr id="3" name="Content Placeholder 2"/>
          <p:cNvSpPr>
            <a:spLocks noGrp="1"/>
          </p:cNvSpPr>
          <p:nvPr>
            <p:ph sz="half" idx="1"/>
          </p:nvPr>
        </p:nvSpPr>
        <p:spPr>
          <a:solidFill>
            <a:schemeClr val="accent3">
              <a:lumMod val="40000"/>
              <a:lumOff val="60000"/>
            </a:schemeClr>
          </a:solidFill>
          <a:ln>
            <a:solidFill>
              <a:schemeClr val="tx1">
                <a:lumMod val="50000"/>
                <a:lumOff val="50000"/>
              </a:schemeClr>
            </a:solidFill>
          </a:ln>
        </p:spPr>
        <p:txBody>
          <a:bodyPr>
            <a:normAutofit fontScale="70000" lnSpcReduction="20000"/>
          </a:bodyPr>
          <a:lstStyle/>
          <a:p>
            <a:pPr>
              <a:buFont typeface="Wingdings" pitchFamily="2" charset="2"/>
              <a:buChar char="Ø"/>
            </a:pPr>
            <a:r>
              <a:rPr lang="en-US" dirty="0" smtClean="0"/>
              <a:t>The term ‘eco-feminism’ coined by French feminist Francois d’ </a:t>
            </a:r>
            <a:r>
              <a:rPr lang="en-US" dirty="0" err="1" smtClean="0"/>
              <a:t>Eaubonne</a:t>
            </a:r>
            <a:r>
              <a:rPr lang="en-US" dirty="0" smtClean="0"/>
              <a:t> in 1974.</a:t>
            </a:r>
          </a:p>
          <a:p>
            <a:pPr>
              <a:buFont typeface="Wingdings" pitchFamily="2" charset="2"/>
              <a:buChar char="Ø"/>
            </a:pPr>
            <a:r>
              <a:rPr lang="en-US" dirty="0" smtClean="0"/>
              <a:t>Connection between domination of women and denigration of nature. Patriarchy is the cause of domination of both women and nature.</a:t>
            </a:r>
          </a:p>
          <a:p>
            <a:pPr>
              <a:buFont typeface="Wingdings" pitchFamily="2" charset="2"/>
              <a:buChar char="Ø"/>
            </a:pPr>
            <a:r>
              <a:rPr lang="en-US" dirty="0" smtClean="0"/>
              <a:t>Overpopulation and over pollution are caused by men.</a:t>
            </a:r>
          </a:p>
          <a:p>
            <a:pPr>
              <a:buFont typeface="Wingdings" pitchFamily="2" charset="2"/>
              <a:buChar char="Ø"/>
            </a:pPr>
            <a:r>
              <a:rPr lang="en-US" dirty="0" smtClean="0"/>
              <a:t>The concept of value hierarchy(‘up-down’ thinking) and value dualism (‘either or’ thinking) sanctions patriarchal domination over nature and women.</a:t>
            </a:r>
          </a:p>
          <a:p>
            <a:pPr>
              <a:buNone/>
            </a:pPr>
            <a:r>
              <a:rPr lang="en-US" dirty="0" smtClean="0"/>
              <a:t> </a:t>
            </a:r>
          </a:p>
          <a:p>
            <a:pPr>
              <a:buFont typeface="Wingdings" pitchFamily="2" charset="2"/>
              <a:buChar char="Ø"/>
            </a:pPr>
            <a:endParaRPr lang="en-US" dirty="0"/>
          </a:p>
        </p:txBody>
      </p:sp>
      <p:graphicFrame>
        <p:nvGraphicFramePr>
          <p:cNvPr id="8" name="Content Placeholder 7"/>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1047</Words>
  <Application>Microsoft Office PowerPoint</Application>
  <PresentationFormat>On-screen Show (4:3)</PresentationFormat>
  <Paragraphs>67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ECO-FEMINISM AND ENVIRONMENTAL SUSTAINABILITY: A BRIEF ANALYSIS</vt:lpstr>
      <vt:lpstr>DEVELOPMENT- MULTIDIMENSIONAL CONCEPT</vt:lpstr>
      <vt:lpstr>SUSTAINABLE DEVELOPMENT</vt:lpstr>
      <vt:lpstr>THREE PILLARS OF SUSTAINABLE DEVELOPMENT</vt:lpstr>
      <vt:lpstr>SUSTAINABLE DEVELOPMENT AND UNITED NATIONS ORGANIZATION</vt:lpstr>
      <vt:lpstr>SUSTAINABLE DEVELOPMENT AND UNITED NATIONS ORGANIZATION</vt:lpstr>
      <vt:lpstr>WOMEN AND ENVIRONMENT</vt:lpstr>
      <vt:lpstr>WOMEN AND ENVIRONMENT</vt:lpstr>
      <vt:lpstr>ECO-FEMINISM</vt:lpstr>
      <vt:lpstr>DIFFERENT SCHOOLS OF THOUGHT IN ECO-FEMINISM</vt:lpstr>
      <vt:lpstr>DIFFERENT SCHOOLS OF THOUGHT IN ECO-FEMINISM</vt:lpstr>
      <vt:lpstr>ECOLOGY AND FEMINISM: A COMMON LANGUAGE</vt:lpstr>
      <vt:lpstr>THE CLOCK IS TICKING;THE TIME IS RUNNING OUT</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ECO-FEMINISM AND ENVIRONMENTAL SUSTAINABILITY: A BRIEF ANALYSIS</dc:title>
  <dc:creator>HP PC</dc:creator>
  <cp:lastModifiedBy>HP PC</cp:lastModifiedBy>
  <cp:revision>43</cp:revision>
  <dcterms:created xsi:type="dcterms:W3CDTF">2019-04-29T03:04:03Z</dcterms:created>
  <dcterms:modified xsi:type="dcterms:W3CDTF">2022-05-05T08:33:13Z</dcterms:modified>
</cp:coreProperties>
</file>