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133599"/>
            <a:ext cx="7010400" cy="1466851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/>
              <a:t>GOODNESS OF FIT (R</a:t>
            </a:r>
            <a:r>
              <a:rPr lang="en-IN" sz="4400" b="1" baseline="30000" dirty="0" smtClean="0"/>
              <a:t>2</a:t>
            </a:r>
            <a:r>
              <a:rPr lang="en-IN" sz="4400" b="1" dirty="0" smtClean="0"/>
              <a:t>)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990600"/>
          </a:xfrm>
        </p:spPr>
        <p:txBody>
          <a:bodyPr/>
          <a:lstStyle/>
          <a:p>
            <a:pPr algn="ctr"/>
            <a:r>
              <a:rPr lang="en-IN" dirty="0" smtClean="0"/>
              <a:t>Prepared by </a:t>
            </a:r>
          </a:p>
          <a:p>
            <a:pPr algn="ctr"/>
            <a:r>
              <a:rPr lang="en-IN" dirty="0" smtClean="0"/>
              <a:t>Anindita Chakravarty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GOODNESS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53400" cy="4632960"/>
          </a:xfrm>
        </p:spPr>
        <p:txBody>
          <a:bodyPr>
            <a:normAutofit/>
          </a:bodyPr>
          <a:lstStyle/>
          <a:p>
            <a:pPr algn="just"/>
            <a:r>
              <a:rPr lang="en-IN" sz="4000" dirty="0" smtClean="0"/>
              <a:t>A measure of goodness of fit is the square of the correlation coefficient ( R</a:t>
            </a:r>
            <a:r>
              <a:rPr lang="en-IN" sz="4000" baseline="30000" dirty="0" smtClean="0"/>
              <a:t>2</a:t>
            </a:r>
            <a:r>
              <a:rPr lang="en-IN" sz="4000" dirty="0" smtClean="0"/>
              <a:t> ), which shows the percentage of the total variation of the dependent variable that can be explained by the independent variable (x).</a:t>
            </a:r>
          </a:p>
          <a:p>
            <a:pPr algn="just"/>
            <a:endParaRPr lang="en-US" sz="4000" baseline="30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943600"/>
          </a:xfrm>
        </p:spPr>
        <p:txBody>
          <a:bodyPr>
            <a:normAutofit/>
          </a:bodyPr>
          <a:lstStyle/>
          <a:p>
            <a:r>
              <a:rPr lang="en-IN" sz="4800" dirty="0" smtClean="0"/>
              <a:t>NOTE:     </a:t>
            </a:r>
            <a:r>
              <a:rPr lang="en-IN" sz="4800" dirty="0" smtClean="0">
                <a:solidFill>
                  <a:srgbClr val="FF0000"/>
                </a:solidFill>
              </a:rPr>
              <a:t>TSS= ESS+RSS</a:t>
            </a:r>
          </a:p>
          <a:p>
            <a:r>
              <a:rPr lang="en-IN" sz="3200" dirty="0" smtClean="0"/>
              <a:t>TSS: Total Sum of Squares</a:t>
            </a:r>
          </a:p>
          <a:p>
            <a:r>
              <a:rPr lang="en-IN" sz="3200" dirty="0" smtClean="0"/>
              <a:t>ESS: Explained Sum of Squares</a:t>
            </a:r>
          </a:p>
          <a:p>
            <a:r>
              <a:rPr lang="en-IN" sz="3200" dirty="0" smtClean="0"/>
              <a:t>RSS: Residual Sum of Squares</a:t>
            </a:r>
          </a:p>
          <a:p>
            <a:r>
              <a:rPr lang="en-IN" sz="3200" dirty="0" smtClean="0"/>
              <a:t>Now, </a:t>
            </a:r>
            <a:r>
              <a:rPr lang="en-IN" sz="3600" dirty="0" smtClean="0"/>
              <a:t>R</a:t>
            </a:r>
            <a:r>
              <a:rPr lang="en-IN" sz="3600" baseline="30000" dirty="0" smtClean="0"/>
              <a:t>2</a:t>
            </a:r>
            <a:r>
              <a:rPr lang="en-IN" sz="3600" dirty="0" smtClean="0"/>
              <a:t> = ESS</a:t>
            </a:r>
          </a:p>
          <a:p>
            <a:pPr>
              <a:buNone/>
            </a:pPr>
            <a:r>
              <a:rPr lang="en-IN" sz="3600" dirty="0" smtClean="0"/>
              <a:t>                 TSS</a:t>
            </a:r>
          </a:p>
          <a:p>
            <a:r>
              <a:rPr lang="en-IN" sz="3600" dirty="0" smtClean="0"/>
              <a:t>Since </a:t>
            </a:r>
            <a:r>
              <a:rPr lang="en-IN" sz="3600" dirty="0" smtClean="0">
                <a:solidFill>
                  <a:srgbClr val="FF0000"/>
                </a:solidFill>
              </a:rPr>
              <a:t>ESS= TSS-RSS</a:t>
            </a:r>
          </a:p>
          <a:p>
            <a:r>
              <a:rPr lang="en-IN" sz="3600" dirty="0" smtClean="0"/>
              <a:t>Therefore, R</a:t>
            </a:r>
            <a:r>
              <a:rPr lang="en-IN" sz="3600" baseline="30000" dirty="0" smtClean="0"/>
              <a:t>2</a:t>
            </a:r>
            <a:r>
              <a:rPr lang="en-IN" sz="3600" dirty="0" smtClean="0"/>
              <a:t> = TSS-RSS</a:t>
            </a:r>
          </a:p>
          <a:p>
            <a:pPr>
              <a:buNone/>
            </a:pPr>
            <a:r>
              <a:rPr lang="en-IN" sz="3600" baseline="30000" dirty="0" smtClean="0"/>
              <a:t> </a:t>
            </a:r>
            <a:r>
              <a:rPr lang="en-IN" sz="3600" baseline="30000" dirty="0" smtClean="0"/>
              <a:t>                                          </a:t>
            </a:r>
            <a:r>
              <a:rPr lang="en-IN" sz="4800" baseline="30000" dirty="0" smtClean="0"/>
              <a:t>TSS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0" y="52578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3429000"/>
            <a:ext cx="91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Properties of R</a:t>
            </a:r>
            <a:r>
              <a:rPr lang="en-IN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It is a </a:t>
            </a:r>
            <a:r>
              <a:rPr lang="en-IN" dirty="0" smtClean="0">
                <a:solidFill>
                  <a:srgbClr val="FF0000"/>
                </a:solidFill>
              </a:rPr>
              <a:t>non-negative quantity R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  <a:r>
              <a:rPr lang="en-IN" dirty="0" smtClean="0">
                <a:solidFill>
                  <a:srgbClr val="FF0000"/>
                </a:solidFill>
              </a:rPr>
              <a:t> ≥ 0</a:t>
            </a:r>
            <a:r>
              <a:rPr lang="en-IN" dirty="0" smtClean="0"/>
              <a:t>. It is calculated with the assumption that there is an intercept term in the regression equation of Y on Xs.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Its limits </a:t>
            </a:r>
            <a:r>
              <a:rPr lang="en-IN" dirty="0" smtClean="0">
                <a:solidFill>
                  <a:srgbClr val="FF0000"/>
                </a:solidFill>
              </a:rPr>
              <a:t>are 0 ≤ R</a:t>
            </a:r>
            <a:r>
              <a:rPr lang="en-IN" baseline="30000" dirty="0" smtClean="0">
                <a:solidFill>
                  <a:srgbClr val="FF0000"/>
                </a:solidFill>
              </a:rPr>
              <a:t>2</a:t>
            </a:r>
            <a:r>
              <a:rPr lang="en-IN" dirty="0" smtClean="0">
                <a:solidFill>
                  <a:srgbClr val="FF0000"/>
                </a:solidFill>
              </a:rPr>
              <a:t> ≤ 1</a:t>
            </a:r>
            <a:r>
              <a:rPr lang="en-IN" dirty="0" smtClean="0"/>
              <a:t>. 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</a:t>
            </a:r>
            <a:r>
              <a:rPr lang="en-IN" dirty="0" smtClean="0">
                <a:solidFill>
                  <a:srgbClr val="FF0000"/>
                </a:solidFill>
              </a:rPr>
              <a:t>When its 0</a:t>
            </a:r>
            <a:r>
              <a:rPr lang="en-IN" dirty="0" smtClean="0"/>
              <a:t>: There is no relationship between the dependent and independent variable. </a:t>
            </a:r>
          </a:p>
          <a:p>
            <a:pPr>
              <a:buNone/>
            </a:pPr>
            <a:r>
              <a:rPr lang="en-IN" sz="2800" baseline="30000" dirty="0" smtClean="0">
                <a:solidFill>
                  <a:srgbClr val="FF0000"/>
                </a:solidFill>
              </a:rPr>
              <a:t>  When</a:t>
            </a:r>
            <a:r>
              <a:rPr lang="en-IN" sz="2800" dirty="0" smtClean="0">
                <a:solidFill>
                  <a:srgbClr val="FF0000"/>
                </a:solidFill>
              </a:rPr>
              <a:t> its 1</a:t>
            </a:r>
            <a:r>
              <a:rPr lang="en-IN" sz="2800" dirty="0" smtClean="0"/>
              <a:t>: There is perfect relationship. </a:t>
            </a:r>
          </a:p>
          <a:p>
            <a:pPr>
              <a:buNone/>
            </a:pPr>
            <a:r>
              <a:rPr lang="en-IN" sz="2800" dirty="0" smtClean="0"/>
              <a:t>3. </a:t>
            </a:r>
            <a:r>
              <a:rPr lang="en-IN" sz="2800" dirty="0" smtClean="0">
                <a:solidFill>
                  <a:srgbClr val="FF0000"/>
                </a:solidFill>
              </a:rPr>
              <a:t>R</a:t>
            </a:r>
            <a:r>
              <a:rPr lang="en-IN" sz="2800" baseline="30000" dirty="0" smtClean="0">
                <a:solidFill>
                  <a:srgbClr val="FF0000"/>
                </a:solidFill>
              </a:rPr>
              <a:t>2 </a:t>
            </a:r>
            <a:r>
              <a:rPr lang="en-IN" sz="2800" dirty="0" smtClean="0">
                <a:solidFill>
                  <a:srgbClr val="FF0000"/>
                </a:solidFill>
              </a:rPr>
              <a:t> = r</a:t>
            </a:r>
            <a:r>
              <a:rPr lang="en-IN" sz="28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IN" sz="4000" baseline="30000" dirty="0" smtClean="0"/>
              <a:t>The correlation coefficient</a:t>
            </a:r>
            <a:r>
              <a:rPr lang="en-IN" sz="4000" dirty="0" smtClean="0"/>
              <a:t> </a:t>
            </a:r>
            <a:r>
              <a:rPr lang="en-IN" sz="4000" baseline="30000" dirty="0" smtClean="0"/>
              <a:t>lies between -1 and +1. </a:t>
            </a:r>
          </a:p>
          <a:p>
            <a:r>
              <a:rPr lang="en-IN" sz="4000" baseline="30000" dirty="0" smtClean="0"/>
              <a:t>-1 : perfect negative correlation</a:t>
            </a:r>
          </a:p>
          <a:p>
            <a:r>
              <a:rPr lang="en-IN" sz="4000" baseline="30000" dirty="0" smtClean="0"/>
              <a:t>+1: perfect positive correlation</a:t>
            </a:r>
            <a:endParaRPr lang="en-IN" sz="4000" baseline="30000" dirty="0" smtClean="0"/>
          </a:p>
          <a:p>
            <a:pPr>
              <a:buNone/>
            </a:pPr>
            <a:endParaRPr lang="en-IN" sz="2800" baseline="30000" dirty="0" smtClean="0"/>
          </a:p>
          <a:p>
            <a:endParaRPr lang="en-IN" baseline="30000" dirty="0" smtClean="0"/>
          </a:p>
          <a:p>
            <a:endParaRPr lang="en-US" baseline="30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6174" b="16656"/>
          <a:stretch>
            <a:fillRect/>
          </a:stretch>
        </p:blipFill>
        <p:spPr bwMode="auto">
          <a:xfrm>
            <a:off x="381000" y="234846"/>
            <a:ext cx="8305800" cy="639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sz="7200" dirty="0" smtClean="0"/>
          </a:p>
          <a:p>
            <a:endParaRPr lang="en-IN" sz="7200" dirty="0" smtClean="0"/>
          </a:p>
          <a:p>
            <a:pPr>
              <a:buNone/>
            </a:pPr>
            <a:r>
              <a:rPr lang="en-IN" sz="7200" dirty="0" smtClean="0"/>
              <a:t>     THANK YOU</a:t>
            </a:r>
            <a:endParaRPr lang="en-US" sz="7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</TotalTime>
  <Words>192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Origin</vt:lpstr>
      <vt:lpstr>GOODNESS OF FIT (R2)</vt:lpstr>
      <vt:lpstr>GOODNESS OF FIT</vt:lpstr>
      <vt:lpstr>Slide 3</vt:lpstr>
      <vt:lpstr>Properties of R2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GOODNESS OF FIT (R2)</dc:title>
  <dc:creator/>
  <cp:lastModifiedBy>LENOVO</cp:lastModifiedBy>
  <cp:revision>5</cp:revision>
  <dcterms:created xsi:type="dcterms:W3CDTF">2006-08-16T00:00:00Z</dcterms:created>
  <dcterms:modified xsi:type="dcterms:W3CDTF">2022-05-05T04:59:56Z</dcterms:modified>
</cp:coreProperties>
</file>