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71FFD8-2E89-4EE1-BF05-7F3CAAA5AA72}" type="doc">
      <dgm:prSet loTypeId="urn:microsoft.com/office/officeart/2005/8/layout/arrow5" loCatId="relationship" qsTypeId="urn:microsoft.com/office/officeart/2005/8/quickstyle/simple1" qsCatId="simple" csTypeId="urn:microsoft.com/office/officeart/2005/8/colors/colorful2" csCatId="colorful" phldr="1"/>
      <dgm:spPr/>
      <dgm:t>
        <a:bodyPr/>
        <a:lstStyle/>
        <a:p>
          <a:endParaRPr lang="en-US"/>
        </a:p>
      </dgm:t>
    </dgm:pt>
    <dgm:pt modelId="{9202DAF3-C787-4183-87DE-FB59F7B0D3B0}">
      <dgm:prSet phldrT="[Text]"/>
      <dgm:spPr>
        <a:ln>
          <a:solidFill>
            <a:schemeClr val="tx1"/>
          </a:solidFill>
        </a:ln>
      </dgm:spPr>
      <dgm:t>
        <a:bodyPr/>
        <a:lstStyle/>
        <a:p>
          <a:r>
            <a:rPr lang="en-US" dirty="0" smtClean="0"/>
            <a:t>Parliamentary Form of Government</a:t>
          </a:r>
          <a:endParaRPr lang="en-US" dirty="0"/>
        </a:p>
      </dgm:t>
    </dgm:pt>
    <dgm:pt modelId="{42481D0D-A250-46FC-9F3B-291B1AFE9FEF}" type="parTrans" cxnId="{442C9B9C-0B50-4451-88A5-6E098D470802}">
      <dgm:prSet/>
      <dgm:spPr/>
      <dgm:t>
        <a:bodyPr/>
        <a:lstStyle/>
        <a:p>
          <a:endParaRPr lang="en-US"/>
        </a:p>
      </dgm:t>
    </dgm:pt>
    <dgm:pt modelId="{D2F157E9-EC36-4753-B7FB-9065C8CD2696}" type="sibTrans" cxnId="{442C9B9C-0B50-4451-88A5-6E098D470802}">
      <dgm:prSet/>
      <dgm:spPr/>
      <dgm:t>
        <a:bodyPr/>
        <a:lstStyle/>
        <a:p>
          <a:endParaRPr lang="en-US"/>
        </a:p>
      </dgm:t>
    </dgm:pt>
    <dgm:pt modelId="{04A3C8F8-E50A-4579-A35F-32C941611A1C}">
      <dgm:prSet phldrT="[Text]"/>
      <dgm:spPr>
        <a:ln>
          <a:solidFill>
            <a:schemeClr val="tx1"/>
          </a:solidFill>
        </a:ln>
      </dgm:spPr>
      <dgm:t>
        <a:bodyPr/>
        <a:lstStyle/>
        <a:p>
          <a:r>
            <a:rPr lang="en-US" dirty="0" smtClean="0"/>
            <a:t>Presidential Form of Government</a:t>
          </a:r>
          <a:endParaRPr lang="en-US" dirty="0"/>
        </a:p>
      </dgm:t>
    </dgm:pt>
    <dgm:pt modelId="{A0B3F622-E450-46BF-9961-6D573D8CD315}" type="parTrans" cxnId="{2E7CD3D7-C3A5-45B6-9B20-AC9048568192}">
      <dgm:prSet/>
      <dgm:spPr/>
      <dgm:t>
        <a:bodyPr/>
        <a:lstStyle/>
        <a:p>
          <a:endParaRPr lang="en-US"/>
        </a:p>
      </dgm:t>
    </dgm:pt>
    <dgm:pt modelId="{CB3F26FC-B478-4082-8A02-0F7D3077AFE0}" type="sibTrans" cxnId="{2E7CD3D7-C3A5-45B6-9B20-AC9048568192}">
      <dgm:prSet/>
      <dgm:spPr/>
      <dgm:t>
        <a:bodyPr/>
        <a:lstStyle/>
        <a:p>
          <a:endParaRPr lang="en-US"/>
        </a:p>
      </dgm:t>
    </dgm:pt>
    <dgm:pt modelId="{798CFEFC-8ACA-45AD-B3C4-F63E113ABEB3}" type="pres">
      <dgm:prSet presAssocID="{BE71FFD8-2E89-4EE1-BF05-7F3CAAA5AA72}" presName="diagram" presStyleCnt="0">
        <dgm:presLayoutVars>
          <dgm:dir/>
          <dgm:resizeHandles val="exact"/>
        </dgm:presLayoutVars>
      </dgm:prSet>
      <dgm:spPr/>
      <dgm:t>
        <a:bodyPr/>
        <a:lstStyle/>
        <a:p>
          <a:endParaRPr lang="en-US"/>
        </a:p>
      </dgm:t>
    </dgm:pt>
    <dgm:pt modelId="{E16A6DDE-AF80-4AE9-9CBD-D83A4E24D8FD}" type="pres">
      <dgm:prSet presAssocID="{9202DAF3-C787-4183-87DE-FB59F7B0D3B0}" presName="arrow" presStyleLbl="node1" presStyleIdx="0" presStyleCnt="2">
        <dgm:presLayoutVars>
          <dgm:bulletEnabled val="1"/>
        </dgm:presLayoutVars>
      </dgm:prSet>
      <dgm:spPr/>
      <dgm:t>
        <a:bodyPr/>
        <a:lstStyle/>
        <a:p>
          <a:endParaRPr lang="en-US"/>
        </a:p>
      </dgm:t>
    </dgm:pt>
    <dgm:pt modelId="{3B2F648D-0CA4-460B-88D4-B51597F9A197}" type="pres">
      <dgm:prSet presAssocID="{04A3C8F8-E50A-4579-A35F-32C941611A1C}" presName="arrow" presStyleLbl="node1" presStyleIdx="1" presStyleCnt="2">
        <dgm:presLayoutVars>
          <dgm:bulletEnabled val="1"/>
        </dgm:presLayoutVars>
      </dgm:prSet>
      <dgm:spPr/>
      <dgm:t>
        <a:bodyPr/>
        <a:lstStyle/>
        <a:p>
          <a:endParaRPr lang="en-US"/>
        </a:p>
      </dgm:t>
    </dgm:pt>
  </dgm:ptLst>
  <dgm:cxnLst>
    <dgm:cxn modelId="{442C9B9C-0B50-4451-88A5-6E098D470802}" srcId="{BE71FFD8-2E89-4EE1-BF05-7F3CAAA5AA72}" destId="{9202DAF3-C787-4183-87DE-FB59F7B0D3B0}" srcOrd="0" destOrd="0" parTransId="{42481D0D-A250-46FC-9F3B-291B1AFE9FEF}" sibTransId="{D2F157E9-EC36-4753-B7FB-9065C8CD2696}"/>
    <dgm:cxn modelId="{2E7CD3D7-C3A5-45B6-9B20-AC9048568192}" srcId="{BE71FFD8-2E89-4EE1-BF05-7F3CAAA5AA72}" destId="{04A3C8F8-E50A-4579-A35F-32C941611A1C}" srcOrd="1" destOrd="0" parTransId="{A0B3F622-E450-46BF-9961-6D573D8CD315}" sibTransId="{CB3F26FC-B478-4082-8A02-0F7D3077AFE0}"/>
    <dgm:cxn modelId="{18752A9D-0335-4490-9C43-3E0B9D07EBB4}" type="presOf" srcId="{BE71FFD8-2E89-4EE1-BF05-7F3CAAA5AA72}" destId="{798CFEFC-8ACA-45AD-B3C4-F63E113ABEB3}" srcOrd="0" destOrd="0" presId="urn:microsoft.com/office/officeart/2005/8/layout/arrow5"/>
    <dgm:cxn modelId="{E7B780EE-0AC7-4165-B005-220D18061D0E}" type="presOf" srcId="{04A3C8F8-E50A-4579-A35F-32C941611A1C}" destId="{3B2F648D-0CA4-460B-88D4-B51597F9A197}" srcOrd="0" destOrd="0" presId="urn:microsoft.com/office/officeart/2005/8/layout/arrow5"/>
    <dgm:cxn modelId="{FB5ADC9C-EFCD-4F33-94BA-221C08DF47E4}" type="presOf" srcId="{9202DAF3-C787-4183-87DE-FB59F7B0D3B0}" destId="{E16A6DDE-AF80-4AE9-9CBD-D83A4E24D8FD}" srcOrd="0" destOrd="0" presId="urn:microsoft.com/office/officeart/2005/8/layout/arrow5"/>
    <dgm:cxn modelId="{9D1FFB05-BB29-4F43-B8AA-A28A820C192A}" type="presParOf" srcId="{798CFEFC-8ACA-45AD-B3C4-F63E113ABEB3}" destId="{E16A6DDE-AF80-4AE9-9CBD-D83A4E24D8FD}" srcOrd="0" destOrd="0" presId="urn:microsoft.com/office/officeart/2005/8/layout/arrow5"/>
    <dgm:cxn modelId="{AC567DB6-7F60-4146-9173-976DFAD7417D}" type="presParOf" srcId="{798CFEFC-8ACA-45AD-B3C4-F63E113ABEB3}" destId="{3B2F648D-0CA4-460B-88D4-B51597F9A197}" srcOrd="1" destOrd="0" presId="urn:microsoft.com/office/officeart/2005/8/layout/arrow5"/>
  </dgm:cxnLst>
  <dgm:bg>
    <a:solidFill>
      <a:schemeClr val="tx2">
        <a:lumMod val="40000"/>
        <a:lumOff val="60000"/>
      </a:schemeClr>
    </a:solidFill>
  </dgm:bg>
  <dgm:whole>
    <a:ln>
      <a:solidFill>
        <a:schemeClr val="tx1"/>
      </a:solidFill>
    </a:ln>
  </dgm:whole>
</dgm:dataModel>
</file>

<file path=ppt/diagrams/data2.xml><?xml version="1.0" encoding="utf-8"?>
<dgm:dataModel xmlns:dgm="http://schemas.openxmlformats.org/drawingml/2006/diagram" xmlns:a="http://schemas.openxmlformats.org/drawingml/2006/main">
  <dgm:ptLst>
    <dgm:pt modelId="{CF81EA2B-DCB0-4648-99C0-BE3B1B38267B}" type="doc">
      <dgm:prSet loTypeId="urn:microsoft.com/office/officeart/2005/8/layout/arrow5" loCatId="relationship" qsTypeId="urn:microsoft.com/office/officeart/2005/8/quickstyle/simple1" qsCatId="simple" csTypeId="urn:microsoft.com/office/officeart/2005/8/colors/colorful5" csCatId="colorful" phldr="1"/>
      <dgm:spPr/>
      <dgm:t>
        <a:bodyPr/>
        <a:lstStyle/>
        <a:p>
          <a:endParaRPr lang="en-US"/>
        </a:p>
      </dgm:t>
    </dgm:pt>
    <dgm:pt modelId="{AA2233F9-E678-43F8-8779-E6205FBE8596}">
      <dgm:prSet phldrT="[Text]"/>
      <dgm:spPr>
        <a:ln>
          <a:solidFill>
            <a:schemeClr val="tx1"/>
          </a:solidFill>
        </a:ln>
      </dgm:spPr>
      <dgm:t>
        <a:bodyPr/>
        <a:lstStyle/>
        <a:p>
          <a:r>
            <a:rPr lang="en-US" dirty="0" smtClean="0"/>
            <a:t>Federal form of government</a:t>
          </a:r>
          <a:endParaRPr lang="en-US" dirty="0"/>
        </a:p>
      </dgm:t>
    </dgm:pt>
    <dgm:pt modelId="{3F4FA475-26DE-47E9-90C9-5E7608652948}" type="parTrans" cxnId="{E6DCAE46-EE49-49D3-874E-8BDFD490F2CA}">
      <dgm:prSet/>
      <dgm:spPr/>
      <dgm:t>
        <a:bodyPr/>
        <a:lstStyle/>
        <a:p>
          <a:endParaRPr lang="en-US"/>
        </a:p>
      </dgm:t>
    </dgm:pt>
    <dgm:pt modelId="{6EC38A1C-02D9-47FB-89BC-CDBCCE9302D6}" type="sibTrans" cxnId="{E6DCAE46-EE49-49D3-874E-8BDFD490F2CA}">
      <dgm:prSet/>
      <dgm:spPr/>
      <dgm:t>
        <a:bodyPr/>
        <a:lstStyle/>
        <a:p>
          <a:endParaRPr lang="en-US"/>
        </a:p>
      </dgm:t>
    </dgm:pt>
    <dgm:pt modelId="{7506E98F-6E45-4662-A650-FC1798134657}">
      <dgm:prSet phldrT="[Text]"/>
      <dgm:spPr>
        <a:ln>
          <a:solidFill>
            <a:schemeClr val="tx1"/>
          </a:solidFill>
        </a:ln>
      </dgm:spPr>
      <dgm:t>
        <a:bodyPr/>
        <a:lstStyle/>
        <a:p>
          <a:r>
            <a:rPr lang="en-US" dirty="0" smtClean="0"/>
            <a:t>Unitary form of government</a:t>
          </a:r>
          <a:endParaRPr lang="en-US" dirty="0"/>
        </a:p>
      </dgm:t>
    </dgm:pt>
    <dgm:pt modelId="{FE269F59-377E-4548-82CF-1FDFA006B4A1}" type="parTrans" cxnId="{FC2FC67F-D9ED-4D7C-AFA6-DE57E9DB48A6}">
      <dgm:prSet/>
      <dgm:spPr/>
      <dgm:t>
        <a:bodyPr/>
        <a:lstStyle/>
        <a:p>
          <a:endParaRPr lang="en-US"/>
        </a:p>
      </dgm:t>
    </dgm:pt>
    <dgm:pt modelId="{905EC759-D7B8-46D8-9338-AD7062238A82}" type="sibTrans" cxnId="{FC2FC67F-D9ED-4D7C-AFA6-DE57E9DB48A6}">
      <dgm:prSet/>
      <dgm:spPr/>
      <dgm:t>
        <a:bodyPr/>
        <a:lstStyle/>
        <a:p>
          <a:endParaRPr lang="en-US"/>
        </a:p>
      </dgm:t>
    </dgm:pt>
    <dgm:pt modelId="{81C76DDC-EE83-4456-9F00-4809A440B115}" type="pres">
      <dgm:prSet presAssocID="{CF81EA2B-DCB0-4648-99C0-BE3B1B38267B}" presName="diagram" presStyleCnt="0">
        <dgm:presLayoutVars>
          <dgm:dir/>
          <dgm:resizeHandles val="exact"/>
        </dgm:presLayoutVars>
      </dgm:prSet>
      <dgm:spPr/>
      <dgm:t>
        <a:bodyPr/>
        <a:lstStyle/>
        <a:p>
          <a:endParaRPr lang="en-US"/>
        </a:p>
      </dgm:t>
    </dgm:pt>
    <dgm:pt modelId="{2FA0E4F9-9814-4CED-A2EB-692B5096D45E}" type="pres">
      <dgm:prSet presAssocID="{AA2233F9-E678-43F8-8779-E6205FBE8596}" presName="arrow" presStyleLbl="node1" presStyleIdx="0" presStyleCnt="2">
        <dgm:presLayoutVars>
          <dgm:bulletEnabled val="1"/>
        </dgm:presLayoutVars>
      </dgm:prSet>
      <dgm:spPr/>
      <dgm:t>
        <a:bodyPr/>
        <a:lstStyle/>
        <a:p>
          <a:endParaRPr lang="en-US"/>
        </a:p>
      </dgm:t>
    </dgm:pt>
    <dgm:pt modelId="{46E33AE2-AE32-4B0F-B868-ED8423E7ED74}" type="pres">
      <dgm:prSet presAssocID="{7506E98F-6E45-4662-A650-FC1798134657}" presName="arrow" presStyleLbl="node1" presStyleIdx="1" presStyleCnt="2">
        <dgm:presLayoutVars>
          <dgm:bulletEnabled val="1"/>
        </dgm:presLayoutVars>
      </dgm:prSet>
      <dgm:spPr/>
      <dgm:t>
        <a:bodyPr/>
        <a:lstStyle/>
        <a:p>
          <a:endParaRPr lang="en-US"/>
        </a:p>
      </dgm:t>
    </dgm:pt>
  </dgm:ptLst>
  <dgm:cxnLst>
    <dgm:cxn modelId="{E6DCAE46-EE49-49D3-874E-8BDFD490F2CA}" srcId="{CF81EA2B-DCB0-4648-99C0-BE3B1B38267B}" destId="{AA2233F9-E678-43F8-8779-E6205FBE8596}" srcOrd="0" destOrd="0" parTransId="{3F4FA475-26DE-47E9-90C9-5E7608652948}" sibTransId="{6EC38A1C-02D9-47FB-89BC-CDBCCE9302D6}"/>
    <dgm:cxn modelId="{6F510BE0-71DC-45D1-8010-34B6FE6BD00E}" type="presOf" srcId="{AA2233F9-E678-43F8-8779-E6205FBE8596}" destId="{2FA0E4F9-9814-4CED-A2EB-692B5096D45E}" srcOrd="0" destOrd="0" presId="urn:microsoft.com/office/officeart/2005/8/layout/arrow5"/>
    <dgm:cxn modelId="{6013B598-1F12-49D7-96A2-898B968435A8}" type="presOf" srcId="{7506E98F-6E45-4662-A650-FC1798134657}" destId="{46E33AE2-AE32-4B0F-B868-ED8423E7ED74}" srcOrd="0" destOrd="0" presId="urn:microsoft.com/office/officeart/2005/8/layout/arrow5"/>
    <dgm:cxn modelId="{2816A690-36A3-45EA-9209-32717648C143}" type="presOf" srcId="{CF81EA2B-DCB0-4648-99C0-BE3B1B38267B}" destId="{81C76DDC-EE83-4456-9F00-4809A440B115}" srcOrd="0" destOrd="0" presId="urn:microsoft.com/office/officeart/2005/8/layout/arrow5"/>
    <dgm:cxn modelId="{FC2FC67F-D9ED-4D7C-AFA6-DE57E9DB48A6}" srcId="{CF81EA2B-DCB0-4648-99C0-BE3B1B38267B}" destId="{7506E98F-6E45-4662-A650-FC1798134657}" srcOrd="1" destOrd="0" parTransId="{FE269F59-377E-4548-82CF-1FDFA006B4A1}" sibTransId="{905EC759-D7B8-46D8-9338-AD7062238A82}"/>
    <dgm:cxn modelId="{748AB6E3-9B40-40FA-8C4C-419BD5B77E0F}" type="presParOf" srcId="{81C76DDC-EE83-4456-9F00-4809A440B115}" destId="{2FA0E4F9-9814-4CED-A2EB-692B5096D45E}" srcOrd="0" destOrd="0" presId="urn:microsoft.com/office/officeart/2005/8/layout/arrow5"/>
    <dgm:cxn modelId="{2ACD1AF4-882F-4B35-866C-F67A81FB9B2D}" type="presParOf" srcId="{81C76DDC-EE83-4456-9F00-4809A440B115}" destId="{46E33AE2-AE32-4B0F-B868-ED8423E7ED74}" srcOrd="1" destOrd="0" presId="urn:microsoft.com/office/officeart/2005/8/layout/arrow5"/>
  </dgm:cxnLst>
  <dgm:bg>
    <a:solidFill>
      <a:schemeClr val="accent2">
        <a:lumMod val="40000"/>
        <a:lumOff val="60000"/>
      </a:schemeClr>
    </a:solidFill>
  </dgm:bg>
  <dgm:whole>
    <a:ln>
      <a:solidFill>
        <a:schemeClr val="accent1"/>
      </a:solidFill>
    </a:ln>
  </dgm:whole>
</dgm:dataModel>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C1CAB5-8DCD-4841-9702-E3F0E7F9B8A5}" type="datetimeFigureOut">
              <a:rPr lang="en-US" smtClean="0"/>
              <a:pPr/>
              <a:t>13/11/2019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64A8C-0801-4F93-96FF-7FEE84F99F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1CAB5-8DCD-4841-9702-E3F0E7F9B8A5}" type="datetimeFigureOut">
              <a:rPr lang="en-US" smtClean="0"/>
              <a:pPr/>
              <a:t>13/11/2019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64A8C-0801-4F93-96FF-7FEE84F99F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1CAB5-8DCD-4841-9702-E3F0E7F9B8A5}" type="datetimeFigureOut">
              <a:rPr lang="en-US" smtClean="0"/>
              <a:pPr/>
              <a:t>13/11/2019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64A8C-0801-4F93-96FF-7FEE84F99F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1CAB5-8DCD-4841-9702-E3F0E7F9B8A5}" type="datetimeFigureOut">
              <a:rPr lang="en-US" smtClean="0"/>
              <a:pPr/>
              <a:t>13/11/2019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64A8C-0801-4F93-96FF-7FEE84F99F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C1CAB5-8DCD-4841-9702-E3F0E7F9B8A5}" type="datetimeFigureOut">
              <a:rPr lang="en-US" smtClean="0"/>
              <a:pPr/>
              <a:t>13/11/2019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64A8C-0801-4F93-96FF-7FEE84F99F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C1CAB5-8DCD-4841-9702-E3F0E7F9B8A5}" type="datetimeFigureOut">
              <a:rPr lang="en-US" smtClean="0"/>
              <a:pPr/>
              <a:t>13/11/2019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64A8C-0801-4F93-96FF-7FEE84F99F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C1CAB5-8DCD-4841-9702-E3F0E7F9B8A5}" type="datetimeFigureOut">
              <a:rPr lang="en-US" smtClean="0"/>
              <a:pPr/>
              <a:t>13/11/2019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B64A8C-0801-4F93-96FF-7FEE84F99F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C1CAB5-8DCD-4841-9702-E3F0E7F9B8A5}" type="datetimeFigureOut">
              <a:rPr lang="en-US" smtClean="0"/>
              <a:pPr/>
              <a:t>13/11/2019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B64A8C-0801-4F93-96FF-7FEE84F99F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1CAB5-8DCD-4841-9702-E3F0E7F9B8A5}" type="datetimeFigureOut">
              <a:rPr lang="en-US" smtClean="0"/>
              <a:pPr/>
              <a:t>13/11/2019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B64A8C-0801-4F93-96FF-7FEE84F99F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C1CAB5-8DCD-4841-9702-E3F0E7F9B8A5}" type="datetimeFigureOut">
              <a:rPr lang="en-US" smtClean="0"/>
              <a:pPr/>
              <a:t>13/11/2019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64A8C-0801-4F93-96FF-7FEE84F99F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C1CAB5-8DCD-4841-9702-E3F0E7F9B8A5}" type="datetimeFigureOut">
              <a:rPr lang="en-US" smtClean="0"/>
              <a:pPr/>
              <a:t>13/11/2019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64A8C-0801-4F93-96FF-7FEE84F99F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C1CAB5-8DCD-4841-9702-E3F0E7F9B8A5}" type="datetimeFigureOut">
              <a:rPr lang="en-US" smtClean="0"/>
              <a:pPr/>
              <a:t>13/11/2019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64A8C-0801-4F93-96FF-7FEE84F99F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Federal System</a:t>
            </a:r>
            <a:endParaRPr lang="en-US" dirty="0">
              <a:solidFill>
                <a:srgbClr val="FF0000"/>
              </a:solidFill>
            </a:endParaRPr>
          </a:p>
        </p:txBody>
      </p:sp>
      <p:sp>
        <p:nvSpPr>
          <p:cNvPr id="3" name="Subtitle 2"/>
          <p:cNvSpPr>
            <a:spLocks noGrp="1"/>
          </p:cNvSpPr>
          <p:nvPr>
            <p:ph type="subTitle" idx="1"/>
          </p:nvPr>
        </p:nvSpPr>
        <p:spPr/>
        <p:txBody>
          <a:bodyPr>
            <a:normAutofit fontScale="85000" lnSpcReduction="20000"/>
          </a:bodyPr>
          <a:lstStyle/>
          <a:p>
            <a:r>
              <a:rPr lang="en-US" dirty="0" err="1" smtClean="0">
                <a:solidFill>
                  <a:srgbClr val="FF0000"/>
                </a:solidFill>
              </a:rPr>
              <a:t>Madhusmita</a:t>
            </a:r>
            <a:r>
              <a:rPr lang="en-US" dirty="0" smtClean="0">
                <a:solidFill>
                  <a:srgbClr val="FF0000"/>
                </a:solidFill>
              </a:rPr>
              <a:t> Devi</a:t>
            </a:r>
          </a:p>
          <a:p>
            <a:r>
              <a:rPr lang="en-US" dirty="0" err="1" smtClean="0">
                <a:solidFill>
                  <a:srgbClr val="FF0000"/>
                </a:solidFill>
              </a:rPr>
              <a:t>Ph.d</a:t>
            </a:r>
            <a:r>
              <a:rPr lang="en-US" dirty="0" smtClean="0">
                <a:solidFill>
                  <a:srgbClr val="FF0000"/>
                </a:solidFill>
              </a:rPr>
              <a:t> Research Scholar</a:t>
            </a:r>
          </a:p>
          <a:p>
            <a:r>
              <a:rPr lang="en-US" dirty="0" smtClean="0">
                <a:solidFill>
                  <a:srgbClr val="FF0000"/>
                </a:solidFill>
              </a:rPr>
              <a:t>Department of Political Science</a:t>
            </a:r>
          </a:p>
          <a:p>
            <a:r>
              <a:rPr lang="en-US" dirty="0" err="1" smtClean="0">
                <a:solidFill>
                  <a:srgbClr val="FF0000"/>
                </a:solidFill>
              </a:rPr>
              <a:t>Gauhati</a:t>
            </a:r>
            <a:r>
              <a:rPr lang="en-US" dirty="0" smtClean="0">
                <a:solidFill>
                  <a:srgbClr val="FF0000"/>
                </a:solidFill>
              </a:rPr>
              <a:t> University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a:ln>
            <a:solidFill>
              <a:schemeClr val="tx1"/>
            </a:solidFill>
          </a:ln>
        </p:spPr>
        <p:txBody>
          <a:bodyPr/>
          <a:lstStyle/>
          <a:p>
            <a:r>
              <a:rPr lang="en-US" dirty="0" smtClean="0"/>
              <a:t>Dr. B.R </a:t>
            </a:r>
            <a:r>
              <a:rPr lang="en-US" dirty="0" err="1" smtClean="0"/>
              <a:t>Ambedkar</a:t>
            </a:r>
            <a:r>
              <a:rPr lang="en-US" dirty="0" smtClean="0"/>
              <a:t> Said….</a:t>
            </a:r>
            <a:endParaRPr lang="en-US" dirty="0"/>
          </a:p>
        </p:txBody>
      </p:sp>
      <p:sp>
        <p:nvSpPr>
          <p:cNvPr id="3" name="Content Placeholder 2"/>
          <p:cNvSpPr>
            <a:spLocks noGrp="1"/>
          </p:cNvSpPr>
          <p:nvPr>
            <p:ph idx="1"/>
          </p:nvPr>
        </p:nvSpPr>
        <p:spPr>
          <a:blipFill>
            <a:blip r:embed="rId2"/>
            <a:tile tx="0" ty="0" sx="100000" sy="100000" flip="none" algn="tl"/>
          </a:blipFill>
          <a:ln>
            <a:solidFill>
              <a:schemeClr val="tx1"/>
            </a:solidFill>
          </a:ln>
        </p:spPr>
        <p:txBody>
          <a:bodyPr/>
          <a:lstStyle/>
          <a:p>
            <a:pPr>
              <a:buNone/>
            </a:pPr>
            <a:r>
              <a:rPr lang="en-US" dirty="0" smtClean="0"/>
              <a:t>“The constitution avoids the tight mould of federalism and could be both unitary as well as federal according to the requirements of time and circumstances. Yet it is a federal constitution in as much as it establishes a dual polity. Both the union and states are created by the constitution, both derive their respective authority from the constitution.”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153400" cy="3810000"/>
          </a:xfrm>
          <a:solidFill>
            <a:srgbClr val="00B0F0"/>
          </a:solidFill>
        </p:spPr>
        <p:txBody>
          <a:bodyPr>
            <a:normAutofit/>
          </a:bodyPr>
          <a:lstStyle/>
          <a:p>
            <a:r>
              <a:rPr lang="en-US" sz="8000" dirty="0" smtClean="0">
                <a:solidFill>
                  <a:srgbClr val="FF0000"/>
                </a:solidFill>
              </a:rPr>
              <a:t>Thank You</a:t>
            </a:r>
            <a:endParaRPr lang="en-US" sz="80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a:t>
            </a:r>
            <a:endParaRPr lang="en-US" dirty="0"/>
          </a:p>
        </p:txBody>
      </p:sp>
      <p:sp>
        <p:nvSpPr>
          <p:cNvPr id="3" name="Text Placeholder 2"/>
          <p:cNvSpPr>
            <a:spLocks noGrp="1"/>
          </p:cNvSpPr>
          <p:nvPr>
            <p:ph type="body" idx="1"/>
          </p:nvPr>
        </p:nvSpPr>
        <p:spPr/>
        <p:txBody>
          <a:bodyPr>
            <a:noAutofit/>
          </a:bodyPr>
          <a:lstStyle/>
          <a:p>
            <a:r>
              <a:rPr lang="en-US" dirty="0" smtClean="0"/>
              <a:t>On the basis of the relationship between executive and legislature</a:t>
            </a:r>
            <a:endParaRPr lang="en-US" dirty="0"/>
          </a:p>
        </p:txBody>
      </p:sp>
      <p:graphicFrame>
        <p:nvGraphicFramePr>
          <p:cNvPr id="7" name="Content Placeholder 6"/>
          <p:cNvGraphicFramePr>
            <a:graphicFrameLocks noGrp="1"/>
          </p:cNvGraphicFramePr>
          <p:nvPr>
            <p:ph sz="half" idx="2"/>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quarter" idx="3"/>
          </p:nvPr>
        </p:nvSpPr>
        <p:spPr/>
        <p:txBody>
          <a:bodyPr>
            <a:noAutofit/>
          </a:bodyPr>
          <a:lstStyle/>
          <a:p>
            <a:r>
              <a:rPr lang="en-US" sz="2000" dirty="0" smtClean="0"/>
              <a:t>On the basis of the relationship between national government and regional governments</a:t>
            </a:r>
            <a:endParaRPr lang="en-US" sz="2000" dirty="0"/>
          </a:p>
        </p:txBody>
      </p:sp>
      <p:graphicFrame>
        <p:nvGraphicFramePr>
          <p:cNvPr id="8" name="Content Placeholder 7"/>
          <p:cNvGraphicFramePr>
            <a:graphicFrameLocks noGrp="1"/>
          </p:cNvGraphicFramePr>
          <p:nvPr>
            <p:ph sz="quarter" idx="4"/>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1"/>
            </a:solidFill>
          </a:ln>
        </p:spPr>
        <p:txBody>
          <a:bodyPr/>
          <a:lstStyle/>
          <a:p>
            <a:r>
              <a:rPr lang="en-US" dirty="0" smtClean="0"/>
              <a:t>Government</a:t>
            </a:r>
            <a:endParaRPr lang="en-US" dirty="0"/>
          </a:p>
        </p:txBody>
      </p:sp>
      <p:sp>
        <p:nvSpPr>
          <p:cNvPr id="3" name="Text Placeholder 2"/>
          <p:cNvSpPr>
            <a:spLocks noGrp="1"/>
          </p:cNvSpPr>
          <p:nvPr>
            <p:ph type="body" idx="1"/>
          </p:nvPr>
        </p:nvSpPr>
        <p:spPr>
          <a:solidFill>
            <a:schemeClr val="accent5">
              <a:lumMod val="60000"/>
              <a:lumOff val="40000"/>
            </a:schemeClr>
          </a:solidFill>
          <a:ln>
            <a:solidFill>
              <a:schemeClr val="tx1"/>
            </a:solidFill>
          </a:ln>
        </p:spPr>
        <p:txBody>
          <a:bodyPr/>
          <a:lstStyle/>
          <a:p>
            <a:r>
              <a:rPr lang="en-US" dirty="0" smtClean="0"/>
              <a:t>Federal</a:t>
            </a:r>
            <a:endParaRPr lang="en-US" dirty="0"/>
          </a:p>
        </p:txBody>
      </p:sp>
      <p:sp>
        <p:nvSpPr>
          <p:cNvPr id="4" name="Content Placeholder 3"/>
          <p:cNvSpPr>
            <a:spLocks noGrp="1"/>
          </p:cNvSpPr>
          <p:nvPr>
            <p:ph sz="half" idx="2"/>
          </p:nvPr>
        </p:nvSpPr>
        <p:spPr>
          <a:solidFill>
            <a:schemeClr val="bg2">
              <a:lumMod val="90000"/>
            </a:schemeClr>
          </a:solidFill>
          <a:ln>
            <a:solidFill>
              <a:schemeClr val="accent2"/>
            </a:solidFill>
          </a:ln>
        </p:spPr>
        <p:txBody>
          <a:bodyPr>
            <a:normAutofit lnSpcReduction="10000"/>
          </a:bodyPr>
          <a:lstStyle/>
          <a:p>
            <a:pPr>
              <a:buFont typeface="Wingdings" pitchFamily="2" charset="2"/>
              <a:buChar char="Ø"/>
            </a:pPr>
            <a:r>
              <a:rPr lang="en-US" dirty="0" smtClean="0"/>
              <a:t>Powers are divided between national government and regional governments by the constitution itself.</a:t>
            </a:r>
          </a:p>
          <a:p>
            <a:pPr>
              <a:buFont typeface="Wingdings" pitchFamily="2" charset="2"/>
              <a:buChar char="Ø"/>
            </a:pPr>
            <a:r>
              <a:rPr lang="en-US" dirty="0" smtClean="0"/>
              <a:t>Both the governments operate in their respective jurisdictions independently.</a:t>
            </a:r>
          </a:p>
          <a:p>
            <a:pPr>
              <a:buFont typeface="Wingdings" pitchFamily="2" charset="2"/>
              <a:buChar char="Ø"/>
            </a:pPr>
            <a:r>
              <a:rPr lang="en-US" dirty="0" smtClean="0"/>
              <a:t>For example, USA, Switzerland, Australia, Canada, Russia, Brazil, Argentina, etc.</a:t>
            </a:r>
            <a:endParaRPr lang="en-US" dirty="0"/>
          </a:p>
        </p:txBody>
      </p:sp>
      <p:sp>
        <p:nvSpPr>
          <p:cNvPr id="5" name="Text Placeholder 4"/>
          <p:cNvSpPr>
            <a:spLocks noGrp="1"/>
          </p:cNvSpPr>
          <p:nvPr>
            <p:ph type="body" sz="quarter" idx="3"/>
          </p:nvPr>
        </p:nvSpPr>
        <p:spPr>
          <a:solidFill>
            <a:schemeClr val="accent5">
              <a:lumMod val="60000"/>
              <a:lumOff val="40000"/>
            </a:schemeClr>
          </a:solidFill>
          <a:ln>
            <a:solidFill>
              <a:schemeClr val="tx1"/>
            </a:solidFill>
          </a:ln>
        </p:spPr>
        <p:txBody>
          <a:bodyPr/>
          <a:lstStyle/>
          <a:p>
            <a:r>
              <a:rPr lang="en-US" dirty="0" smtClean="0"/>
              <a:t>Unitary</a:t>
            </a:r>
            <a:endParaRPr lang="en-US" dirty="0"/>
          </a:p>
        </p:txBody>
      </p:sp>
      <p:sp>
        <p:nvSpPr>
          <p:cNvPr id="6" name="Content Placeholder 5"/>
          <p:cNvSpPr>
            <a:spLocks noGrp="1"/>
          </p:cNvSpPr>
          <p:nvPr>
            <p:ph sz="quarter" idx="4"/>
          </p:nvPr>
        </p:nvSpPr>
        <p:spPr>
          <a:solidFill>
            <a:schemeClr val="bg2">
              <a:lumMod val="90000"/>
            </a:schemeClr>
          </a:solidFill>
          <a:ln>
            <a:solidFill>
              <a:schemeClr val="accent2"/>
            </a:solidFill>
          </a:ln>
        </p:spPr>
        <p:txBody>
          <a:bodyPr>
            <a:normAutofit lnSpcReduction="10000"/>
          </a:bodyPr>
          <a:lstStyle/>
          <a:p>
            <a:pPr>
              <a:buFont typeface="Wingdings" pitchFamily="2" charset="2"/>
              <a:buChar char="Ø"/>
            </a:pPr>
            <a:r>
              <a:rPr lang="en-US" dirty="0" smtClean="0"/>
              <a:t>All powers are vested in the hands of national government.</a:t>
            </a:r>
          </a:p>
          <a:p>
            <a:pPr>
              <a:buFont typeface="Wingdings" pitchFamily="2" charset="2"/>
              <a:buChar char="Ø"/>
            </a:pPr>
            <a:r>
              <a:rPr lang="en-US" dirty="0" smtClean="0"/>
              <a:t>The regional government, if at all exist, derive their authority from the national government.</a:t>
            </a:r>
          </a:p>
          <a:p>
            <a:pPr>
              <a:buFont typeface="Wingdings" pitchFamily="2" charset="2"/>
              <a:buChar char="Ø"/>
            </a:pPr>
            <a:r>
              <a:rPr lang="en-US" dirty="0" smtClean="0"/>
              <a:t>For example, UK, France, Japan, Italy, Belgium, Norway, Sweden, Spain, China etc.</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1"/>
            </a:solidFill>
          </a:ln>
        </p:spPr>
        <p:txBody>
          <a:bodyPr/>
          <a:lstStyle/>
          <a:p>
            <a:r>
              <a:rPr lang="en-US" dirty="0" smtClean="0"/>
              <a:t>Facts</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1"/>
            </a:solidFill>
          </a:ln>
        </p:spPr>
        <p:txBody>
          <a:bodyPr>
            <a:normAutofit fontScale="92500"/>
          </a:bodyPr>
          <a:lstStyle/>
          <a:p>
            <a:pPr>
              <a:buFont typeface="Wingdings" pitchFamily="2" charset="2"/>
              <a:buChar char="ü"/>
            </a:pPr>
            <a:r>
              <a:rPr lang="en-US" dirty="0" smtClean="0"/>
              <a:t>The term ‘federation’ is derived from a Latin word </a:t>
            </a:r>
            <a:r>
              <a:rPr lang="en-US" i="1" dirty="0" err="1" smtClean="0"/>
              <a:t>foedus</a:t>
            </a:r>
            <a:r>
              <a:rPr lang="en-US" i="1" dirty="0" smtClean="0"/>
              <a:t> </a:t>
            </a:r>
            <a:r>
              <a:rPr lang="en-US" dirty="0" smtClean="0"/>
              <a:t>which means ‘treaty’ or ‘agreement’.</a:t>
            </a:r>
          </a:p>
          <a:p>
            <a:pPr>
              <a:buFont typeface="Wingdings" pitchFamily="2" charset="2"/>
              <a:buChar char="ü"/>
            </a:pPr>
            <a:r>
              <a:rPr lang="en-US" dirty="0" smtClean="0"/>
              <a:t>The units of federation are known by various names like </a:t>
            </a:r>
            <a:r>
              <a:rPr lang="en-US" dirty="0" smtClean="0">
                <a:solidFill>
                  <a:srgbClr val="FF0000"/>
                </a:solidFill>
              </a:rPr>
              <a:t>states</a:t>
            </a:r>
            <a:r>
              <a:rPr lang="en-US" dirty="0" smtClean="0"/>
              <a:t> (in </a:t>
            </a:r>
            <a:r>
              <a:rPr lang="en-US" dirty="0" smtClean="0">
                <a:solidFill>
                  <a:srgbClr val="FF0000"/>
                </a:solidFill>
              </a:rPr>
              <a:t>USA</a:t>
            </a:r>
            <a:r>
              <a:rPr lang="en-US" dirty="0" smtClean="0"/>
              <a:t>); </a:t>
            </a:r>
            <a:r>
              <a:rPr lang="en-US" dirty="0" smtClean="0">
                <a:solidFill>
                  <a:srgbClr val="002060"/>
                </a:solidFill>
              </a:rPr>
              <a:t>cantons</a:t>
            </a:r>
            <a:r>
              <a:rPr lang="en-US" dirty="0" smtClean="0"/>
              <a:t> (in </a:t>
            </a:r>
            <a:r>
              <a:rPr lang="en-US" dirty="0" smtClean="0">
                <a:solidFill>
                  <a:srgbClr val="002060"/>
                </a:solidFill>
              </a:rPr>
              <a:t>Switzerland)</a:t>
            </a:r>
            <a:r>
              <a:rPr lang="en-US" dirty="0" smtClean="0"/>
              <a:t>; </a:t>
            </a:r>
            <a:r>
              <a:rPr lang="en-US" dirty="0" smtClean="0">
                <a:solidFill>
                  <a:srgbClr val="00B050"/>
                </a:solidFill>
              </a:rPr>
              <a:t>provinces</a:t>
            </a:r>
            <a:r>
              <a:rPr lang="en-US" dirty="0" smtClean="0"/>
              <a:t> (in </a:t>
            </a:r>
            <a:r>
              <a:rPr lang="en-US" dirty="0" smtClean="0">
                <a:solidFill>
                  <a:srgbClr val="00B050"/>
                </a:solidFill>
              </a:rPr>
              <a:t>Canada</a:t>
            </a:r>
            <a:r>
              <a:rPr lang="en-US" dirty="0" smtClean="0"/>
              <a:t>) or </a:t>
            </a:r>
            <a:r>
              <a:rPr lang="en-US" dirty="0" smtClean="0">
                <a:solidFill>
                  <a:srgbClr val="C00000"/>
                </a:solidFill>
              </a:rPr>
              <a:t>republics</a:t>
            </a:r>
            <a:r>
              <a:rPr lang="en-US" dirty="0" smtClean="0"/>
              <a:t> (in </a:t>
            </a:r>
            <a:r>
              <a:rPr lang="en-US" dirty="0" smtClean="0">
                <a:solidFill>
                  <a:srgbClr val="C00000"/>
                </a:solidFill>
              </a:rPr>
              <a:t>Russia</a:t>
            </a:r>
            <a:r>
              <a:rPr lang="en-US" dirty="0" smtClean="0"/>
              <a:t>), etc.</a:t>
            </a:r>
          </a:p>
          <a:p>
            <a:pPr>
              <a:buFont typeface="Wingdings" pitchFamily="2" charset="2"/>
              <a:buChar char="ü"/>
            </a:pPr>
            <a:r>
              <a:rPr lang="en-US" dirty="0" smtClean="0"/>
              <a:t>The USA is the first and the oldest federation in the world, formed in 1787 &amp; comprises 50 states (originally 13 states).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1"/>
            </a:solidFill>
          </a:ln>
        </p:spPr>
        <p:txBody>
          <a:bodyPr/>
          <a:lstStyle/>
          <a:p>
            <a:r>
              <a:rPr lang="en-US" dirty="0" smtClean="0"/>
              <a:t>Formation of a Federation</a:t>
            </a:r>
            <a:endParaRPr lang="en-US" dirty="0"/>
          </a:p>
        </p:txBody>
      </p:sp>
      <p:sp>
        <p:nvSpPr>
          <p:cNvPr id="3" name="Text Placeholder 2"/>
          <p:cNvSpPr>
            <a:spLocks noGrp="1"/>
          </p:cNvSpPr>
          <p:nvPr>
            <p:ph type="body" idx="1"/>
          </p:nvPr>
        </p:nvSpPr>
        <p:spPr>
          <a:solidFill>
            <a:schemeClr val="accent3">
              <a:lumMod val="40000"/>
              <a:lumOff val="60000"/>
            </a:schemeClr>
          </a:solidFill>
          <a:ln>
            <a:solidFill>
              <a:schemeClr val="accent1"/>
            </a:solidFill>
          </a:ln>
        </p:spPr>
        <p:txBody>
          <a:bodyPr/>
          <a:lstStyle/>
          <a:p>
            <a:r>
              <a:rPr lang="en-US" dirty="0" smtClean="0"/>
              <a:t>Integration</a:t>
            </a:r>
            <a:endParaRPr lang="en-US" dirty="0"/>
          </a:p>
        </p:txBody>
      </p:sp>
      <p:sp>
        <p:nvSpPr>
          <p:cNvPr id="4" name="Content Placeholder 3"/>
          <p:cNvSpPr>
            <a:spLocks noGrp="1"/>
          </p:cNvSpPr>
          <p:nvPr>
            <p:ph sz="half" idx="2"/>
          </p:nvPr>
        </p:nvSpPr>
        <p:spPr>
          <a:solidFill>
            <a:schemeClr val="accent4">
              <a:lumMod val="40000"/>
              <a:lumOff val="60000"/>
            </a:schemeClr>
          </a:solidFill>
          <a:ln>
            <a:solidFill>
              <a:schemeClr val="tx1"/>
            </a:solidFill>
          </a:ln>
        </p:spPr>
        <p:txBody>
          <a:bodyPr/>
          <a:lstStyle/>
          <a:p>
            <a:pPr>
              <a:buFont typeface="Wingdings" pitchFamily="2" charset="2"/>
              <a:buChar char="v"/>
            </a:pPr>
            <a:r>
              <a:rPr lang="en-US" dirty="0" smtClean="0"/>
              <a:t>A number of militarily weak or economically backward states come together to form a big and a strong union.</a:t>
            </a:r>
          </a:p>
          <a:p>
            <a:pPr>
              <a:buFont typeface="Wingdings" pitchFamily="2" charset="2"/>
              <a:buChar char="v"/>
            </a:pPr>
            <a:r>
              <a:rPr lang="en-US" dirty="0" smtClean="0"/>
              <a:t>For example, USA.</a:t>
            </a:r>
            <a:endParaRPr lang="en-US" dirty="0"/>
          </a:p>
        </p:txBody>
      </p:sp>
      <p:sp>
        <p:nvSpPr>
          <p:cNvPr id="5" name="Text Placeholder 4"/>
          <p:cNvSpPr>
            <a:spLocks noGrp="1"/>
          </p:cNvSpPr>
          <p:nvPr>
            <p:ph type="body" sz="quarter" idx="3"/>
          </p:nvPr>
        </p:nvSpPr>
        <p:spPr>
          <a:solidFill>
            <a:schemeClr val="accent1">
              <a:lumMod val="20000"/>
              <a:lumOff val="80000"/>
            </a:schemeClr>
          </a:solidFill>
          <a:ln>
            <a:solidFill>
              <a:schemeClr val="tx1"/>
            </a:solidFill>
          </a:ln>
        </p:spPr>
        <p:txBody>
          <a:bodyPr/>
          <a:lstStyle/>
          <a:p>
            <a:r>
              <a:rPr lang="en-US" dirty="0" smtClean="0"/>
              <a:t>disintegration</a:t>
            </a:r>
            <a:endParaRPr lang="en-US" dirty="0"/>
          </a:p>
        </p:txBody>
      </p:sp>
      <p:sp>
        <p:nvSpPr>
          <p:cNvPr id="6" name="Content Placeholder 5"/>
          <p:cNvSpPr>
            <a:spLocks noGrp="1"/>
          </p:cNvSpPr>
          <p:nvPr>
            <p:ph sz="quarter" idx="4"/>
          </p:nvPr>
        </p:nvSpPr>
        <p:spPr>
          <a:solidFill>
            <a:schemeClr val="accent4">
              <a:lumMod val="40000"/>
              <a:lumOff val="60000"/>
            </a:schemeClr>
          </a:solidFill>
          <a:ln>
            <a:solidFill>
              <a:schemeClr val="tx1"/>
            </a:solidFill>
          </a:ln>
        </p:spPr>
        <p:txBody>
          <a:bodyPr/>
          <a:lstStyle/>
          <a:p>
            <a:pPr>
              <a:buFont typeface="Wingdings" pitchFamily="2" charset="2"/>
              <a:buChar char="v"/>
            </a:pPr>
            <a:r>
              <a:rPr lang="en-US" dirty="0" smtClean="0"/>
              <a:t>A big unitary state is converted into a federation by granting autonomy to the provinces to promote regional interest.</a:t>
            </a:r>
          </a:p>
          <a:p>
            <a:pPr>
              <a:buFont typeface="Wingdings" pitchFamily="2" charset="2"/>
              <a:buChar char="v"/>
            </a:pPr>
            <a:r>
              <a:rPr lang="en-US" dirty="0" smtClean="0"/>
              <a:t>For example, Canada.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accent2"/>
            </a:solidFill>
          </a:ln>
        </p:spPr>
        <p:txBody>
          <a:bodyPr/>
          <a:lstStyle/>
          <a:p>
            <a:r>
              <a:rPr lang="en-US" dirty="0" smtClean="0"/>
              <a:t>Indian Federalism</a:t>
            </a:r>
            <a:endParaRPr lang="en-US" dirty="0"/>
          </a:p>
        </p:txBody>
      </p:sp>
      <p:sp>
        <p:nvSpPr>
          <p:cNvPr id="3" name="Content Placeholder 2"/>
          <p:cNvSpPr>
            <a:spLocks noGrp="1"/>
          </p:cNvSpPr>
          <p:nvPr>
            <p:ph idx="1"/>
          </p:nvPr>
        </p:nvSpPr>
        <p:spPr>
          <a:solidFill>
            <a:schemeClr val="accent1">
              <a:lumMod val="20000"/>
              <a:lumOff val="80000"/>
            </a:schemeClr>
          </a:solidFill>
          <a:ln>
            <a:solidFill>
              <a:schemeClr val="tx2"/>
            </a:solidFill>
          </a:ln>
        </p:spPr>
        <p:txBody>
          <a:bodyPr>
            <a:normAutofit fontScale="77500" lnSpcReduction="20000"/>
          </a:bodyPr>
          <a:lstStyle/>
          <a:p>
            <a:pPr algn="just">
              <a:buFont typeface="Wingdings" pitchFamily="2" charset="2"/>
              <a:buChar char="Ø"/>
            </a:pPr>
            <a:r>
              <a:rPr lang="en-US" dirty="0" smtClean="0"/>
              <a:t>The framers of our constitution adopted the federal system due to two main reasons-the large size of the country and its socio cultural diversity.</a:t>
            </a:r>
          </a:p>
          <a:p>
            <a:pPr algn="just">
              <a:buFont typeface="Wingdings" pitchFamily="2" charset="2"/>
              <a:buChar char="Ø"/>
            </a:pPr>
            <a:r>
              <a:rPr lang="en-US" dirty="0" smtClean="0"/>
              <a:t>The federal system not only ensures efficient governance but also reconciles national unity with regional autonomy.</a:t>
            </a:r>
          </a:p>
          <a:p>
            <a:pPr algn="just">
              <a:buFont typeface="Wingdings" pitchFamily="2" charset="2"/>
              <a:buChar char="Ø"/>
            </a:pPr>
            <a:r>
              <a:rPr lang="en-US" dirty="0" smtClean="0"/>
              <a:t>However, article 1 of the constitution describes India as a ‘Union of States’ rather than ‘federation of states’ due to two reasons:</a:t>
            </a:r>
          </a:p>
          <a:p>
            <a:pPr marL="571500" indent="-571500" algn="just">
              <a:buNone/>
            </a:pPr>
            <a:r>
              <a:rPr lang="en-US" dirty="0" smtClean="0"/>
              <a:t>(</a:t>
            </a:r>
            <a:r>
              <a:rPr lang="en-US" dirty="0" err="1" smtClean="0"/>
              <a:t>i</a:t>
            </a:r>
            <a:r>
              <a:rPr lang="en-US" dirty="0" smtClean="0"/>
              <a:t>) the Indian federation is not result of an agreement among the states like the American federation.</a:t>
            </a:r>
          </a:p>
          <a:p>
            <a:pPr marL="571500" indent="-571500" algn="just">
              <a:buNone/>
            </a:pPr>
            <a:r>
              <a:rPr lang="en-US" dirty="0" smtClean="0"/>
              <a:t>(ii) The states have no right to secede from the federation. The federation is union because it is indestructible.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solidFill>
              <a:schemeClr val="tx1"/>
            </a:solidFill>
          </a:ln>
        </p:spPr>
        <p:txBody>
          <a:bodyPr/>
          <a:lstStyle/>
          <a:p>
            <a:r>
              <a:rPr lang="en-US" dirty="0" smtClean="0"/>
              <a:t>Three Fold Division of Power</a:t>
            </a:r>
            <a:endParaRPr lang="en-US" dirty="0"/>
          </a:p>
        </p:txBody>
      </p:sp>
      <p:sp>
        <p:nvSpPr>
          <p:cNvPr id="3" name="Content Placeholder 2"/>
          <p:cNvSpPr>
            <a:spLocks noGrp="1"/>
          </p:cNvSpPr>
          <p:nvPr>
            <p:ph idx="1"/>
          </p:nvPr>
        </p:nvSpPr>
        <p:spPr>
          <a:blipFill>
            <a:blip r:embed="rId2"/>
            <a:tile tx="0" ty="0" sx="100000" sy="100000" flip="none" algn="tl"/>
          </a:blipFill>
          <a:ln>
            <a:solidFill>
              <a:schemeClr val="tx1"/>
            </a:solidFill>
          </a:ln>
        </p:spPr>
        <p:txBody>
          <a:bodyPr>
            <a:normAutofit fontScale="55000" lnSpcReduction="20000"/>
          </a:bodyPr>
          <a:lstStyle/>
          <a:p>
            <a:pPr>
              <a:buFont typeface="Wingdings" pitchFamily="2" charset="2"/>
              <a:buChar char="Ø"/>
            </a:pPr>
            <a:r>
              <a:rPr lang="en-US" dirty="0" smtClean="0"/>
              <a:t>List I (Union list), list II (state list) and list III (concurrent list) in the seventh schedule.</a:t>
            </a:r>
          </a:p>
          <a:p>
            <a:pPr>
              <a:buFont typeface="Wingdings" pitchFamily="2" charset="2"/>
              <a:buChar char="Ø"/>
            </a:pPr>
            <a:r>
              <a:rPr lang="en-US" dirty="0" smtClean="0"/>
              <a:t>The parliament has exclusive powers to make laws with respect to any of the matters enumerated in the </a:t>
            </a:r>
            <a:r>
              <a:rPr lang="en-US" dirty="0" smtClean="0">
                <a:solidFill>
                  <a:srgbClr val="FF0000"/>
                </a:solidFill>
              </a:rPr>
              <a:t>union list. </a:t>
            </a:r>
            <a:r>
              <a:rPr lang="en-US" dirty="0" smtClean="0"/>
              <a:t>This list at present has 100 subjects (originally 97 subjects) like </a:t>
            </a:r>
            <a:r>
              <a:rPr lang="en-US" dirty="0" err="1" smtClean="0"/>
              <a:t>defence</a:t>
            </a:r>
            <a:r>
              <a:rPr lang="en-US" dirty="0" smtClean="0"/>
              <a:t>, banking, foreign affairs, currency, atomic energy, insurance, </a:t>
            </a:r>
            <a:r>
              <a:rPr lang="en-US" dirty="0" err="1" smtClean="0"/>
              <a:t>cencus</a:t>
            </a:r>
            <a:r>
              <a:rPr lang="en-US" dirty="0" smtClean="0"/>
              <a:t>, audit, etc.</a:t>
            </a:r>
          </a:p>
          <a:p>
            <a:pPr>
              <a:buFont typeface="Wingdings" pitchFamily="2" charset="2"/>
              <a:buChar char="Ø"/>
            </a:pPr>
            <a:r>
              <a:rPr lang="en-US" dirty="0" smtClean="0"/>
              <a:t>The state legislature has ‘in normal circumstances’ exclusive powers to make laws with respect to any of the matters enumerated in </a:t>
            </a:r>
            <a:r>
              <a:rPr lang="en-US" dirty="0" smtClean="0">
                <a:solidFill>
                  <a:srgbClr val="FF0000"/>
                </a:solidFill>
              </a:rPr>
              <a:t>the state list</a:t>
            </a:r>
            <a:r>
              <a:rPr lang="en-US" dirty="0" smtClean="0"/>
              <a:t>. This has at present 61 subjects (originally 66 subjects) like public order, police, public health &amp; sanitation, agriculture. Prisons, local government, theatres, gambling, etc.</a:t>
            </a:r>
          </a:p>
          <a:p>
            <a:pPr>
              <a:buFont typeface="Wingdings" pitchFamily="2" charset="2"/>
              <a:buChar char="Ø"/>
            </a:pPr>
            <a:r>
              <a:rPr lang="en-US" dirty="0" smtClean="0"/>
              <a:t>Both the parliament and state legislatures can make laws with respect to any of the matters enumerated in the </a:t>
            </a:r>
            <a:r>
              <a:rPr lang="en-US" dirty="0" smtClean="0">
                <a:solidFill>
                  <a:srgbClr val="FF0000"/>
                </a:solidFill>
              </a:rPr>
              <a:t>concurrent list. </a:t>
            </a:r>
            <a:r>
              <a:rPr lang="en-US" dirty="0" smtClean="0"/>
              <a:t>This list has at present 52 subjects (originally 47 subjects) like criminal law &amp; procedure, civil procedure, marriage &amp; divorce, population control &amp; family planning, newspapers, books, printing press, etc.</a:t>
            </a:r>
          </a:p>
          <a:p>
            <a:pPr>
              <a:buFont typeface="Wingdings" pitchFamily="2" charset="2"/>
              <a:buChar char="Ø"/>
            </a:pPr>
            <a:r>
              <a:rPr lang="en-US" dirty="0" smtClean="0"/>
              <a:t>The 42</a:t>
            </a:r>
            <a:r>
              <a:rPr lang="en-US" baseline="30000" dirty="0" smtClean="0"/>
              <a:t>nd</a:t>
            </a:r>
            <a:r>
              <a:rPr lang="en-US" dirty="0" smtClean="0"/>
              <a:t> Amendment Act of 1976 transferred five subjects to Concurrent List from state list, these are- education, forests, weight &amp; measures, protection of wild animals &amp; birds and administration of justice &amp; constitution.</a:t>
            </a:r>
          </a:p>
          <a:p>
            <a:pPr>
              <a:buFont typeface="Wingdings" pitchFamily="2" charset="2"/>
              <a:buChar char="Ø"/>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a:ln>
            <a:solidFill>
              <a:schemeClr val="tx1"/>
            </a:solidFill>
          </a:ln>
        </p:spPr>
        <p:txBody>
          <a:bodyPr>
            <a:normAutofit fontScale="90000"/>
          </a:bodyPr>
          <a:lstStyle/>
          <a:p>
            <a:r>
              <a:rPr lang="en-US" dirty="0" smtClean="0"/>
              <a:t>Exceptions- Parliamentary legislation in the State Field</a:t>
            </a:r>
            <a:endParaRPr lang="en-US" dirty="0"/>
          </a:p>
        </p:txBody>
      </p:sp>
      <p:sp>
        <p:nvSpPr>
          <p:cNvPr id="3" name="Content Placeholder 2"/>
          <p:cNvSpPr>
            <a:spLocks noGrp="1"/>
          </p:cNvSpPr>
          <p:nvPr>
            <p:ph idx="1"/>
          </p:nvPr>
        </p:nvSpPr>
        <p:spPr>
          <a:blipFill>
            <a:blip r:embed="rId2"/>
            <a:tile tx="0" ty="0" sx="100000" sy="100000" flip="none" algn="tl"/>
          </a:blipFill>
          <a:ln>
            <a:solidFill>
              <a:schemeClr val="tx1"/>
            </a:solidFill>
          </a:ln>
        </p:spPr>
        <p:txBody>
          <a:bodyPr>
            <a:normAutofit fontScale="92500" lnSpcReduction="20000"/>
          </a:bodyPr>
          <a:lstStyle/>
          <a:p>
            <a:pPr>
              <a:buFont typeface="Wingdings" pitchFamily="2" charset="2"/>
              <a:buChar char="Ø"/>
            </a:pPr>
            <a:r>
              <a:rPr lang="en-US" dirty="0" smtClean="0"/>
              <a:t>When </a:t>
            </a:r>
            <a:r>
              <a:rPr lang="en-US" dirty="0" err="1" smtClean="0"/>
              <a:t>Rajya</a:t>
            </a:r>
            <a:r>
              <a:rPr lang="en-US" dirty="0" smtClean="0"/>
              <a:t> </a:t>
            </a:r>
            <a:r>
              <a:rPr lang="en-US" dirty="0" err="1" smtClean="0"/>
              <a:t>Sabha</a:t>
            </a:r>
            <a:r>
              <a:rPr lang="en-US" dirty="0" smtClean="0"/>
              <a:t> passes a resolution that it is necessary in the national interest that Parliament should make laws on a matter in the state list.</a:t>
            </a:r>
          </a:p>
          <a:p>
            <a:pPr>
              <a:buFont typeface="Wingdings" pitchFamily="2" charset="2"/>
              <a:buChar char="Ø"/>
            </a:pPr>
            <a:r>
              <a:rPr lang="en-US" dirty="0" smtClean="0"/>
              <a:t>During the proclamation of a national emergency.</a:t>
            </a:r>
          </a:p>
          <a:p>
            <a:pPr>
              <a:buFont typeface="Wingdings" pitchFamily="2" charset="2"/>
              <a:buChar char="Ø"/>
            </a:pPr>
            <a:r>
              <a:rPr lang="en-US" dirty="0" smtClean="0"/>
              <a:t>When two or more states make a request to the parliament to enact laws on a matter in the state list.</a:t>
            </a:r>
          </a:p>
          <a:p>
            <a:pPr>
              <a:buFont typeface="Wingdings" pitchFamily="2" charset="2"/>
              <a:buChar char="Ø"/>
            </a:pPr>
            <a:r>
              <a:rPr lang="en-US" dirty="0" smtClean="0"/>
              <a:t>To implement international agreements or conventions.</a:t>
            </a:r>
          </a:p>
          <a:p>
            <a:pPr>
              <a:buFont typeface="Wingdings" pitchFamily="2" charset="2"/>
              <a:buChar char="Ø"/>
            </a:pPr>
            <a:r>
              <a:rPr lang="en-US" dirty="0" smtClean="0"/>
              <a:t>During the proclamation of President’s  rule.</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a:ln>
            <a:solidFill>
              <a:schemeClr val="tx1"/>
            </a:solidFill>
          </a:ln>
        </p:spPr>
        <p:txBody>
          <a:bodyPr/>
          <a:lstStyle/>
          <a:p>
            <a:r>
              <a:rPr lang="en-US" dirty="0" smtClean="0"/>
              <a:t>Supreme Court of India says……</a:t>
            </a:r>
            <a:endParaRPr lang="en-US" dirty="0"/>
          </a:p>
        </p:txBody>
      </p:sp>
      <p:sp>
        <p:nvSpPr>
          <p:cNvPr id="3" name="Content Placeholder 2"/>
          <p:cNvSpPr>
            <a:spLocks noGrp="1"/>
          </p:cNvSpPr>
          <p:nvPr>
            <p:ph idx="1"/>
          </p:nvPr>
        </p:nvSpPr>
        <p:spPr>
          <a:solidFill>
            <a:srgbClr val="FFC000"/>
          </a:solidFill>
          <a:ln>
            <a:solidFill>
              <a:schemeClr val="tx1"/>
            </a:solidFill>
          </a:ln>
        </p:spPr>
        <p:txBody>
          <a:bodyPr>
            <a:normAutofit fontScale="85000" lnSpcReduction="20000"/>
          </a:bodyPr>
          <a:lstStyle/>
          <a:p>
            <a:pPr>
              <a:buNone/>
            </a:pPr>
            <a:r>
              <a:rPr lang="en-US" dirty="0" smtClean="0"/>
              <a:t> “ The fact that under the scheme of our constitution, greater power is conferred upon the centre vis-à-vis the states does not mean that the states are mere appendages of the centre. The states have an independent constitutional existence. They are not satellites or agents of the centre. Within the sphere allotted to them, the states are supreme. The fact that during emergency and in certain other eventualities their powers are overridden or invaded by the centre is not destructive of the essential federal feature of the constitution. They are exceptions and exceptions are not a rule.”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128</TotalTime>
  <Words>906</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Federal System</vt:lpstr>
      <vt:lpstr>Government</vt:lpstr>
      <vt:lpstr>Government</vt:lpstr>
      <vt:lpstr>Facts</vt:lpstr>
      <vt:lpstr>Formation of a Federation</vt:lpstr>
      <vt:lpstr>Indian Federalism</vt:lpstr>
      <vt:lpstr>Three Fold Division of Power</vt:lpstr>
      <vt:lpstr>Exceptions- Parliamentary legislation in the State Field</vt:lpstr>
      <vt:lpstr>Supreme Court of India says……</vt:lpstr>
      <vt:lpstr>Dr. B.R Ambedkar Said….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System</dc:title>
  <dc:creator>HP PC</dc:creator>
  <cp:lastModifiedBy>HP PC</cp:lastModifiedBy>
  <cp:revision>15</cp:revision>
  <dcterms:created xsi:type="dcterms:W3CDTF">2019-11-12T16:02:17Z</dcterms:created>
  <dcterms:modified xsi:type="dcterms:W3CDTF">2019-11-13T15:36:49Z</dcterms:modified>
</cp:coreProperties>
</file>