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7B0DDA-08ED-415F-A5A4-FBF450B1C3D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7B0DDA-08ED-415F-A5A4-FBF450B1C3D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7B0DDA-08ED-415F-A5A4-FBF450B1C3D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7B0DDA-08ED-415F-A5A4-FBF450B1C3D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7B0DDA-08ED-415F-A5A4-FBF450B1C3D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7B0DDA-08ED-415F-A5A4-FBF450B1C3DF}"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7B0DDA-08ED-415F-A5A4-FBF450B1C3DF}" type="datetimeFigureOut">
              <a:rPr lang="en-US" smtClean="0"/>
              <a:pPr/>
              <a:t>5/4/2022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7B0DDA-08ED-415F-A5A4-FBF450B1C3DF}" type="datetimeFigureOut">
              <a:rPr lang="en-US" smtClean="0"/>
              <a:pPr/>
              <a:t>5/4/2022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7B0DDA-08ED-415F-A5A4-FBF450B1C3DF}" type="datetimeFigureOut">
              <a:rPr lang="en-US" smtClean="0"/>
              <a:pPr/>
              <a:t>5/4/2022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7B0DDA-08ED-415F-A5A4-FBF450B1C3DF}"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7B0DDA-08ED-415F-A5A4-FBF450B1C3DF}"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12074-3D95-4CCB-BFF1-17EE173BEE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7B0DDA-08ED-415F-A5A4-FBF450B1C3DF}" type="datetimeFigureOut">
              <a:rPr lang="en-US" smtClean="0"/>
              <a:pPr/>
              <a:t>5/4/2022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F12074-3D95-4CCB-BFF1-17EE173BEE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gradesaver.com/in-custody/study-guide/character-lis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Kiran_Desai" TargetMode="External"/><Relationship Id="rId3" Type="http://schemas.openxmlformats.org/officeDocument/2006/relationships/hyperlink" Target="https://en.wikipedia.org/wiki/Garhwal_Kingdom" TargetMode="External"/><Relationship Id="rId7" Type="http://schemas.openxmlformats.org/officeDocument/2006/relationships/hyperlink" Target="https://en.wikipedia.org/wiki/University_of_Delhi" TargetMode="External"/><Relationship Id="rId2" Type="http://schemas.openxmlformats.org/officeDocument/2006/relationships/hyperlink" Target="https://en.wikipedia.org/wiki/Mussoorie" TargetMode="External"/><Relationship Id="rId1" Type="http://schemas.openxmlformats.org/officeDocument/2006/relationships/slideLayout" Target="../slideLayouts/slideLayout2.xml"/><Relationship Id="rId6" Type="http://schemas.openxmlformats.org/officeDocument/2006/relationships/hyperlink" Target="https://en.wikipedia.org/wiki/India" TargetMode="External"/><Relationship Id="rId5" Type="http://schemas.openxmlformats.org/officeDocument/2006/relationships/hyperlink" Target="https://en.wikipedia.org/wiki/Uttarakhand" TargetMode="External"/><Relationship Id="rId4" Type="http://schemas.openxmlformats.org/officeDocument/2006/relationships/hyperlink" Target="https://en.wikipedia.org/wiki/British_India"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gradesaver.com/in-custody/study-guide/character-list" TargetMode="External"/><Relationship Id="rId2" Type="http://schemas.openxmlformats.org/officeDocument/2006/relationships/hyperlink" Target="https://www.gradesaver.com/author/anita-desa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radesaver.com/in-custody/study-guide/character-lis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radesaver.com/in-custody/study-guide/character-lis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radesaver.com/in-custody/study-guide/character-lis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4114800"/>
          </a:xfrm>
        </p:spPr>
        <p:txBody>
          <a:bodyPr>
            <a:normAutofit/>
          </a:bodyPr>
          <a:lstStyle/>
          <a:p>
            <a:r>
              <a:rPr lang="en-US" dirty="0" smtClean="0"/>
              <a:t>In Custody</a:t>
            </a:r>
            <a:br>
              <a:rPr lang="en-US" dirty="0" smtClean="0"/>
            </a:br>
            <a:r>
              <a:rPr lang="en-US" dirty="0"/>
              <a:t/>
            </a:r>
            <a:br>
              <a:rPr lang="en-US" dirty="0"/>
            </a:br>
            <a:r>
              <a:rPr lang="en-US" dirty="0" smtClean="0"/>
              <a:t>By</a:t>
            </a:r>
            <a:br>
              <a:rPr lang="en-US" dirty="0" smtClean="0"/>
            </a:br>
            <a:r>
              <a:rPr lang="en-US" dirty="0" smtClean="0"/>
              <a:t> </a:t>
            </a:r>
            <a:br>
              <a:rPr lang="en-US" dirty="0" smtClean="0"/>
            </a:br>
            <a:r>
              <a:rPr lang="en-US" dirty="0" smtClean="0"/>
              <a:t>Anita Desai</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fontAlgn="base"/>
            <a:r>
              <a:rPr lang="en-US" b="1" dirty="0"/>
              <a:t>Patriarchal Society</a:t>
            </a:r>
          </a:p>
          <a:p>
            <a:pPr fontAlgn="base"/>
            <a:r>
              <a:rPr lang="en-US" dirty="0"/>
              <a:t>The female characters in the novel aren't particularly likable. None of them are educated; some are shrill harridans, while others are downtrodden housewives. In </a:t>
            </a:r>
            <a:r>
              <a:rPr lang="en-US" dirty="0" err="1"/>
              <a:t>Deven's</a:t>
            </a:r>
            <a:r>
              <a:rPr lang="en-US" dirty="0"/>
              <a:t> eyes, they are mostly obstacles in his way of getting what he wants. But Desai isn't making an anti-woman statement here: she is trying to show what a patriarchal society can do to women: how their expected silence makes them want to make noise, how they simmer and sulk in their rage and disappointment, and how they try to eke out whatever sort of authority and autonomy they can.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fontAlgn="base"/>
            <a:r>
              <a:rPr lang="en-US" b="1" dirty="0"/>
              <a:t>Life vs. Art</a:t>
            </a:r>
          </a:p>
          <a:p>
            <a:pPr fontAlgn="base"/>
            <a:r>
              <a:rPr lang="en-US" dirty="0" err="1"/>
              <a:t>Deven</a:t>
            </a:r>
            <a:r>
              <a:rPr lang="en-US" dirty="0"/>
              <a:t> constantly faces a tug-of-war between life and art. He has familial obligations and bills to pay, but he wants desperately to live in the rarefied world of arts and letters. Other characters, such as the bachelor </a:t>
            </a:r>
            <a:r>
              <a:rPr lang="en-US" dirty="0" err="1"/>
              <a:t>Siddiqui</a:t>
            </a:r>
            <a:r>
              <a:rPr lang="en-US" dirty="0"/>
              <a:t>, the wealthy </a:t>
            </a:r>
            <a:r>
              <a:rPr lang="en-US" dirty="0" err="1"/>
              <a:t>Murad</a:t>
            </a:r>
            <a:r>
              <a:rPr lang="en-US" dirty="0"/>
              <a:t>, and the ancient poet </a:t>
            </a:r>
            <a:r>
              <a:rPr lang="en-US" dirty="0" err="1"/>
              <a:t>Nur</a:t>
            </a:r>
            <a:r>
              <a:rPr lang="en-US" dirty="0"/>
              <a:t>, have the luxury of doing so, but </a:t>
            </a:r>
            <a:r>
              <a:rPr lang="en-US" dirty="0" err="1"/>
              <a:t>Deven</a:t>
            </a:r>
            <a:r>
              <a:rPr lang="en-US" dirty="0"/>
              <a:t> does not. He wastes his time, money, and credibility trying to cross over to that other realm, and he ends up losing everything in the effort. By the end of the novel, he has come to a tacit understanding that he has to be realistic about his situation and make room for both life and </a:t>
            </a:r>
            <a:r>
              <a:rPr lang="en-US" dirty="0" err="1"/>
              <a:t>ar</a:t>
            </a: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fontAlgn="base"/>
            <a:r>
              <a:rPr lang="en-US" b="1" dirty="0"/>
              <a:t>Self-Realization</a:t>
            </a:r>
          </a:p>
          <a:p>
            <a:pPr fontAlgn="base"/>
            <a:r>
              <a:rPr lang="en-US" dirty="0" err="1"/>
              <a:t>Deven</a:t>
            </a:r>
            <a:r>
              <a:rPr lang="en-US" dirty="0"/>
              <a:t> certainly has several external factors working against his success at the recording project, but many of his issues are his own faults and flaws. He is, as </a:t>
            </a:r>
            <a:r>
              <a:rPr lang="en-US" dirty="0" err="1"/>
              <a:t>Siddiqui</a:t>
            </a:r>
            <a:r>
              <a:rPr lang="en-US" dirty="0"/>
              <a:t> calls him, "craven," as well as fickle, weak, selfish, whiny, and passive. For most of the novel, he tries to blame other people and situations for his problems, adopting a "woe-is-me" attitude and refusing to learn from his mistakes. However, by the end of the text, he has actually progressed enough to have a degree of self-realization: he knows the "calamities" that are coming his way and he will meet them; he has made peace with </a:t>
            </a:r>
            <a:r>
              <a:rPr lang="en-US" dirty="0" err="1"/>
              <a:t>Nur</a:t>
            </a:r>
            <a:r>
              <a:rPr lang="en-US" dirty="0"/>
              <a:t> and their relationship; he has decided to live his life as it is, not live in some fairy tale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fontAlgn="base"/>
            <a:r>
              <a:rPr lang="en-US" b="1" dirty="0"/>
              <a:t>City vs. Country</a:t>
            </a:r>
          </a:p>
          <a:p>
            <a:pPr fontAlgn="base"/>
            <a:r>
              <a:rPr lang="en-US" dirty="0"/>
              <a:t>As the novel is essentially told through </a:t>
            </a:r>
            <a:r>
              <a:rPr lang="en-US" dirty="0" err="1"/>
              <a:t>Deven's</a:t>
            </a:r>
            <a:r>
              <a:rPr lang="en-US" dirty="0"/>
              <a:t> eyes, what we read of the city and the country is colored by his own biases. He finds </a:t>
            </a:r>
            <a:r>
              <a:rPr lang="en-US" dirty="0" err="1"/>
              <a:t>Mirpore</a:t>
            </a:r>
            <a:r>
              <a:rPr lang="en-US" dirty="0"/>
              <a:t> and the country to be dull, dirty, and colorless; he finds the city to be crass, loud, and overwhelming. He feels out of place in both, which symbolizes his larger disconnection from the world. But beyond </a:t>
            </a:r>
            <a:r>
              <a:rPr lang="en-US" dirty="0" err="1"/>
              <a:t>Deven</a:t>
            </a:r>
            <a:r>
              <a:rPr lang="en-US" dirty="0"/>
              <a:t>, we can see that Desai is neither privileging one nor the other, instead exploring the idea of what sort of milieu gives rise to, promotes, and sustains art. She is showing the tensions consumerism, modernism, and the Partition brought to both settings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fontAlgn="base"/>
            <a:r>
              <a:rPr lang="en-US" b="1" dirty="0"/>
              <a:t>The Future vs. The Past</a:t>
            </a:r>
          </a:p>
          <a:p>
            <a:pPr fontAlgn="base"/>
            <a:r>
              <a:rPr lang="en-US" dirty="0" err="1"/>
              <a:t>Deven</a:t>
            </a:r>
            <a:r>
              <a:rPr lang="en-US" dirty="0"/>
              <a:t> and </a:t>
            </a:r>
            <a:r>
              <a:rPr lang="en-US" dirty="0" err="1">
                <a:hlinkClick r:id="rId2"/>
              </a:rPr>
              <a:t>Jayadev</a:t>
            </a:r>
            <a:r>
              <a:rPr lang="en-US" dirty="0" err="1"/>
              <a:t>'s</a:t>
            </a:r>
            <a:r>
              <a:rPr lang="en-US" dirty="0"/>
              <a:t> conversation about the future vs. the past is an important one. </a:t>
            </a:r>
            <a:r>
              <a:rPr lang="en-US" dirty="0" err="1"/>
              <a:t>Deven</a:t>
            </a:r>
            <a:r>
              <a:rPr lang="en-US" dirty="0"/>
              <a:t> says, "We have no future. There is no future. There is only the past" (186), while </a:t>
            </a:r>
            <a:r>
              <a:rPr lang="en-US" dirty="0" err="1"/>
              <a:t>Jayadev</a:t>
            </a:r>
            <a:r>
              <a:rPr lang="en-US" dirty="0"/>
              <a:t> scoffs that he is tired of dwelling on the past and it is "the only thing we know in this country...I am sick of that. What about the future?" (186.) Desai doesn't answer this question, instead posing it to readers. Should we stop being obsessed with the past and devote ourselves to a better future? Or, by focusing solely on the future, do we lose what made us who we are as well as the knowledge we need in order to avoid making the same mistakes again</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a:t>Justify the title of </a:t>
            </a:r>
            <a:r>
              <a:rPr lang="en-US" b="1" i="1" dirty="0"/>
              <a:t>In Custody</a:t>
            </a:r>
            <a:r>
              <a:rPr lang="en-US" b="1" dirty="0"/>
              <a:t> by Anita Desai.</a:t>
            </a:r>
          </a:p>
          <a:p>
            <a:r>
              <a:rPr lang="en-US" dirty="0"/>
              <a:t>The title of </a:t>
            </a:r>
            <a:r>
              <a:rPr lang="en-US" i="1" dirty="0"/>
              <a:t>In Custody</a:t>
            </a:r>
            <a:r>
              <a:rPr lang="en-US" dirty="0"/>
              <a:t> emphasizes how trapped the characters feel and speaks to the lack of social mobility in India’s society. </a:t>
            </a:r>
            <a:r>
              <a:rPr lang="en-US" dirty="0" err="1"/>
              <a:t>Deven</a:t>
            </a:r>
            <a:r>
              <a:rPr lang="en-US" dirty="0"/>
              <a:t> feels trapped in his job and marriage and feels eternally defined by his social status. By comparing his feeling of entrapment to the feeling of being imprisoned, Desai underlines how intense it is.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What is the significance of Urdu in Anita Desai's In Custody?</a:t>
            </a:r>
          </a:p>
          <a:p>
            <a:r>
              <a:rPr lang="en-US" dirty="0"/>
              <a:t>In an interview with </a:t>
            </a:r>
            <a:r>
              <a:rPr lang="en-US" dirty="0" err="1"/>
              <a:t>Magda</a:t>
            </a:r>
            <a:r>
              <a:rPr lang="en-US" dirty="0"/>
              <a:t> Costa, Desai states that there is an attempt in 'In Custody', </a:t>
            </a:r>
            <a:r>
              <a:rPr lang="en-US" dirty="0" smtClean="0"/>
              <a:t>to </a:t>
            </a:r>
            <a:r>
              <a:rPr lang="en-US" b="1" dirty="0" smtClean="0"/>
              <a:t>symbolize </a:t>
            </a:r>
            <a:r>
              <a:rPr lang="en-US" b="1" dirty="0"/>
              <a:t>the decay of Urdu language</a:t>
            </a:r>
            <a:r>
              <a:rPr lang="en-US" dirty="0"/>
              <a:t>. She is nostalgic about the way Urdu was enjoyed earlier in Old Delhi. Her greatest concern is the lack of audience, which serves as a detrimental factor in its survival.</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How is existentialism depicted in in custody *?</a:t>
            </a:r>
          </a:p>
          <a:p>
            <a:r>
              <a:rPr lang="en-US" dirty="0"/>
              <a:t>Existentialism can be understood as the belief that the world lacks inherent meaning and that individuals can carve out meaning for themselves through their experience. In Custody clearly shows existentialist themes </a:t>
            </a:r>
            <a:r>
              <a:rPr lang="en-US" b="1" dirty="0"/>
              <a:t>through the disillusionment that </a:t>
            </a:r>
            <a:r>
              <a:rPr lang="en-US" b="1" dirty="0" err="1"/>
              <a:t>Deven</a:t>
            </a:r>
            <a:r>
              <a:rPr lang="en-US" b="1" dirty="0"/>
              <a:t> goes through upon meeting his hero, </a:t>
            </a:r>
            <a:r>
              <a:rPr lang="en-US" b="1" dirty="0" err="1"/>
              <a:t>Nur</a:t>
            </a:r>
            <a:r>
              <a:rPr lang="en-US" b="1" dirty="0"/>
              <a:t> </a:t>
            </a:r>
            <a:r>
              <a:rPr lang="en-US" b="1" dirty="0" err="1"/>
              <a:t>Shahjehanabadi</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Author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Anita Desai</a:t>
            </a:r>
          </a:p>
          <a:p>
            <a:r>
              <a:rPr lang="en-US" dirty="0" err="1" smtClean="0"/>
              <a:t>BornAnita</a:t>
            </a:r>
            <a:r>
              <a:rPr lang="en-US" dirty="0" smtClean="0"/>
              <a:t> </a:t>
            </a:r>
            <a:r>
              <a:rPr lang="en-US" dirty="0" err="1" smtClean="0"/>
              <a:t>Mazumdar</a:t>
            </a:r>
            <a:r>
              <a:rPr lang="en-US" dirty="0" smtClean="0"/>
              <a:t/>
            </a:r>
            <a:br>
              <a:rPr lang="en-US" dirty="0" smtClean="0"/>
            </a:br>
            <a:r>
              <a:rPr lang="en-US" dirty="0" smtClean="0"/>
              <a:t>24 June 1937 (age 84)</a:t>
            </a:r>
            <a:br>
              <a:rPr lang="en-US" dirty="0" smtClean="0"/>
            </a:br>
            <a:r>
              <a:rPr lang="en-US" dirty="0" err="1">
                <a:hlinkClick r:id="rId2" tooltip="Mussoorie"/>
              </a:rPr>
              <a:t>Mussoorie</a:t>
            </a:r>
            <a:r>
              <a:rPr lang="en-US" dirty="0" smtClean="0"/>
              <a:t>, </a:t>
            </a:r>
            <a:r>
              <a:rPr lang="en-US" dirty="0">
                <a:hlinkClick r:id="rId3" tooltip="Garhwal Kingdom"/>
              </a:rPr>
              <a:t>Princely State of </a:t>
            </a:r>
            <a:r>
              <a:rPr lang="en-US" dirty="0" err="1">
                <a:hlinkClick r:id="rId3" tooltip="Garhwal Kingdom"/>
              </a:rPr>
              <a:t>Tehri</a:t>
            </a:r>
            <a:r>
              <a:rPr lang="en-US" dirty="0">
                <a:hlinkClick r:id="rId3" tooltip="Garhwal Kingdom"/>
              </a:rPr>
              <a:t> </a:t>
            </a:r>
            <a:r>
              <a:rPr lang="en-US" dirty="0" err="1">
                <a:hlinkClick r:id="rId3" tooltip="Garhwal Kingdom"/>
              </a:rPr>
              <a:t>Garhwal</a:t>
            </a:r>
            <a:r>
              <a:rPr lang="en-US" dirty="0" smtClean="0"/>
              <a:t>, </a:t>
            </a:r>
            <a:r>
              <a:rPr lang="en-US" dirty="0">
                <a:hlinkClick r:id="rId4" tooltip="British India"/>
              </a:rPr>
              <a:t>British India</a:t>
            </a:r>
            <a:r>
              <a:rPr lang="en-US" dirty="0" smtClean="0"/>
              <a:t>(present-day </a:t>
            </a:r>
            <a:r>
              <a:rPr lang="en-US" dirty="0" err="1">
                <a:hlinkClick r:id="rId5" tooltip="Uttarakhand"/>
              </a:rPr>
              <a:t>Uttarakhand</a:t>
            </a:r>
            <a:r>
              <a:rPr lang="en-US" dirty="0" smtClean="0"/>
              <a:t>, </a:t>
            </a:r>
            <a:r>
              <a:rPr lang="en-US" dirty="0">
                <a:hlinkClick r:id="rId6" tooltip="India"/>
              </a:rPr>
              <a:t>India</a:t>
            </a:r>
            <a:r>
              <a:rPr lang="en-US" dirty="0" smtClean="0"/>
              <a:t>)</a:t>
            </a:r>
            <a:r>
              <a:rPr lang="en-US" dirty="0" err="1" smtClean="0"/>
              <a:t>OccupationWriter</a:t>
            </a:r>
            <a:r>
              <a:rPr lang="en-US" dirty="0" smtClean="0"/>
              <a:t>, </a:t>
            </a:r>
            <a:r>
              <a:rPr lang="en-US" dirty="0" err="1" smtClean="0"/>
              <a:t>professorNationalityIndianAlma</a:t>
            </a:r>
            <a:r>
              <a:rPr lang="en-US" dirty="0" smtClean="0"/>
              <a:t> </a:t>
            </a:r>
            <a:r>
              <a:rPr lang="en-US" dirty="0" err="1" smtClean="0"/>
              <a:t>mater</a:t>
            </a:r>
            <a:r>
              <a:rPr lang="en-US" dirty="0" err="1">
                <a:hlinkClick r:id="rId7" tooltip="University of Delhi"/>
              </a:rPr>
              <a:t>University</a:t>
            </a:r>
            <a:r>
              <a:rPr lang="en-US" dirty="0">
                <a:hlinkClick r:id="rId7" tooltip="University of Delhi"/>
              </a:rPr>
              <a:t> of Delhi</a:t>
            </a:r>
            <a:r>
              <a:rPr lang="en-US" dirty="0" smtClean="0"/>
              <a:t>Period1963–presentGenreFictionNotable </a:t>
            </a:r>
            <a:r>
              <a:rPr lang="en-US" dirty="0" err="1" smtClean="0"/>
              <a:t>works</a:t>
            </a:r>
            <a:r>
              <a:rPr lang="en-US" i="1" dirty="0" err="1" smtClean="0"/>
              <a:t>In</a:t>
            </a:r>
            <a:r>
              <a:rPr lang="en-US" i="1" dirty="0" smtClean="0"/>
              <a:t> Custody</a:t>
            </a:r>
            <a:r>
              <a:rPr lang="en-US" dirty="0" smtClean="0"/>
              <a:t>; </a:t>
            </a:r>
            <a:r>
              <a:rPr lang="en-US" i="1" dirty="0" smtClean="0"/>
              <a:t>Baumgartner's Bombay </a:t>
            </a:r>
            <a:r>
              <a:rPr lang="en-US" dirty="0" err="1" smtClean="0"/>
              <a:t>SpouseAshvin</a:t>
            </a:r>
            <a:r>
              <a:rPr lang="en-US" dirty="0" smtClean="0"/>
              <a:t> DesaiChildren4, including </a:t>
            </a:r>
            <a:r>
              <a:rPr lang="en-US" u="sng" dirty="0" err="1">
                <a:hlinkClick r:id="rId8"/>
              </a:rPr>
              <a:t>Kiran</a:t>
            </a:r>
            <a:r>
              <a:rPr lang="en-US" u="sng" dirty="0">
                <a:hlinkClick r:id="rId8"/>
              </a:rPr>
              <a:t> </a:t>
            </a:r>
            <a:r>
              <a:rPr lang="en-US" u="sng" dirty="0" err="1">
                <a:hlinkClick r:id="rId8"/>
              </a:rPr>
              <a:t>Desa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In Custody is</a:t>
            </a:r>
            <a:r>
              <a:rPr lang="en-US" dirty="0"/>
              <a:t> a novel written in the year 1984 by a renowned Indian-American author </a:t>
            </a:r>
            <a:r>
              <a:rPr lang="en-US" dirty="0">
                <a:hlinkClick r:id="rId2"/>
              </a:rPr>
              <a:t>Anita Desai</a:t>
            </a:r>
            <a:r>
              <a:rPr lang="en-US" dirty="0"/>
              <a:t>. The book is about searching for identity and meaning in life. In the first chapter, the audience is introduced to a young man named </a:t>
            </a:r>
            <a:r>
              <a:rPr lang="en-US" dirty="0" err="1">
                <a:hlinkClick r:id="rId3"/>
              </a:rPr>
              <a:t>Deven</a:t>
            </a:r>
            <a:r>
              <a:rPr lang="en-US" dirty="0"/>
              <a:t> Sharma, who feels dissatisfied with his life and wallows in his sense of failure. Setting aside his life ambitions of becoming an Urdu poet, </a:t>
            </a:r>
            <a:r>
              <a:rPr lang="en-US" dirty="0" err="1"/>
              <a:t>Deven</a:t>
            </a:r>
            <a:r>
              <a:rPr lang="en-US" dirty="0"/>
              <a:t> settled in a loveless marriage with his wife who also feels discontent but afraid to speak her mind. To add to his frustrations, </a:t>
            </a:r>
            <a:r>
              <a:rPr lang="en-US" dirty="0" err="1"/>
              <a:t>Deven</a:t>
            </a:r>
            <a:r>
              <a:rPr lang="en-US" dirty="0"/>
              <a:t> makes his living teaching Hindi literature at a small college despite his first language being Urdu.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t>Ever since he was a child, </a:t>
            </a:r>
            <a:r>
              <a:rPr lang="en-US" dirty="0" err="1"/>
              <a:t>Deven</a:t>
            </a:r>
            <a:r>
              <a:rPr lang="en-US" dirty="0"/>
              <a:t> dreamed of becoming a great Urdu poet; he listened to his father recite different poems by a famous poet, </a:t>
            </a:r>
            <a:r>
              <a:rPr lang="en-US" dirty="0" err="1">
                <a:hlinkClick r:id="rId2"/>
              </a:rPr>
              <a:t>Nur</a:t>
            </a:r>
            <a:r>
              <a:rPr lang="en-US" dirty="0"/>
              <a:t> </a:t>
            </a:r>
            <a:r>
              <a:rPr lang="en-US" dirty="0" err="1"/>
              <a:t>Shahjehanabadi</a:t>
            </a:r>
            <a:r>
              <a:rPr lang="en-US" dirty="0"/>
              <a:t>, and had fallen in love with Urdu poetry. Now he feels trapped, with no purpose whatsoever, praying for someone to throw him an olive branch. While drifting in his failures, an opportunity to revive his life comes along. </a:t>
            </a:r>
            <a:r>
              <a:rPr lang="en-US" dirty="0" err="1"/>
              <a:t>Deven</a:t>
            </a:r>
            <a:r>
              <a:rPr lang="en-US" dirty="0"/>
              <a:t> is asked to interview the distinguished Urdu Poet </a:t>
            </a:r>
            <a:r>
              <a:rPr lang="en-US" dirty="0" err="1"/>
              <a:t>Nur</a:t>
            </a:r>
            <a:r>
              <a:rPr lang="en-US" dirty="0"/>
              <a:t> </a:t>
            </a:r>
            <a:r>
              <a:rPr lang="en-US" dirty="0" err="1"/>
              <a:t>Shahjehanabadi</a:t>
            </a:r>
            <a:r>
              <a:rPr lang="en-US"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err="1"/>
              <a:t>Deven</a:t>
            </a:r>
            <a:r>
              <a:rPr lang="en-US" dirty="0"/>
              <a:t> cannot believe that he is going to shake the hand of his idol and a master poet. He feels nervous and excited at the same time, and he believes that this is a chance to revive the elements that gave meaning to his life. With the support of his friends and the university, as well as a lot of whining and wheedling on his part, </a:t>
            </a:r>
            <a:r>
              <a:rPr lang="en-US" dirty="0" err="1"/>
              <a:t>Deven</a:t>
            </a:r>
            <a:r>
              <a:rPr lang="en-US" dirty="0"/>
              <a:t> prepares to interview </a:t>
            </a:r>
            <a:r>
              <a:rPr lang="en-US" dirty="0" err="1"/>
              <a:t>Nur</a:t>
            </a:r>
            <a:r>
              <a:rPr lang="en-US" dirty="0"/>
              <a:t>. The college provides all the equipment and finances for the interview, with the explicit expectation that </a:t>
            </a:r>
            <a:r>
              <a:rPr lang="en-US" dirty="0" err="1"/>
              <a:t>Deven</a:t>
            </a:r>
            <a:r>
              <a:rPr lang="en-US" dirty="0"/>
              <a:t> will produce something of serious value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err="1"/>
              <a:t>Nur</a:t>
            </a:r>
            <a:r>
              <a:rPr lang="en-US" dirty="0"/>
              <a:t> lives in a rundown Delhi apartment building on the uppermost floor. As </a:t>
            </a:r>
            <a:r>
              <a:rPr lang="en-US" dirty="0" err="1"/>
              <a:t>Deven</a:t>
            </a:r>
            <a:r>
              <a:rPr lang="en-US" dirty="0"/>
              <a:t> steadily climbs the stairs, he feels his life is about to change for the better. However, as he makes his way up, his hopes start dwindling: the place is rife with garbage, drunkenness, fighting, and grime. When </a:t>
            </a:r>
            <a:r>
              <a:rPr lang="en-US" dirty="0" err="1"/>
              <a:t>Deven</a:t>
            </a:r>
            <a:r>
              <a:rPr lang="en-US" dirty="0"/>
              <a:t> eventually gets to </a:t>
            </a:r>
            <a:r>
              <a:rPr lang="en-US" dirty="0" err="1"/>
              <a:t>Nur</a:t>
            </a:r>
            <a:r>
              <a:rPr lang="en-US" dirty="0"/>
              <a:t>, he finds a frail, physically and emotionally tortured man surrounded by sham followers who live off his prosperity without offering anything in return. The poet’s wives constantly quarrel with each other, while the others drink away what’s left of the poet’s wealth. </a:t>
            </a:r>
            <a:r>
              <a:rPr lang="en-US" dirty="0" err="1"/>
              <a:t>Deven</a:t>
            </a:r>
            <a:r>
              <a:rPr lang="en-US" dirty="0"/>
              <a:t> attempts to connect with </a:t>
            </a:r>
            <a:r>
              <a:rPr lang="en-US" dirty="0" err="1"/>
              <a:t>Nur</a:t>
            </a:r>
            <a:r>
              <a:rPr lang="en-US" dirty="0"/>
              <a:t> to no avail; he even pays for a new location for the interview, but the drama in </a:t>
            </a:r>
            <a:r>
              <a:rPr lang="en-US" dirty="0" err="1"/>
              <a:t>Nur’s</a:t>
            </a:r>
            <a:r>
              <a:rPr lang="en-US" dirty="0"/>
              <a:t> life keeps coming up. Despite numerous attempts to make the interview work, it is a failure; as this becomes clear to </a:t>
            </a:r>
            <a:r>
              <a:rPr lang="en-US" dirty="0" err="1"/>
              <a:t>Deven</a:t>
            </a:r>
            <a:r>
              <a:rPr lang="en-US" dirty="0"/>
              <a:t>, he begins to question his self-worth and his love for Urdu </a:t>
            </a:r>
            <a:r>
              <a:rPr lang="en-US" dirty="0" smtClean="0"/>
              <a:t>poetry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Eventually, </a:t>
            </a:r>
            <a:r>
              <a:rPr lang="en-US" dirty="0" err="1"/>
              <a:t>Deven</a:t>
            </a:r>
            <a:r>
              <a:rPr lang="en-US" dirty="0"/>
              <a:t> gives up on the project and prepares to face his colleagues and the college administration, but something in him has changed. After long and sleepless nights, </a:t>
            </a:r>
            <a:r>
              <a:rPr lang="en-US" dirty="0" err="1"/>
              <a:t>Deven</a:t>
            </a:r>
            <a:r>
              <a:rPr lang="en-US" dirty="0"/>
              <a:t> has something of a divine awakening: he realizes that he and </a:t>
            </a:r>
            <a:r>
              <a:rPr lang="en-US" dirty="0" err="1"/>
              <a:t>Nur</a:t>
            </a:r>
            <a:r>
              <a:rPr lang="en-US" dirty="0"/>
              <a:t> are practically the same and are inextricably linked now</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fontAlgn="base"/>
            <a:r>
              <a:rPr lang="en-US" b="1" dirty="0"/>
              <a:t>The Decline of Urdu</a:t>
            </a:r>
          </a:p>
          <a:p>
            <a:pPr fontAlgn="base"/>
            <a:r>
              <a:rPr lang="en-US" dirty="0"/>
              <a:t>Although the novel is essentially driven by its characters rather than its themes, each character represents a theme, and the key one of these is the decline of Urdu and the loss of an old culture, symbolized by </a:t>
            </a:r>
            <a:r>
              <a:rPr lang="en-US" dirty="0" err="1">
                <a:hlinkClick r:id="rId2"/>
              </a:rPr>
              <a:t>Siddiqui</a:t>
            </a:r>
            <a:r>
              <a:rPr lang="en-US" dirty="0"/>
              <a:t>, </a:t>
            </a:r>
            <a:r>
              <a:rPr lang="en-US" dirty="0" err="1">
                <a:hlinkClick r:id="rId2"/>
              </a:rPr>
              <a:t>Deven</a:t>
            </a:r>
            <a:r>
              <a:rPr lang="en-US" dirty="0" err="1"/>
              <a:t>'s</a:t>
            </a:r>
            <a:r>
              <a:rPr lang="en-US" dirty="0"/>
              <a:t> fellow Urdu lecturer. Everything he stands for is encapsulated in the Urdu culture; consequently, he feels as though he is losing his identity.</a:t>
            </a:r>
          </a:p>
          <a:p>
            <a:pPr fontAlgn="base"/>
            <a:r>
              <a:rPr lang="en-US" dirty="0" err="1">
                <a:hlinkClick r:id="rId2"/>
              </a:rPr>
              <a:t>Nur</a:t>
            </a:r>
            <a:r>
              <a:rPr lang="en-US" dirty="0"/>
              <a:t> is an Urdu poet, but he realizes that the language is slowly dying out. Eventually, it will be studied as something historical and ancient, rather than kept alive. He is aware that he is a representation of things that are dying, and this seems to be making his life unravel as well.</a:t>
            </a:r>
          </a:p>
          <a:p>
            <a:pPr fontAlgn="base"/>
            <a:r>
              <a:rPr lang="en-US" dirty="0" err="1"/>
              <a:t>Deven</a:t>
            </a:r>
            <a:r>
              <a:rPr lang="en-US" dirty="0"/>
              <a:t> is similarly concerned about the death of Urdu. He sees Urdu as something more interesting and romantic than modern life can offer. With the slow death of Urdu comes an almost Westernization of India, of which not everyone is in favor. Therefore, the death of a language, and the culture that is dying with it, is seen as a sort of cut-off point between the way things used to be and the way that they are becoming</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fontAlgn="base"/>
            <a:r>
              <a:rPr lang="en-US" b="1" dirty="0"/>
              <a:t>Bullying and Manipulation</a:t>
            </a:r>
          </a:p>
          <a:p>
            <a:pPr fontAlgn="base"/>
            <a:r>
              <a:rPr lang="en-US" dirty="0"/>
              <a:t>Most of the characters in the book are highly manipulative and do not get along well with others. </a:t>
            </a:r>
            <a:r>
              <a:rPr lang="en-US" dirty="0" err="1">
                <a:hlinkClick r:id="rId2"/>
              </a:rPr>
              <a:t>Murad</a:t>
            </a:r>
            <a:r>
              <a:rPr lang="en-US" dirty="0"/>
              <a:t> is a bully; he is also very adept at playing </a:t>
            </a:r>
            <a:r>
              <a:rPr lang="en-US" dirty="0" err="1"/>
              <a:t>Deven</a:t>
            </a:r>
            <a:r>
              <a:rPr lang="en-US" dirty="0"/>
              <a:t> for a fool and knowing exactly what to say in order to get him to do what he wants. As a publisher, he wants </a:t>
            </a:r>
            <a:r>
              <a:rPr lang="en-US" dirty="0" err="1"/>
              <a:t>Deven</a:t>
            </a:r>
            <a:r>
              <a:rPr lang="en-US" dirty="0"/>
              <a:t> to interview </a:t>
            </a:r>
            <a:r>
              <a:rPr lang="en-US" dirty="0" err="1"/>
              <a:t>Nur</a:t>
            </a:r>
            <a:r>
              <a:rPr lang="en-US" dirty="0"/>
              <a:t> so that he can make money out of it, but he tells </a:t>
            </a:r>
            <a:r>
              <a:rPr lang="en-US" dirty="0" err="1"/>
              <a:t>Deven</a:t>
            </a:r>
            <a:r>
              <a:rPr lang="en-US" dirty="0"/>
              <a:t> that the interviews will be helpful in assisting scholars of Urdu to learn, knowing that this more altruistic take on the interview will persuade </a:t>
            </a:r>
            <a:r>
              <a:rPr lang="en-US" dirty="0" err="1"/>
              <a:t>Deven</a:t>
            </a:r>
            <a:r>
              <a:rPr lang="en-US" dirty="0"/>
              <a:t> to go back to </a:t>
            </a:r>
            <a:r>
              <a:rPr lang="en-US" dirty="0" err="1"/>
              <a:t>Nur's</a:t>
            </a:r>
            <a:r>
              <a:rPr lang="en-US" dirty="0"/>
              <a:t> house.</a:t>
            </a:r>
          </a:p>
          <a:p>
            <a:pPr fontAlgn="base"/>
            <a:r>
              <a:rPr lang="en-US" dirty="0"/>
              <a:t>The more peripheral characters in the book are also extremely manipulative. </a:t>
            </a:r>
            <a:r>
              <a:rPr lang="en-US" dirty="0" err="1"/>
              <a:t>Nur's</a:t>
            </a:r>
            <a:r>
              <a:rPr lang="en-US" dirty="0"/>
              <a:t> wives don't get along; their relationship is acrimonious and built on a foundation of competition. His second wife is particularly driven to steal his thunder and to make herself more important, using his fame as a poet to do so</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1076</Words>
  <Application>Microsoft Office PowerPoint</Application>
  <PresentationFormat>On-screen Show (4:3)</PresentationFormat>
  <Paragraphs>32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In Custody  By   Anita Desai</vt:lpstr>
      <vt:lpstr>About the Author</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Custody  By   Anita Desai</dc:title>
  <dc:creator>Customer</dc:creator>
  <cp:lastModifiedBy>Customer</cp:lastModifiedBy>
  <cp:revision>10</cp:revision>
  <dcterms:created xsi:type="dcterms:W3CDTF">2022-04-24T01:33:43Z</dcterms:created>
  <dcterms:modified xsi:type="dcterms:W3CDTF">2022-05-04T14:14:03Z</dcterms:modified>
</cp:coreProperties>
</file>