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8E328C-0B52-4EF7-9E86-C7F43E9A55C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E328C-0B52-4EF7-9E86-C7F43E9A55C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E328C-0B52-4EF7-9E86-C7F43E9A55C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E328C-0B52-4EF7-9E86-C7F43E9A55C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8E328C-0B52-4EF7-9E86-C7F43E9A55CF}" type="datetimeFigureOut">
              <a:rPr lang="en-US" smtClean="0"/>
              <a:pPr/>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8E328C-0B52-4EF7-9E86-C7F43E9A55C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8E328C-0B52-4EF7-9E86-C7F43E9A55CF}" type="datetimeFigureOut">
              <a:rPr lang="en-US" smtClean="0"/>
              <a:pPr/>
              <a:t>5/4/2022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8E328C-0B52-4EF7-9E86-C7F43E9A55CF}" type="datetimeFigureOut">
              <a:rPr lang="en-US" smtClean="0"/>
              <a:pPr/>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8E328C-0B52-4EF7-9E86-C7F43E9A55CF}" type="datetimeFigureOut">
              <a:rPr lang="en-US" smtClean="0"/>
              <a:pPr/>
              <a:t>5/4/2022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8E328C-0B52-4EF7-9E86-C7F43E9A55C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8E328C-0B52-4EF7-9E86-C7F43E9A55CF}" type="datetimeFigureOut">
              <a:rPr lang="en-US" smtClean="0"/>
              <a:pPr/>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BF971-2AF8-4FE9-B67E-150A80DBCF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E328C-0B52-4EF7-9E86-C7F43E9A55CF}" type="datetimeFigureOut">
              <a:rPr lang="en-US" smtClean="0"/>
              <a:pPr/>
              <a:t>5/4/2022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BF971-2AF8-4FE9-B67E-150A80DBCF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Hegemony And Separation Of Power</a:t>
            </a:r>
            <a:endParaRPr lang="en-US" dirty="0"/>
          </a:p>
        </p:txBody>
      </p:sp>
      <p:sp>
        <p:nvSpPr>
          <p:cNvPr id="3" name="Subtitle 2"/>
          <p:cNvSpPr>
            <a:spLocks noGrp="1"/>
          </p:cNvSpPr>
          <p:nvPr>
            <p:ph type="subTitle" idx="1"/>
          </p:nvPr>
        </p:nvSpPr>
        <p:spPr/>
        <p:txBody>
          <a:bodyPr/>
          <a:lstStyle/>
          <a:p>
            <a:r>
              <a:rPr lang="en-US" dirty="0" smtClean="0">
                <a:solidFill>
                  <a:schemeClr val="tx1"/>
                </a:solidFill>
              </a:rPr>
              <a:t>By Antonio </a:t>
            </a:r>
            <a:r>
              <a:rPr lang="en-US" dirty="0" err="1" smtClean="0">
                <a:solidFill>
                  <a:schemeClr val="tx1"/>
                </a:solidFill>
              </a:rPr>
              <a:t>Gramsci</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How did </a:t>
            </a:r>
            <a:r>
              <a:rPr lang="en-US" dirty="0" err="1" smtClean="0"/>
              <a:t>Gramsci</a:t>
            </a:r>
            <a:r>
              <a:rPr lang="en-US" dirty="0" smtClean="0"/>
              <a:t> conceptualize civil society and state?</a:t>
            </a:r>
          </a:p>
          <a:p>
            <a:r>
              <a:rPr lang="en-US" dirty="0" smtClean="0"/>
              <a:t>He seemingly rejected the clear differentiation drawn in mainstream liberal theory between the state and civil society; instead, he said that </a:t>
            </a:r>
            <a:r>
              <a:rPr lang="en-US" b="1" dirty="0" smtClean="0"/>
              <a:t>civil society and state are one and the same</a:t>
            </a:r>
            <a:r>
              <a:rPr lang="en-US" dirty="0" smtClean="0"/>
              <a:t>. For </a:t>
            </a:r>
            <a:r>
              <a:rPr lang="en-US" dirty="0" err="1" smtClean="0"/>
              <a:t>Gramsci</a:t>
            </a:r>
            <a:r>
              <a:rPr lang="en-US" dirty="0" smtClean="0"/>
              <a:t>, 'State' is a sum of political society  (</a:t>
            </a:r>
            <a:r>
              <a:rPr lang="en-US" dirty="0" err="1" smtClean="0"/>
              <a:t>coersion</a:t>
            </a:r>
            <a:r>
              <a:rPr lang="en-US" dirty="0" smtClean="0"/>
              <a:t>) and civil society (consent). State for </a:t>
            </a:r>
            <a:r>
              <a:rPr lang="en-US" dirty="0" err="1" smtClean="0"/>
              <a:t>Gramsci</a:t>
            </a:r>
            <a:r>
              <a:rPr lang="en-US" dirty="0" smtClean="0"/>
              <a:t> is broader than the state in common use.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err="1"/>
              <a:t>Gramsci</a:t>
            </a:r>
            <a:r>
              <a:rPr lang="en-US" dirty="0"/>
              <a:t> developed the notion of hegemony in the </a:t>
            </a:r>
            <a:r>
              <a:rPr lang="en-US" i="1" dirty="0"/>
              <a:t>Prison Writings</a:t>
            </a:r>
            <a:r>
              <a:rPr lang="en-US" dirty="0"/>
              <a:t>. The idea came as part of his critique of the deterministic economist interpretation of history; of “mechanical historical materialism.” Hegemony, to </a:t>
            </a:r>
            <a:r>
              <a:rPr lang="en-US" dirty="0" err="1"/>
              <a:t>Gramsci</a:t>
            </a:r>
            <a:r>
              <a:rPr lang="en-US" dirty="0"/>
              <a:t>, is the “cultural, moral and ideological” leadership of a group over allied and subaltern groups.  This leadership, however, is not only exercised in the superstructure –or in the terms of </a:t>
            </a:r>
            <a:r>
              <a:rPr lang="en-US" dirty="0" err="1"/>
              <a:t>Benedetto</a:t>
            </a:r>
            <a:r>
              <a:rPr lang="en-US" dirty="0"/>
              <a:t> Croce– is not only </a:t>
            </a:r>
            <a:r>
              <a:rPr lang="en-US" dirty="0" err="1"/>
              <a:t>ethico</a:t>
            </a:r>
            <a:r>
              <a:rPr lang="en-US" dirty="0"/>
              <a:t>-political, because it also needs to be economic, and be based on the function that the leading group exercises in the nucleus of economic activity. It is based on the equilibrium between consent and coercion. </a:t>
            </a:r>
            <a:r>
              <a:rPr lang="en-US" dirty="0" err="1"/>
              <a:t>Gramsci</a:t>
            </a:r>
            <a:r>
              <a:rPr lang="en-US" dirty="0"/>
              <a:t> first noted that in Europe, the dominant class, the bourgeoisie, ruled with the consent of subordinate masses. The bourgeoisie was hegemonic because it protected some interests of the subaltern classes in order to get their support. The task for the proletariat was to overcome the leadership of the bourgeoisie and become hegemonic itself.</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Although for some scholars the </a:t>
            </a:r>
            <a:r>
              <a:rPr lang="en-US" dirty="0" err="1"/>
              <a:t>Gramscian</a:t>
            </a:r>
            <a:r>
              <a:rPr lang="en-US" dirty="0"/>
              <a:t> concept of hegemony supposes the leading role of the dominant class in the economy, </a:t>
            </a:r>
            <a:r>
              <a:rPr lang="en-US" dirty="0" err="1"/>
              <a:t>Gramsci</a:t>
            </a:r>
            <a:r>
              <a:rPr lang="en-US" dirty="0"/>
              <a:t> believed that the leading role of the dominant class must include ideology and consciousness, that is, the superstructure. The location of cultural, ideological, and intellectual variables as fundamental for the proletariat in its struggle to become a leading class is </a:t>
            </a:r>
            <a:r>
              <a:rPr lang="en-US" dirty="0" err="1"/>
              <a:t>Gramsci’s</a:t>
            </a:r>
            <a:r>
              <a:rPr lang="en-US" dirty="0"/>
              <a:t> main contribution to Marxist theory. With it, the Italian intellectual sought to undermine the economic determinism of historical materialism. He was acknowledging that human beings had a high degree of agency in history: human will and intellect played a role as fundamental as the economy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1600" dirty="0"/>
              <a:t>Even though </a:t>
            </a:r>
            <a:r>
              <a:rPr lang="en-US" sz="1600" dirty="0" err="1"/>
              <a:t>Gramsci</a:t>
            </a:r>
            <a:r>
              <a:rPr lang="en-US" sz="1600" dirty="0"/>
              <a:t> was harshly critical of what he called the “vulgar historical materialism” and </a:t>
            </a:r>
            <a:r>
              <a:rPr lang="en-US" sz="1600" dirty="0" err="1"/>
              <a:t>economism</a:t>
            </a:r>
            <a:r>
              <a:rPr lang="en-US" sz="1600" dirty="0"/>
              <a:t> of Marxism, as a Marxist he assumed the fundamental importance of the economy. At this point, however, economic determinism seems to be a problem for the </a:t>
            </a:r>
            <a:r>
              <a:rPr lang="en-US" sz="1600" dirty="0" err="1"/>
              <a:t>Gramscian</a:t>
            </a:r>
            <a:r>
              <a:rPr lang="en-US" sz="1600" dirty="0"/>
              <a:t> concept of hegemony, and the ways the proletariat can become hegemonic. According to </a:t>
            </a:r>
            <a:r>
              <a:rPr lang="en-US" sz="1600" dirty="0" err="1"/>
              <a:t>Gramsci</a:t>
            </a:r>
            <a:r>
              <a:rPr lang="en-US" sz="1600" dirty="0"/>
              <a:t>, only a hegemonic group that has the consent of allies and subalterns can start a revolution, which would mean that it is necessary to establish proletarian hegemony before the socialist revolution. However, how can the proletariat have a dominant position in the world of economy before the socialist revolution? How could the proletarians dominate the economy if the bourgeoisie is the class that controls the means of production and, therefore, controls the economy? Here </a:t>
            </a:r>
            <a:r>
              <a:rPr lang="en-US" sz="1600" dirty="0" err="1"/>
              <a:t>Gramsci</a:t>
            </a:r>
            <a:r>
              <a:rPr lang="en-US" sz="1600" dirty="0"/>
              <a:t> proposes that, in order to achieve a hegemonic position, the proletariat must ally with other social groups struggling for the future interests of socialist society, like the peasantry. The idea was to establish a new historical bloc (one that breaks the order established by the capitalist structure and the political and ideological superstructures on which the bourgeoisie relies) and a new collective will of the subaltern classes. This, in words of </a:t>
            </a:r>
            <a:r>
              <a:rPr lang="en-US" sz="1600" dirty="0" err="1"/>
              <a:t>Im</a:t>
            </a:r>
            <a:r>
              <a:rPr lang="en-US" sz="1600" dirty="0"/>
              <a:t> </a:t>
            </a:r>
            <a:r>
              <a:rPr lang="en-US" sz="1600" dirty="0" err="1"/>
              <a:t>Hyug</a:t>
            </a:r>
            <a:r>
              <a:rPr lang="en-US" sz="1600" dirty="0"/>
              <a:t> </a:t>
            </a:r>
            <a:r>
              <a:rPr lang="en-US" sz="1600" dirty="0" err="1"/>
              <a:t>Baeg</a:t>
            </a:r>
            <a:r>
              <a:rPr lang="en-US" sz="1600" dirty="0"/>
              <a:t>, can be interpreted as “counter-hegemony” something that “is not a real hegemony in strict sense, but economic, political and ideological preparations for hegemony before overthrowing capitalism or before winning state power (</a:t>
            </a:r>
            <a:r>
              <a:rPr lang="en-US" sz="1600" dirty="0" err="1"/>
              <a:t>Hyug</a:t>
            </a:r>
            <a:r>
              <a:rPr lang="en-US" sz="1600" dirty="0"/>
              <a:t> </a:t>
            </a:r>
            <a:r>
              <a:rPr lang="en-US" sz="1600" dirty="0" err="1"/>
              <a:t>Baeg</a:t>
            </a:r>
            <a:r>
              <a:rPr lang="en-US" sz="1600" dirty="0"/>
              <a:t>, 142).”</a:t>
            </a:r>
          </a:p>
          <a:p>
            <a:pPr>
              <a:buNone/>
            </a:pPr>
            <a:r>
              <a:rPr lang="en-US" sz="1600" dirty="0"/>
              <a:t/>
            </a:r>
            <a:br>
              <a:rPr lang="en-US" sz="1600" dirty="0"/>
            </a:b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One of the ways the proletariat must undertake such a task is through “organic intellectuals,” which for </a:t>
            </a:r>
            <a:r>
              <a:rPr lang="en-US" dirty="0" err="1"/>
              <a:t>Gramsci</a:t>
            </a:r>
            <a:r>
              <a:rPr lang="en-US" dirty="0"/>
              <a:t>, “are the dominant group’s ‘deputies’ exercising the subaltern functions of social hegemony and political government.” Their “function in society is primarily that of organizing, administering, directing, educating or leading others.” These specialized cadres, formed both in the working-class political party and through education, had the duty of organizing, administering, directing, educating or leading others. The formation of a national-popular collective is not an autonomous process, nor is the will of that collective. The organic intellectuals, who must be unrelated to the intellectuals of the bourgeoisie, must organize and mediate in the formation of the national-popular collective will.</a:t>
            </a:r>
          </a:p>
          <a:p>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What is Antonio </a:t>
            </a:r>
            <a:r>
              <a:rPr lang="en-US" dirty="0" err="1" smtClean="0"/>
              <a:t>Gramsci's</a:t>
            </a:r>
            <a:r>
              <a:rPr lang="en-US" dirty="0" smtClean="0"/>
              <a:t> view of power?</a:t>
            </a:r>
          </a:p>
          <a:p>
            <a:r>
              <a:rPr lang="en-US" dirty="0" smtClean="0"/>
              <a:t>In </a:t>
            </a:r>
            <a:r>
              <a:rPr lang="en-US" dirty="0" err="1" smtClean="0"/>
              <a:t>Gramsci's</a:t>
            </a:r>
            <a:r>
              <a:rPr lang="en-US" dirty="0" smtClean="0"/>
              <a:t> view, </a:t>
            </a:r>
            <a:r>
              <a:rPr lang="en-US" b="1" dirty="0" smtClean="0"/>
              <a:t>a class cannot dominate in modern conditions by merely advancing its own narrow economic interests; neither can it dominate purely through force and coercion</a:t>
            </a:r>
            <a:r>
              <a:rPr lang="en-US" dirty="0" smtClean="0"/>
              <a:t>. Rather, it must exert intellectual and moral leadership, and make alliances and compromises with a variety of forces.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What does </a:t>
            </a:r>
            <a:r>
              <a:rPr lang="en-US" dirty="0" err="1" smtClean="0"/>
              <a:t>Gramsci's</a:t>
            </a:r>
            <a:r>
              <a:rPr lang="en-US" dirty="0" smtClean="0"/>
              <a:t> theory of hegemony say about how the ruling class maintains its power over the workers?</a:t>
            </a:r>
          </a:p>
          <a:p>
            <a:r>
              <a:rPr lang="en-US" dirty="0" smtClean="0"/>
              <a:t>He introduced the concept of hegemony or ideological and moral leadership of society, to explain how the ruling class maintains its position and argued that </a:t>
            </a:r>
            <a:r>
              <a:rPr lang="en-US" b="1" dirty="0" smtClean="0"/>
              <a:t>the proletariat must develop its own 'counter-hegemony' (or alternative set of ideas) to win leadership of society from the bourgeoisie</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What did </a:t>
            </a:r>
            <a:r>
              <a:rPr lang="en-US" dirty="0" err="1" smtClean="0"/>
              <a:t>Gramsci</a:t>
            </a:r>
            <a:r>
              <a:rPr lang="en-US" dirty="0" smtClean="0"/>
              <a:t> say about hegemony?</a:t>
            </a:r>
          </a:p>
          <a:p>
            <a:r>
              <a:rPr lang="en-US" dirty="0" smtClean="0"/>
              <a:t>For </a:t>
            </a:r>
            <a:r>
              <a:rPr lang="en-US" dirty="0" err="1" smtClean="0"/>
              <a:t>Gramsci</a:t>
            </a:r>
            <a:r>
              <a:rPr lang="en-US" dirty="0" smtClean="0"/>
              <a:t>, hegemony was </a:t>
            </a:r>
            <a:r>
              <a:rPr lang="en-US" b="1" dirty="0" smtClean="0"/>
              <a:t>a form of control exercised primarily through a society's superstructure, as opposed to its base or social relations of production of a predominately economic character</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Cultural Hegemony According to Antonio </a:t>
            </a:r>
            <a:r>
              <a:rPr lang="en-US" dirty="0" err="1" smtClean="0"/>
              <a:t>Gramsci</a:t>
            </a:r>
            <a:r>
              <a:rPr lang="en-US" dirty="0" smtClean="0"/>
              <a:t/>
            </a:r>
            <a:br>
              <a:rPr lang="en-US" dirty="0" smtClean="0"/>
            </a:br>
            <a:r>
              <a:rPr lang="en-US" dirty="0" smtClean="0"/>
              <a:t/>
            </a:r>
            <a:br>
              <a:rPr lang="en-US" dirty="0" smtClean="0"/>
            </a:br>
            <a:r>
              <a:rPr lang="en-US" dirty="0" err="1" smtClean="0"/>
              <a:t>Gramsci</a:t>
            </a:r>
            <a:r>
              <a:rPr lang="en-US" dirty="0" smtClean="0"/>
              <a:t> argued that consent to the rule of the dominant group is achieved by the spread of ideologies—beliefs, assumptions, and values—through social institutions such as schools, churches, courts, and the media, among others.05-Jan-2020</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651</Words>
  <Application>Microsoft Office PowerPoint</Application>
  <PresentationFormat>On-screen Show (4:3)</PresentationFormat>
  <Paragraphs>16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Hegemony And Separation Of Power</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Hegemony And Separation Of Power</dc:title>
  <dc:creator>Customer</dc:creator>
  <cp:lastModifiedBy>Customer</cp:lastModifiedBy>
  <cp:revision>10</cp:revision>
  <dcterms:created xsi:type="dcterms:W3CDTF">2022-04-26T07:55:14Z</dcterms:created>
  <dcterms:modified xsi:type="dcterms:W3CDTF">2022-05-04T08:20:53Z</dcterms:modified>
</cp:coreProperties>
</file>