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E3362E-2391-4E27-854A-BB47BEFBB96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362E-2391-4E27-854A-BB47BEFBB96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362E-2391-4E27-854A-BB47BEFBB96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E3362E-2391-4E27-854A-BB47BEFBB96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3362E-2391-4E27-854A-BB47BEFBB961}" type="datetimeFigureOut">
              <a:rPr lang="en-US" smtClean="0"/>
              <a:pPr/>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E3362E-2391-4E27-854A-BB47BEFBB961}"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E3362E-2391-4E27-854A-BB47BEFBB961}" type="datetimeFigureOut">
              <a:rPr lang="en-US" smtClean="0"/>
              <a:pPr/>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E3362E-2391-4E27-854A-BB47BEFBB961}" type="datetimeFigureOut">
              <a:rPr lang="en-US" smtClean="0"/>
              <a:pPr/>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3362E-2391-4E27-854A-BB47BEFBB961}" type="datetimeFigureOut">
              <a:rPr lang="en-US" smtClean="0"/>
              <a:pPr/>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3362E-2391-4E27-854A-BB47BEFBB961}"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3362E-2391-4E27-854A-BB47BEFBB961}" type="datetimeFigureOut">
              <a:rPr lang="en-US" smtClean="0"/>
              <a:pPr/>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322DA-AFCB-4D8C-8BD3-B3648F419D86}" type="slidenum">
              <a:rPr lang="en-US" smtClean="0"/>
              <a:pPr/>
              <a:t>‹#›</a:t>
            </a:fld>
            <a:endParaRPr lang="en-US"/>
          </a:p>
        </p:txBody>
      </p:sp>
    </p:spTree>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3362E-2391-4E27-854A-BB47BEFBB961}" type="datetimeFigureOut">
              <a:rPr lang="en-US" smtClean="0"/>
              <a:pPr/>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322DA-AFCB-4D8C-8BD3-B3648F419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77000" cy="2667000"/>
          </a:xfrm>
        </p:spPr>
        <p:txBody>
          <a:bodyPr>
            <a:noAutofit/>
          </a:bodyPr>
          <a:lstStyle/>
          <a:p>
            <a:r>
              <a:rPr lang="en-US" sz="2400" i="1" dirty="0" smtClean="0">
                <a:solidFill>
                  <a:srgbClr val="0070C0"/>
                </a:solidFill>
              </a:rPr>
              <a:t>PRESENTED BY</a:t>
            </a:r>
          </a:p>
          <a:p>
            <a:r>
              <a:rPr lang="en-US" sz="2400" i="1" dirty="0" smtClean="0">
                <a:solidFill>
                  <a:srgbClr val="0070C0"/>
                </a:solidFill>
              </a:rPr>
              <a:t>MR. DEBAJIT HAZARIKA</a:t>
            </a:r>
          </a:p>
          <a:p>
            <a:endParaRPr lang="en-US" sz="2400" i="1" dirty="0" smtClean="0">
              <a:solidFill>
                <a:srgbClr val="0070C0"/>
              </a:solidFill>
            </a:endParaRPr>
          </a:p>
          <a:p>
            <a:r>
              <a:rPr lang="en-US" sz="2400" i="1" dirty="0" smtClean="0">
                <a:solidFill>
                  <a:srgbClr val="0070C0"/>
                </a:solidFill>
              </a:rPr>
              <a:t>DEPARTMENT OF PHILOSOPHY</a:t>
            </a:r>
          </a:p>
          <a:p>
            <a:endParaRPr lang="en-US" sz="2400" i="1" dirty="0" smtClean="0">
              <a:solidFill>
                <a:srgbClr val="0070C0"/>
              </a:solidFill>
            </a:endParaRPr>
          </a:p>
          <a:p>
            <a:endParaRPr lang="en-US" sz="2400" i="1" dirty="0">
              <a:solidFill>
                <a:srgbClr val="0070C0"/>
              </a:solidFill>
            </a:endParaRPr>
          </a:p>
        </p:txBody>
      </p:sp>
      <p:sp>
        <p:nvSpPr>
          <p:cNvPr id="4" name="Rectangle 3"/>
          <p:cNvSpPr/>
          <p:nvPr/>
        </p:nvSpPr>
        <p:spPr>
          <a:xfrm>
            <a:off x="457200" y="762000"/>
            <a:ext cx="8458201" cy="1323439"/>
          </a:xfrm>
          <a:prstGeom prst="rect">
            <a:avLst/>
          </a:prstGeom>
          <a:noFill/>
        </p:spPr>
        <p:txBody>
          <a:bodyPr wrap="square" lIns="91440" tIns="45720" rIns="91440" bIns="45720">
            <a:spAutoFit/>
          </a:bodyPr>
          <a:lstStyle/>
          <a:p>
            <a:pPr algn="ctr"/>
            <a:r>
              <a:rPr lang="en-US" sz="40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TOPIC: NATURE AND SCOPE OF PHILOSOPHY</a:t>
            </a:r>
            <a:endParaRPr lang="en-US" sz="40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strips dir="ru"/>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dirty="0" smtClean="0"/>
              <a:t>MEANING OF PHILOSOPHY : </a:t>
            </a:r>
            <a:br>
              <a:rPr lang="en-US" dirty="0" smtClean="0"/>
            </a:br>
            <a:endParaRPr lang="en-US" dirty="0"/>
          </a:p>
        </p:txBody>
      </p:sp>
      <p:sp>
        <p:nvSpPr>
          <p:cNvPr id="3" name="Content Placeholder 2"/>
          <p:cNvSpPr>
            <a:spLocks noGrp="1"/>
          </p:cNvSpPr>
          <p:nvPr>
            <p:ph idx="1"/>
          </p:nvPr>
        </p:nvSpPr>
        <p:spPr>
          <a:xfrm>
            <a:off x="457200" y="2590800"/>
            <a:ext cx="8001000" cy="4525963"/>
          </a:xfrm>
        </p:spPr>
        <p:txBody>
          <a:bodyPr>
            <a:normAutofit/>
          </a:bodyPr>
          <a:lstStyle/>
          <a:p>
            <a:pPr algn="just"/>
            <a:r>
              <a:rPr lang="en-US" sz="2000" dirty="0" smtClean="0"/>
              <a:t>The word ‘Philosophy is coming from two </a:t>
            </a:r>
            <a:r>
              <a:rPr lang="en-US" sz="2000" dirty="0" err="1" smtClean="0"/>
              <a:t>greek</a:t>
            </a:r>
            <a:r>
              <a:rPr lang="en-US" sz="2000" dirty="0" smtClean="0"/>
              <a:t> words, ‘</a:t>
            </a:r>
            <a:r>
              <a:rPr lang="en-US" sz="2000" dirty="0" err="1" smtClean="0"/>
              <a:t>philos</a:t>
            </a:r>
            <a:r>
              <a:rPr lang="en-US" sz="2000" dirty="0" smtClean="0"/>
              <a:t>’ and ‘</a:t>
            </a:r>
            <a:r>
              <a:rPr lang="en-US" sz="2000" dirty="0" err="1" smtClean="0"/>
              <a:t>sophia</a:t>
            </a:r>
            <a:r>
              <a:rPr lang="en-US" sz="2000" dirty="0" smtClean="0"/>
              <a:t>’. </a:t>
            </a:r>
            <a:r>
              <a:rPr lang="en-US" sz="2000" dirty="0" err="1" smtClean="0"/>
              <a:t>Philos</a:t>
            </a:r>
            <a:r>
              <a:rPr lang="en-US" sz="2000" dirty="0" smtClean="0"/>
              <a:t> means ‘love’ and </a:t>
            </a:r>
            <a:r>
              <a:rPr lang="en-US" sz="2000" dirty="0" err="1" smtClean="0"/>
              <a:t>sophia</a:t>
            </a:r>
            <a:r>
              <a:rPr lang="en-US" sz="2000" dirty="0" smtClean="0"/>
              <a:t> means ‘wisdom’. Philosophy literally means ‘love of wisdom’ or ‘pursuit of knowledge’. Philosophy means nothing more than the pursuit of knowledge of the external worlds. Philosophy in the real sense, is the study of the highest branch of knowledge which aims at harmonizing and systematizing all truths and arriving at a rational conception of the reality as a whole, both in its eternal and temporal aspects. </a:t>
            </a:r>
            <a:endParaRPr lang="en-US" sz="2000" dirty="0"/>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PHILOSOPHY</a:t>
            </a:r>
            <a:endParaRPr lang="en-US" dirty="0"/>
          </a:p>
        </p:txBody>
      </p:sp>
      <p:sp>
        <p:nvSpPr>
          <p:cNvPr id="3" name="Content Placeholder 2"/>
          <p:cNvSpPr>
            <a:spLocks noGrp="1"/>
          </p:cNvSpPr>
          <p:nvPr>
            <p:ph idx="1"/>
          </p:nvPr>
        </p:nvSpPr>
        <p:spPr>
          <a:xfrm>
            <a:off x="457200" y="1600200"/>
            <a:ext cx="8001000" cy="4525963"/>
          </a:xfrm>
        </p:spPr>
        <p:txBody>
          <a:bodyPr>
            <a:normAutofit fontScale="70000" lnSpcReduction="20000"/>
          </a:bodyPr>
          <a:lstStyle/>
          <a:p>
            <a:pPr algn="just">
              <a:buFont typeface="Wingdings" pitchFamily="2" charset="2"/>
              <a:buChar char="Ø"/>
            </a:pPr>
            <a:r>
              <a:rPr lang="en-US" dirty="0" smtClean="0"/>
              <a:t> From Epistemological perspective;</a:t>
            </a:r>
          </a:p>
          <a:p>
            <a:pPr algn="just">
              <a:buFont typeface="Wingdings" pitchFamily="2" charset="2"/>
              <a:buChar char="Ø"/>
            </a:pPr>
            <a:r>
              <a:rPr lang="en-US" dirty="0" smtClean="0"/>
              <a:t>A) According to Kant, “Philosophy is the science and criticism of cognition”.</a:t>
            </a:r>
          </a:p>
          <a:p>
            <a:pPr algn="just">
              <a:buFont typeface="Wingdings" pitchFamily="2" charset="2"/>
              <a:buChar char="Ø"/>
            </a:pPr>
            <a:r>
              <a:rPr lang="en-US" dirty="0" smtClean="0"/>
              <a:t>B) According to Fichte, “Philosophy is the science of knowledge”.</a:t>
            </a:r>
          </a:p>
          <a:p>
            <a:pPr algn="just">
              <a:buFont typeface="Wingdings" pitchFamily="2" charset="2"/>
              <a:buChar char="Ø"/>
            </a:pPr>
            <a:r>
              <a:rPr lang="en-US" dirty="0"/>
              <a:t> </a:t>
            </a:r>
            <a:r>
              <a:rPr lang="en-US" dirty="0" smtClean="0"/>
              <a:t>From Metaphysical or ontological perspective:</a:t>
            </a:r>
          </a:p>
          <a:p>
            <a:pPr algn="just">
              <a:buFont typeface="Wingdings" pitchFamily="2" charset="2"/>
              <a:buChar char="Ø"/>
            </a:pPr>
            <a:r>
              <a:rPr lang="en-US" dirty="0" smtClean="0"/>
              <a:t>A) According to Plato, “Philosophy aims at the knowledge of the eternal, of the essential nature of things”.</a:t>
            </a:r>
          </a:p>
          <a:p>
            <a:pPr algn="just">
              <a:buFont typeface="Wingdings" pitchFamily="2" charset="2"/>
              <a:buChar char="Ø"/>
            </a:pPr>
            <a:r>
              <a:rPr lang="en-US" dirty="0" smtClean="0"/>
              <a:t>B) According to Aristotle, “Philosophy is the science which investigates the nature of Being as in itself, and the attributes which belong to it in virtue of its own nature”.</a:t>
            </a:r>
          </a:p>
          <a:p>
            <a:pPr algn="just">
              <a:buFont typeface="Wingdings" pitchFamily="2" charset="2"/>
              <a:buChar char="Ø"/>
            </a:pPr>
            <a:r>
              <a:rPr lang="en-US" dirty="0" smtClean="0"/>
              <a:t>From Scientific perspective:</a:t>
            </a:r>
          </a:p>
          <a:p>
            <a:pPr algn="just">
              <a:buFont typeface="Wingdings" pitchFamily="2" charset="2"/>
              <a:buChar char="Ø"/>
            </a:pPr>
            <a:r>
              <a:rPr lang="en-US" dirty="0" smtClean="0"/>
              <a:t>A) According to Comte, “philosophy is the science of sciences”.</a:t>
            </a:r>
          </a:p>
          <a:p>
            <a:pPr algn="just">
              <a:buFont typeface="Wingdings" pitchFamily="2" charset="2"/>
              <a:buChar char="Ø"/>
            </a:pPr>
            <a:r>
              <a:rPr lang="en-US" dirty="0" smtClean="0"/>
              <a:t>B) According to </a:t>
            </a:r>
            <a:r>
              <a:rPr lang="en-US" dirty="0"/>
              <a:t>P</a:t>
            </a:r>
            <a:r>
              <a:rPr lang="en-US" dirty="0" smtClean="0"/>
              <a:t>aulson, “Philosophy is the sum total of all scientific knowledge”.</a:t>
            </a:r>
            <a:endParaRPr lang="en-US" dirty="0"/>
          </a:p>
        </p:txBody>
      </p:sp>
    </p:spTree>
  </p:cSld>
  <p:clrMapOvr>
    <a:masterClrMapping/>
  </p:clrMapOvr>
  <p:transition spd="slow">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PHILOSOPHY</a:t>
            </a:r>
            <a:endParaRPr lang="en-US" dirty="0"/>
          </a:p>
        </p:txBody>
      </p:sp>
      <p:sp>
        <p:nvSpPr>
          <p:cNvPr id="3" name="Content Placeholder 2"/>
          <p:cNvSpPr>
            <a:spLocks noGrp="1"/>
          </p:cNvSpPr>
          <p:nvPr>
            <p:ph idx="1"/>
          </p:nvPr>
        </p:nvSpPr>
        <p:spPr/>
        <p:txBody>
          <a:bodyPr>
            <a:normAutofit/>
          </a:bodyPr>
          <a:lstStyle/>
          <a:p>
            <a:pPr marL="0" indent="0" algn="just">
              <a:buFont typeface="Wingdings" pitchFamily="2" charset="2"/>
              <a:buChar char="Ø"/>
            </a:pPr>
            <a:r>
              <a:rPr lang="en-US" dirty="0" smtClean="0"/>
              <a:t> </a:t>
            </a:r>
            <a:r>
              <a:rPr lang="en-US" sz="2000" dirty="0" smtClean="0"/>
              <a:t>By the scope of philosophy is means the province, domain or field of philosophy. Philosophy gives us knowledge of the universe as a whole. It does not leave out of account any item of knowledge that the human mind may be connected with. Therefore, the scope of philosophy is widest.</a:t>
            </a:r>
          </a:p>
          <a:p>
            <a:pPr marL="0" indent="0" algn="just">
              <a:buFont typeface="Wingdings" pitchFamily="2" charset="2"/>
              <a:buChar char="Ø"/>
            </a:pPr>
            <a:r>
              <a:rPr lang="en-US" sz="2000" dirty="0"/>
              <a:t> </a:t>
            </a:r>
            <a:r>
              <a:rPr lang="en-US" sz="2000" dirty="0" smtClean="0"/>
              <a:t>There are generally three parts of philosophy viz., 1. Epistemology (The theory of knowledge). 2. Metaphysics or ontology (The study of Being or reality) 3. Axiology (The theory of values). They are taken under the scope of philosophy.</a:t>
            </a:r>
          </a:p>
          <a:p>
            <a:pPr marL="0" indent="0" algn="just">
              <a:buFont typeface="Wingdings" pitchFamily="2" charset="2"/>
              <a:buChar char="Ø"/>
            </a:pPr>
            <a:endParaRPr lang="en-US" sz="2000" dirty="0"/>
          </a:p>
        </p:txBody>
      </p:sp>
    </p:spTree>
  </p:cSld>
  <p:clrMapOvr>
    <a:masterClrMapping/>
  </p:clrMapOvr>
  <p:transition spd="slow">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EPISTEMOLOGY</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 </a:t>
            </a:r>
            <a:r>
              <a:rPr lang="en-US" sz="2400" dirty="0" smtClean="0"/>
              <a:t>Epistemology is one of the main branch of philosophy which discusses about the nature of knowledge; its sources, validity, ways to attain knowledge, conditions of knowledge.</a:t>
            </a:r>
            <a:endParaRPr lang="en-US" sz="2400" dirty="0"/>
          </a:p>
        </p:txBody>
      </p:sp>
    </p:spTree>
  </p:cSld>
  <p:clrMapOvr>
    <a:masterClrMapping/>
  </p:clrMapOvr>
  <p:transition spd="slow">
    <p:strips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dirty="0" smtClean="0"/>
              <a:t>METAPHYSICS OR ONTOLOGY</a:t>
            </a:r>
            <a:endParaRPr lang="en-US" dirty="0"/>
          </a:p>
        </p:txBody>
      </p:sp>
      <p:sp>
        <p:nvSpPr>
          <p:cNvPr id="3" name="Content Placeholder 2"/>
          <p:cNvSpPr>
            <a:spLocks noGrp="1"/>
          </p:cNvSpPr>
          <p:nvPr>
            <p:ph idx="1"/>
          </p:nvPr>
        </p:nvSpPr>
        <p:spPr>
          <a:xfrm>
            <a:off x="457200" y="1600200"/>
            <a:ext cx="7848600" cy="4525963"/>
          </a:xfrm>
        </p:spPr>
        <p:txBody>
          <a:bodyPr/>
          <a:lstStyle/>
          <a:p>
            <a:pPr algn="just">
              <a:buFont typeface="Wingdings" pitchFamily="2" charset="2"/>
              <a:buChar char="ü"/>
            </a:pPr>
            <a:r>
              <a:rPr lang="en-US" dirty="0" smtClean="0"/>
              <a:t> </a:t>
            </a:r>
            <a:r>
              <a:rPr lang="en-US" sz="2400" dirty="0" smtClean="0"/>
              <a:t>Metaphysics is the study about reality. </a:t>
            </a:r>
            <a:r>
              <a:rPr lang="en-US" sz="2400" dirty="0"/>
              <a:t>P</a:t>
            </a:r>
            <a:r>
              <a:rPr lang="en-US" sz="2400" dirty="0" smtClean="0"/>
              <a:t>hilosophy accepts existence of two world- Phenomenal or real and transcendental or </a:t>
            </a:r>
            <a:r>
              <a:rPr lang="en-US" sz="2400" dirty="0" err="1" smtClean="0"/>
              <a:t>noumenal</a:t>
            </a:r>
            <a:r>
              <a:rPr lang="en-US" sz="2400" dirty="0" smtClean="0"/>
              <a:t> world. The branch which specially studies </a:t>
            </a:r>
            <a:r>
              <a:rPr lang="en-US" sz="2400" dirty="0" err="1" smtClean="0"/>
              <a:t>noumenal</a:t>
            </a:r>
            <a:r>
              <a:rPr lang="en-US" sz="2400" dirty="0" smtClean="0"/>
              <a:t> world is known as metaphysics. The subject matter of metaphysics is God, Soul, Reality, Causality etc. And </a:t>
            </a:r>
            <a:r>
              <a:rPr lang="en-US" sz="2400" dirty="0" err="1" smtClean="0"/>
              <a:t>Philisophy</a:t>
            </a:r>
            <a:r>
              <a:rPr lang="en-US" sz="2400" dirty="0" smtClean="0"/>
              <a:t> also studies these all as a whole.</a:t>
            </a:r>
            <a:endParaRPr lang="en-US" sz="2400" dirty="0"/>
          </a:p>
        </p:txBody>
      </p:sp>
    </p:spTree>
  </p:cSld>
  <p:clrMapOvr>
    <a:masterClrMapping/>
  </p:clrMapOvr>
  <p:transition spd="slow">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AXIOLOGY</a:t>
            </a:r>
            <a:endParaRPr lang="en-US" dirty="0"/>
          </a:p>
        </p:txBody>
      </p:sp>
      <p:sp>
        <p:nvSpPr>
          <p:cNvPr id="3" name="Content Placeholder 2"/>
          <p:cNvSpPr>
            <a:spLocks noGrp="1"/>
          </p:cNvSpPr>
          <p:nvPr>
            <p:ph idx="1"/>
          </p:nvPr>
        </p:nvSpPr>
        <p:spPr>
          <a:xfrm>
            <a:off x="685800" y="1600200"/>
            <a:ext cx="7620000" cy="4525963"/>
          </a:xfrm>
        </p:spPr>
        <p:txBody>
          <a:bodyPr>
            <a:normAutofit/>
          </a:bodyPr>
          <a:lstStyle/>
          <a:p>
            <a:pPr algn="just">
              <a:buFont typeface="Wingdings" pitchFamily="2" charset="2"/>
              <a:buChar char="v"/>
            </a:pPr>
            <a:r>
              <a:rPr lang="en-US" dirty="0" smtClean="0"/>
              <a:t> </a:t>
            </a:r>
            <a:r>
              <a:rPr lang="en-US" sz="2400" dirty="0" smtClean="0"/>
              <a:t>Axiology is the study of value. </a:t>
            </a:r>
            <a:r>
              <a:rPr lang="en-US" sz="2400" dirty="0" err="1" smtClean="0"/>
              <a:t>Good,Beauty</a:t>
            </a:r>
            <a:r>
              <a:rPr lang="en-US" sz="2400" dirty="0" smtClean="0"/>
              <a:t> and Truth are the  norms or values of Ethics, Aesthetic and Logic </a:t>
            </a:r>
            <a:r>
              <a:rPr lang="en-US" sz="2400" dirty="0" err="1" smtClean="0"/>
              <a:t>respectively.Philosophy</a:t>
            </a:r>
            <a:r>
              <a:rPr lang="en-US" sz="2400" dirty="0" smtClean="0"/>
              <a:t> is the </a:t>
            </a:r>
            <a:r>
              <a:rPr lang="en-US" sz="2400" dirty="0" err="1" smtClean="0"/>
              <a:t>appriciation</a:t>
            </a:r>
            <a:r>
              <a:rPr lang="en-US" sz="2400" dirty="0" smtClean="0"/>
              <a:t> of life and the </a:t>
            </a:r>
            <a:r>
              <a:rPr lang="en-US" sz="2400" dirty="0" err="1" smtClean="0"/>
              <a:t>universe.Appreciation</a:t>
            </a:r>
            <a:r>
              <a:rPr lang="en-US" sz="2400" dirty="0" smtClean="0"/>
              <a:t> is the experience of the worth or </a:t>
            </a:r>
            <a:r>
              <a:rPr lang="en-US" sz="2400" dirty="0" err="1" smtClean="0"/>
              <a:t>value.Philosophy</a:t>
            </a:r>
            <a:r>
              <a:rPr lang="en-US" sz="2400" dirty="0" smtClean="0"/>
              <a:t> is concerned with </a:t>
            </a:r>
            <a:r>
              <a:rPr lang="en-US" sz="2400" dirty="0" err="1" smtClean="0"/>
              <a:t>intellectual,moral</a:t>
            </a:r>
            <a:r>
              <a:rPr lang="en-US" sz="2400" dirty="0" smtClean="0"/>
              <a:t>, aesthetic and religious values, which satisfy our deepest </a:t>
            </a:r>
            <a:r>
              <a:rPr lang="en-US" sz="2400" dirty="0" err="1" smtClean="0"/>
              <a:t>aspirations.All</a:t>
            </a:r>
            <a:r>
              <a:rPr lang="en-US" sz="2400" dirty="0" smtClean="0"/>
              <a:t> these are under the domain of Axiology.</a:t>
            </a:r>
          </a:p>
          <a:p>
            <a:pPr>
              <a:buNone/>
            </a:pPr>
            <a:endParaRPr lang="en-US" dirty="0"/>
          </a:p>
        </p:txBody>
      </p:sp>
    </p:spTree>
  </p:cSld>
  <p:clrMapOvr>
    <a:masterClrMapping/>
  </p:clrMapOvr>
  <p:transition spd="slow">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2286000"/>
            <a:ext cx="4952999" cy="1107996"/>
          </a:xfrm>
          <a:prstGeom prst="rect">
            <a:avLst/>
          </a:prstGeom>
          <a:noFill/>
        </p:spPr>
        <p:txBody>
          <a:bodyPr wrap="square" lIns="91440" tIns="45720" rIns="91440" bIns="45720">
            <a:spAutoFit/>
          </a:bodyPr>
          <a:lstStyle/>
          <a:p>
            <a:pPr algn="ctr"/>
            <a:r>
              <a:rPr lang="en-US" sz="6600"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endParaRPr lang="en-US" sz="6600"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strips dir="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530</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MEANING OF PHILOSOPHY :  </vt:lpstr>
      <vt:lpstr>DEFINITION OF PHILOSOPHY</vt:lpstr>
      <vt:lpstr>SCOPE OF PHILOSOPHY</vt:lpstr>
      <vt:lpstr>EPISTEMOLOGY</vt:lpstr>
      <vt:lpstr>METAPHYSICS OR ONTOLOGY</vt:lpstr>
      <vt:lpstr>AXIOLOGY</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NATURE AND SCOPE OF PHILOSOPHY</dc:title>
  <dc:creator>Mandeep</dc:creator>
  <cp:lastModifiedBy>JADUMONI PK</cp:lastModifiedBy>
  <cp:revision>14</cp:revision>
  <dcterms:created xsi:type="dcterms:W3CDTF">2018-12-10T15:04:11Z</dcterms:created>
  <dcterms:modified xsi:type="dcterms:W3CDTF">2022-05-04T12:27:16Z</dcterms:modified>
</cp:coreProperties>
</file>