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61" r:id="rId5"/>
    <p:sldId id="258" r:id="rId6"/>
    <p:sldId id="262" r:id="rId7"/>
    <p:sldId id="259"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2F6ACA0-3106-49EC-90B4-91A4F5BF6E96}" type="datetimeFigureOut">
              <a:rPr lang="en-IN" smtClean="0"/>
              <a:t>04-05-2022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2504400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2F6ACA0-3106-49EC-90B4-91A4F5BF6E96}" type="datetimeFigureOut">
              <a:rPr lang="en-IN" smtClean="0"/>
              <a:t>04-05-2022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353450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2F6ACA0-3106-49EC-90B4-91A4F5BF6E96}" type="datetimeFigureOut">
              <a:rPr lang="en-IN" smtClean="0"/>
              <a:t>04-05-2022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3266980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2F6ACA0-3106-49EC-90B4-91A4F5BF6E96}" type="datetimeFigureOut">
              <a:rPr lang="en-IN" smtClean="0"/>
              <a:t>04-05-2022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1880723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F6ACA0-3106-49EC-90B4-91A4F5BF6E96}" type="datetimeFigureOut">
              <a:rPr lang="en-IN" smtClean="0"/>
              <a:t>04-05-2022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1230684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2F6ACA0-3106-49EC-90B4-91A4F5BF6E96}" type="datetimeFigureOut">
              <a:rPr lang="en-IN" smtClean="0"/>
              <a:t>04-05-2022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1092366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2F6ACA0-3106-49EC-90B4-91A4F5BF6E96}" type="datetimeFigureOut">
              <a:rPr lang="en-IN" smtClean="0"/>
              <a:t>04-05-2022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4178157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2F6ACA0-3106-49EC-90B4-91A4F5BF6E96}" type="datetimeFigureOut">
              <a:rPr lang="en-IN" smtClean="0"/>
              <a:t>04-05-2022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3907479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F6ACA0-3106-49EC-90B4-91A4F5BF6E96}" type="datetimeFigureOut">
              <a:rPr lang="en-IN" smtClean="0"/>
              <a:t>04-05-2022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3806429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F6ACA0-3106-49EC-90B4-91A4F5BF6E96}" type="datetimeFigureOut">
              <a:rPr lang="en-IN" smtClean="0"/>
              <a:t>04-05-2022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1405540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F6ACA0-3106-49EC-90B4-91A4F5BF6E96}" type="datetimeFigureOut">
              <a:rPr lang="en-IN" smtClean="0"/>
              <a:t>04-05-2022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2481354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F6ACA0-3106-49EC-90B4-91A4F5BF6E96}" type="datetimeFigureOut">
              <a:rPr lang="en-IN" smtClean="0"/>
              <a:t>04-05-2022</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810BE7-D3F2-4118-B623-05C42BED18BE}" type="slidenum">
              <a:rPr lang="en-IN" smtClean="0"/>
              <a:t>‹#›</a:t>
            </a:fld>
            <a:endParaRPr lang="en-IN"/>
          </a:p>
        </p:txBody>
      </p:sp>
    </p:spTree>
    <p:extLst>
      <p:ext uri="{BB962C8B-B14F-4D97-AF65-F5344CB8AC3E}">
        <p14:creationId xmlns:p14="http://schemas.microsoft.com/office/powerpoint/2010/main" val="4232529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5"/>
            <a:ext cx="7772400" cy="1152128"/>
          </a:xfrm>
        </p:spPr>
        <p:txBody>
          <a:bodyPr/>
          <a:lstStyle/>
          <a:p>
            <a:r>
              <a:rPr lang="en-US" dirty="0"/>
              <a:t>Mercantilism</a:t>
            </a:r>
            <a:endParaRPr lang="en-IN" dirty="0"/>
          </a:p>
        </p:txBody>
      </p:sp>
      <p:sp>
        <p:nvSpPr>
          <p:cNvPr id="3" name="Subtitle 2"/>
          <p:cNvSpPr>
            <a:spLocks noGrp="1"/>
          </p:cNvSpPr>
          <p:nvPr>
            <p:ph type="subTitle" idx="1"/>
          </p:nvPr>
        </p:nvSpPr>
        <p:spPr>
          <a:xfrm>
            <a:off x="395536" y="1628800"/>
            <a:ext cx="8424936" cy="4752528"/>
          </a:xfrm>
        </p:spPr>
        <p:txBody>
          <a:bodyPr>
            <a:normAutofit/>
          </a:bodyPr>
          <a:lstStyle/>
          <a:p>
            <a:pPr algn="just"/>
            <a:r>
              <a:rPr lang="en-US" sz="3600" dirty="0" smtClean="0"/>
              <a:t>Mercantilism </a:t>
            </a:r>
            <a:r>
              <a:rPr lang="en-US" sz="3600" dirty="0"/>
              <a:t>is an economic policy that is designed to maximize the exports and minimize the imports for an economy. It promotes imperialism, colonialism, tariffs and subsidies on traded goods to achieve that goal</a:t>
            </a:r>
            <a:r>
              <a:rPr lang="en-US" sz="3600" dirty="0" smtClean="0"/>
              <a:t>.</a:t>
            </a:r>
          </a:p>
          <a:p>
            <a:pPr algn="just"/>
            <a:endParaRPr lang="en-IN" dirty="0"/>
          </a:p>
          <a:p>
            <a:pPr algn="just"/>
            <a:endParaRPr lang="en-IN" dirty="0"/>
          </a:p>
          <a:p>
            <a:endParaRPr lang="en-IN" dirty="0"/>
          </a:p>
        </p:txBody>
      </p:sp>
    </p:spTree>
    <p:extLst>
      <p:ext uri="{BB962C8B-B14F-4D97-AF65-F5344CB8AC3E}">
        <p14:creationId xmlns:p14="http://schemas.microsoft.com/office/powerpoint/2010/main" val="4096401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620688"/>
            <a:ext cx="8424936" cy="5760640"/>
          </a:xfrm>
        </p:spPr>
        <p:txBody>
          <a:bodyPr>
            <a:normAutofit/>
          </a:bodyPr>
          <a:lstStyle/>
          <a:p>
            <a:pPr algn="just"/>
            <a:endParaRPr lang="en-IN" dirty="0"/>
          </a:p>
          <a:p>
            <a:pPr algn="just"/>
            <a:r>
              <a:rPr lang="en-US" sz="3600" dirty="0"/>
              <a:t>Mercantilism became the dominant school of economic thought in Europe from the 15th to the 18th centuries. The Italian economist and mercantilist Antonio Serra is considered to have written one of the first treatises on political economy with his 1613 work, “A Short Treatise on the Wealth and Poverty of Nations.”</a:t>
            </a:r>
            <a:r>
              <a:rPr lang="en-US" dirty="0"/>
              <a:t> </a:t>
            </a:r>
            <a:endParaRPr lang="en-IN" dirty="0"/>
          </a:p>
          <a:p>
            <a:endParaRPr lang="en-IN" dirty="0"/>
          </a:p>
        </p:txBody>
      </p:sp>
    </p:spTree>
    <p:extLst>
      <p:ext uri="{BB962C8B-B14F-4D97-AF65-F5344CB8AC3E}">
        <p14:creationId xmlns:p14="http://schemas.microsoft.com/office/powerpoint/2010/main" val="1321622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764704"/>
            <a:ext cx="8424936" cy="5544616"/>
          </a:xfrm>
        </p:spPr>
        <p:txBody>
          <a:bodyPr>
            <a:normAutofit/>
          </a:bodyPr>
          <a:lstStyle/>
          <a:p>
            <a:pPr algn="just"/>
            <a:r>
              <a:rPr lang="en-US" sz="3600" dirty="0"/>
              <a:t>Mercantilism </a:t>
            </a:r>
            <a:r>
              <a:rPr lang="en-US" sz="3600" dirty="0" smtClean="0"/>
              <a:t>was </a:t>
            </a:r>
            <a:r>
              <a:rPr lang="en-US" sz="3600" dirty="0"/>
              <a:t>the economic counterpart of political absolutism. Its 17th-century publicists—most notably Thomas </a:t>
            </a:r>
            <a:r>
              <a:rPr lang="en-US" sz="3600" dirty="0" err="1"/>
              <a:t>Mun</a:t>
            </a:r>
            <a:r>
              <a:rPr lang="en-US" sz="3600" dirty="0"/>
              <a:t> in England, Jean-Baptiste Colbert in France, and Antonio Serra in Italy—never, however, used the term themselves; it was given currency by the Scottish economist Adam Smith in his Wealth of Nations (1776</a:t>
            </a:r>
            <a:r>
              <a:rPr lang="en-US" sz="3600" dirty="0" smtClean="0"/>
              <a:t>).</a:t>
            </a:r>
          </a:p>
          <a:p>
            <a:pPr algn="just"/>
            <a:endParaRPr lang="en-IN" dirty="0"/>
          </a:p>
          <a:p>
            <a:pPr algn="just"/>
            <a:endParaRPr lang="en-IN" dirty="0"/>
          </a:p>
          <a:p>
            <a:endParaRPr lang="en-IN" dirty="0"/>
          </a:p>
        </p:txBody>
      </p:sp>
    </p:spTree>
    <p:extLst>
      <p:ext uri="{BB962C8B-B14F-4D97-AF65-F5344CB8AC3E}">
        <p14:creationId xmlns:p14="http://schemas.microsoft.com/office/powerpoint/2010/main" val="1948038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764704"/>
            <a:ext cx="8424936" cy="5544616"/>
          </a:xfrm>
        </p:spPr>
        <p:txBody>
          <a:bodyPr>
            <a:normAutofit/>
          </a:bodyPr>
          <a:lstStyle/>
          <a:p>
            <a:pPr algn="just"/>
            <a:r>
              <a:rPr lang="en-US" sz="3600" dirty="0" smtClean="0"/>
              <a:t>Mercantilism </a:t>
            </a:r>
            <a:r>
              <a:rPr lang="en-US" sz="3600" dirty="0"/>
              <a:t>contained many interlocking principles. Precious metals, such as gold and silver, were deemed indispensable to a nation’s wealth. If a nation did not possess mines or have access to them, precious metals should be obtained by trade. It was believed that trade balances must be “</a:t>
            </a:r>
            <a:r>
              <a:rPr lang="en-US" sz="3600" dirty="0" err="1"/>
              <a:t>favourable</a:t>
            </a:r>
            <a:r>
              <a:rPr lang="en-US" sz="3600" dirty="0"/>
              <a:t>,” meaning an excess of exports over imports.</a:t>
            </a:r>
            <a:r>
              <a:rPr lang="en-US" sz="3600" dirty="0" smtClean="0"/>
              <a:t> </a:t>
            </a:r>
            <a:endParaRPr lang="en-IN" sz="3600" dirty="0"/>
          </a:p>
          <a:p>
            <a:endParaRPr lang="en-IN" dirty="0"/>
          </a:p>
        </p:txBody>
      </p:sp>
    </p:spTree>
    <p:extLst>
      <p:ext uri="{BB962C8B-B14F-4D97-AF65-F5344CB8AC3E}">
        <p14:creationId xmlns:p14="http://schemas.microsoft.com/office/powerpoint/2010/main" val="1636793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764704"/>
            <a:ext cx="8424936" cy="5544616"/>
          </a:xfrm>
        </p:spPr>
        <p:txBody>
          <a:bodyPr>
            <a:normAutofit/>
          </a:bodyPr>
          <a:lstStyle/>
          <a:p>
            <a:pPr algn="just"/>
            <a:r>
              <a:rPr lang="en-US" sz="3600" dirty="0"/>
              <a:t>Colonial possessions should serve as markets for exports and as suppliers of raw materials to the mother country. Manufacturing was forbidden in colonies, and all commerce between colony and mother country was held to be a monopoly of the mother country. </a:t>
            </a:r>
            <a:endParaRPr lang="en-IN" sz="3600" dirty="0"/>
          </a:p>
          <a:p>
            <a:pPr algn="just"/>
            <a:endParaRPr lang="en-IN" dirty="0"/>
          </a:p>
          <a:p>
            <a:pPr algn="just"/>
            <a:endParaRPr lang="en-IN" dirty="0"/>
          </a:p>
          <a:p>
            <a:endParaRPr lang="en-IN" dirty="0"/>
          </a:p>
        </p:txBody>
      </p:sp>
    </p:spTree>
    <p:extLst>
      <p:ext uri="{BB962C8B-B14F-4D97-AF65-F5344CB8AC3E}">
        <p14:creationId xmlns:p14="http://schemas.microsoft.com/office/powerpoint/2010/main" val="279600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764704"/>
            <a:ext cx="8424936" cy="5544616"/>
          </a:xfrm>
        </p:spPr>
        <p:txBody>
          <a:bodyPr>
            <a:normAutofit/>
          </a:bodyPr>
          <a:lstStyle/>
          <a:p>
            <a:pPr algn="just"/>
            <a:r>
              <a:rPr lang="en-US" dirty="0" smtClean="0"/>
              <a:t>A </a:t>
            </a:r>
            <a:r>
              <a:rPr lang="en-US" dirty="0"/>
              <a:t>strong nation, according to the theory, was to have a large </a:t>
            </a:r>
            <a:r>
              <a:rPr lang="en-US" dirty="0" smtClean="0"/>
              <a:t>population. A </a:t>
            </a:r>
            <a:r>
              <a:rPr lang="en-US" dirty="0"/>
              <a:t>large population would provide a supply of </a:t>
            </a:r>
            <a:r>
              <a:rPr lang="en-US" dirty="0" err="1"/>
              <a:t>labour</a:t>
            </a:r>
            <a:r>
              <a:rPr lang="en-US" dirty="0"/>
              <a:t>, a market, and soldiers. Human wants were to be minimized, especially for imported luxury goods, for they drained off precious foreign exchange. </a:t>
            </a:r>
            <a:r>
              <a:rPr lang="en-US" dirty="0" smtClean="0"/>
              <a:t>Thrift</a:t>
            </a:r>
            <a:r>
              <a:rPr lang="en-US" dirty="0"/>
              <a:t>, saving, and even parsimony were regarded as virtues, for only by these means could capital be created. In effect, mercantilism provided the </a:t>
            </a:r>
            <a:r>
              <a:rPr lang="en-US" dirty="0" err="1"/>
              <a:t>favourable</a:t>
            </a:r>
            <a:r>
              <a:rPr lang="en-US" dirty="0"/>
              <a:t> climate for the early development of </a:t>
            </a:r>
            <a:r>
              <a:rPr lang="en-US" dirty="0" smtClean="0"/>
              <a:t>capitalism. </a:t>
            </a:r>
            <a:endParaRPr lang="en-IN" dirty="0"/>
          </a:p>
          <a:p>
            <a:endParaRPr lang="en-IN" dirty="0"/>
          </a:p>
        </p:txBody>
      </p:sp>
    </p:spTree>
    <p:extLst>
      <p:ext uri="{BB962C8B-B14F-4D97-AF65-F5344CB8AC3E}">
        <p14:creationId xmlns:p14="http://schemas.microsoft.com/office/powerpoint/2010/main" val="2575538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764704"/>
            <a:ext cx="8424936" cy="5544616"/>
          </a:xfrm>
        </p:spPr>
        <p:txBody>
          <a:bodyPr>
            <a:normAutofit lnSpcReduction="10000"/>
          </a:bodyPr>
          <a:lstStyle/>
          <a:p>
            <a:pPr algn="just"/>
            <a:r>
              <a:rPr lang="en-US" dirty="0" smtClean="0"/>
              <a:t>Mercantilism </a:t>
            </a:r>
            <a:r>
              <a:rPr lang="en-US" dirty="0"/>
              <a:t>was severely criticized. Advocates of laissez-faire argued that there was really no difference between domestic and foreign trade and that all trade was beneficial both to the trader and to the public. They also maintained that the amount of money or treasure that a state needed would be automatically adjusted and that money, like any other commodity, could exist in excess. They denied the idea that a nation could grow rich only at the expense of another and argued that trade was in reality a two-way street. </a:t>
            </a:r>
            <a:endParaRPr lang="en-IN" dirty="0" smtClean="0"/>
          </a:p>
          <a:p>
            <a:endParaRPr lang="en-IN" dirty="0"/>
          </a:p>
        </p:txBody>
      </p:sp>
    </p:spTree>
    <p:extLst>
      <p:ext uri="{BB962C8B-B14F-4D97-AF65-F5344CB8AC3E}">
        <p14:creationId xmlns:p14="http://schemas.microsoft.com/office/powerpoint/2010/main" val="3128039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764704"/>
            <a:ext cx="8424936" cy="5544616"/>
          </a:xfrm>
        </p:spPr>
        <p:txBody>
          <a:bodyPr>
            <a:normAutofit/>
          </a:bodyPr>
          <a:lstStyle/>
          <a:p>
            <a:endParaRPr lang="en-US" b="1" dirty="0" smtClean="0"/>
          </a:p>
          <a:p>
            <a:endParaRPr lang="en-US" b="1" dirty="0"/>
          </a:p>
          <a:p>
            <a:endParaRPr lang="en-US" b="1" dirty="0" smtClean="0"/>
          </a:p>
          <a:p>
            <a:r>
              <a:rPr lang="en-US" sz="5400" b="1" dirty="0" smtClean="0"/>
              <a:t>THANK</a:t>
            </a:r>
          </a:p>
          <a:p>
            <a:r>
              <a:rPr lang="en-US" sz="5400" b="1" dirty="0" smtClean="0"/>
              <a:t>YOU</a:t>
            </a:r>
            <a:endParaRPr lang="en-IN" sz="5400" b="1" dirty="0" smtClean="0"/>
          </a:p>
          <a:p>
            <a:endParaRPr lang="en-IN" dirty="0"/>
          </a:p>
        </p:txBody>
      </p:sp>
    </p:spTree>
    <p:extLst>
      <p:ext uri="{BB962C8B-B14F-4D97-AF65-F5344CB8AC3E}">
        <p14:creationId xmlns:p14="http://schemas.microsoft.com/office/powerpoint/2010/main" val="20302706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440</Words>
  <Application>Microsoft Office PowerPoint</Application>
  <PresentationFormat>On-screen Show (4:3)</PresentationFormat>
  <Paragraphs>17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Mercantilism</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Mercantilism</dc:title>
  <dc:creator>Leela Ram Newar</dc:creator>
  <cp:lastModifiedBy>Leela Ram Newar</cp:lastModifiedBy>
  <cp:revision>3</cp:revision>
  <dcterms:created xsi:type="dcterms:W3CDTF">2022-05-02T12:17:59Z</dcterms:created>
  <dcterms:modified xsi:type="dcterms:W3CDTF">2022-05-04T08:43:32Z</dcterms:modified>
</cp:coreProperties>
</file>