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61" r:id="rId5"/>
    <p:sldId id="258" r:id="rId6"/>
    <p:sldId id="262" r:id="rId7"/>
    <p:sldId id="259" r:id="rId8"/>
    <p:sldId id="264"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250440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534504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266980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88072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F6ACA0-3106-49EC-90B4-91A4F5BF6E9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230684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2F6ACA0-3106-49EC-90B4-91A4F5BF6E9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092366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2F6ACA0-3106-49EC-90B4-91A4F5BF6E96}" type="datetimeFigureOut">
              <a:rPr lang="en-IN" smtClean="0"/>
              <a:t>04-05-2022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417815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2F6ACA0-3106-49EC-90B4-91A4F5BF6E96}" type="datetimeFigureOut">
              <a:rPr lang="en-IN" smtClean="0"/>
              <a:t>04-05-2022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90747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F6ACA0-3106-49EC-90B4-91A4F5BF6E96}" type="datetimeFigureOut">
              <a:rPr lang="en-IN" smtClean="0"/>
              <a:t>04-05-2022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80642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F6ACA0-3106-49EC-90B4-91A4F5BF6E9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40554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F6ACA0-3106-49EC-90B4-91A4F5BF6E9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248135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6ACA0-3106-49EC-90B4-91A4F5BF6E96}" type="datetimeFigureOut">
              <a:rPr lang="en-IN" smtClean="0"/>
              <a:t>04-05-2022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10BE7-D3F2-4118-B623-05C42BED18BE}" type="slidenum">
              <a:rPr lang="en-IN" smtClean="0"/>
              <a:t>‹#›</a:t>
            </a:fld>
            <a:endParaRPr lang="en-IN"/>
          </a:p>
        </p:txBody>
      </p:sp>
    </p:spTree>
    <p:extLst>
      <p:ext uri="{BB962C8B-B14F-4D97-AF65-F5344CB8AC3E}">
        <p14:creationId xmlns:p14="http://schemas.microsoft.com/office/powerpoint/2010/main" val="4232529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5"/>
            <a:ext cx="7772400" cy="1152128"/>
          </a:xfrm>
        </p:spPr>
        <p:txBody>
          <a:bodyPr/>
          <a:lstStyle/>
          <a:p>
            <a:r>
              <a:rPr lang="en-US" dirty="0" smtClean="0"/>
              <a:t>Regression Analysis</a:t>
            </a:r>
            <a:endParaRPr lang="en-IN" dirty="0"/>
          </a:p>
        </p:txBody>
      </p:sp>
      <p:sp>
        <p:nvSpPr>
          <p:cNvPr id="3" name="Subtitle 2"/>
          <p:cNvSpPr>
            <a:spLocks noGrp="1"/>
          </p:cNvSpPr>
          <p:nvPr>
            <p:ph type="subTitle" idx="1"/>
          </p:nvPr>
        </p:nvSpPr>
        <p:spPr>
          <a:xfrm>
            <a:off x="395536" y="1628800"/>
            <a:ext cx="8424936" cy="4752528"/>
          </a:xfrm>
        </p:spPr>
        <p:txBody>
          <a:bodyPr>
            <a:normAutofit fontScale="92500" lnSpcReduction="20000"/>
          </a:bodyPr>
          <a:lstStyle/>
          <a:p>
            <a:pPr algn="just"/>
            <a:r>
              <a:rPr lang="en-IN" sz="3600" dirty="0"/>
              <a:t>Regression is a main tool of econometrics, and here we consider very briefly the nature of this tool.</a:t>
            </a:r>
          </a:p>
          <a:p>
            <a:pPr algn="just"/>
            <a:r>
              <a:rPr lang="en-IN" sz="3600" dirty="0"/>
              <a:t>The term regression was introduced by Francis Galton. In a famous paper, Galton found that, although there was a tendency for tall parents to have tall children and for short parents to have short children, the average height of children born of parents of a given height tended to move or “regress” toward the average height in the population as a whole.</a:t>
            </a:r>
            <a:endParaRPr lang="en-US" sz="3600" dirty="0" smtClean="0"/>
          </a:p>
          <a:p>
            <a:pPr algn="just"/>
            <a:endParaRPr lang="en-IN" dirty="0"/>
          </a:p>
          <a:p>
            <a:pPr algn="just"/>
            <a:endParaRPr lang="en-IN" dirty="0"/>
          </a:p>
          <a:p>
            <a:endParaRPr lang="en-IN" dirty="0"/>
          </a:p>
        </p:txBody>
      </p:sp>
    </p:spTree>
    <p:extLst>
      <p:ext uri="{BB962C8B-B14F-4D97-AF65-F5344CB8AC3E}">
        <p14:creationId xmlns:p14="http://schemas.microsoft.com/office/powerpoint/2010/main" val="409640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620688"/>
            <a:ext cx="8424936" cy="5760640"/>
          </a:xfrm>
        </p:spPr>
        <p:txBody>
          <a:bodyPr>
            <a:normAutofit fontScale="92500" lnSpcReduction="20000"/>
          </a:bodyPr>
          <a:lstStyle/>
          <a:p>
            <a:pPr algn="just"/>
            <a:endParaRPr lang="en-IN" dirty="0"/>
          </a:p>
          <a:p>
            <a:pPr algn="just"/>
            <a:r>
              <a:rPr lang="en-IN" sz="3600" dirty="0" smtClean="0"/>
              <a:t>Galton’s </a:t>
            </a:r>
            <a:r>
              <a:rPr lang="en-IN" sz="3600" dirty="0"/>
              <a:t>law of universal regression was confirmed by </a:t>
            </a:r>
            <a:r>
              <a:rPr lang="en-IN" sz="3600" dirty="0" smtClean="0"/>
              <a:t>Karl </a:t>
            </a:r>
            <a:r>
              <a:rPr lang="en-IN" sz="3600" dirty="0"/>
              <a:t>Pearson, who collected more than a thousand records of heights of members of family groups. He found that the average height of sons of a group of tall fathers was less than their fathers’ height and the average height of sons of a group of short fathers was greater than their fathers’ height, thus “regressing” tall and short sons alike toward the average height of all men. In the words of Galton, this was “regression to mediocrity.”</a:t>
            </a:r>
          </a:p>
          <a:p>
            <a:pPr algn="just"/>
            <a:r>
              <a:rPr lang="en-US" dirty="0" smtClean="0"/>
              <a:t> </a:t>
            </a:r>
            <a:endParaRPr lang="en-IN" dirty="0"/>
          </a:p>
          <a:p>
            <a:endParaRPr lang="en-IN" dirty="0"/>
          </a:p>
        </p:txBody>
      </p:sp>
    </p:spTree>
    <p:extLst>
      <p:ext uri="{BB962C8B-B14F-4D97-AF65-F5344CB8AC3E}">
        <p14:creationId xmlns:p14="http://schemas.microsoft.com/office/powerpoint/2010/main" val="132162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fontScale="92500" lnSpcReduction="20000"/>
          </a:bodyPr>
          <a:lstStyle/>
          <a:p>
            <a:pPr algn="just"/>
            <a:r>
              <a:rPr lang="en-US" sz="3600" dirty="0"/>
              <a:t>The modern interpretation of regression is, however, quite different. Broadly speaking, we may say that</a:t>
            </a:r>
          </a:p>
          <a:p>
            <a:pPr algn="just"/>
            <a:endParaRPr lang="en-US" sz="3600" dirty="0"/>
          </a:p>
          <a:p>
            <a:pPr algn="just"/>
            <a:r>
              <a:rPr lang="en-US" sz="3600" dirty="0"/>
              <a:t>‘Regression analysis is concerned with the study of the dependence of one variable, the dependent variable, on one or more other variables, the explanatory variables, with a view to estimating and/or predicting the (population) mean or average value of the former in terms of the known or fixed (in repeated sampling) values of the latter.’</a:t>
            </a:r>
          </a:p>
          <a:p>
            <a:pPr algn="just"/>
            <a:endParaRPr lang="en-US" sz="3600" dirty="0" smtClean="0"/>
          </a:p>
          <a:p>
            <a:pPr algn="just"/>
            <a:endParaRPr lang="en-IN" dirty="0"/>
          </a:p>
          <a:p>
            <a:pPr algn="just"/>
            <a:endParaRPr lang="en-IN" dirty="0"/>
          </a:p>
          <a:p>
            <a:endParaRPr lang="en-IN" dirty="0"/>
          </a:p>
        </p:txBody>
      </p:sp>
    </p:spTree>
    <p:extLst>
      <p:ext uri="{BB962C8B-B14F-4D97-AF65-F5344CB8AC3E}">
        <p14:creationId xmlns:p14="http://schemas.microsoft.com/office/powerpoint/2010/main" val="1948038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lnSpcReduction="10000"/>
          </a:bodyPr>
          <a:lstStyle/>
          <a:p>
            <a:pPr algn="just"/>
            <a:r>
              <a:rPr lang="en-IN" sz="3600" dirty="0"/>
              <a:t>In regression analysis we are concerned with what is known as the </a:t>
            </a:r>
            <a:r>
              <a:rPr lang="en-IN" sz="3600" b="1" dirty="0"/>
              <a:t>statistical</a:t>
            </a:r>
            <a:r>
              <a:rPr lang="en-IN" sz="3600" dirty="0"/>
              <a:t>, not </a:t>
            </a:r>
            <a:r>
              <a:rPr lang="en-IN" sz="3600" b="1" dirty="0"/>
              <a:t>functional</a:t>
            </a:r>
            <a:r>
              <a:rPr lang="en-IN" sz="3600" dirty="0"/>
              <a:t> or </a:t>
            </a:r>
            <a:r>
              <a:rPr lang="en-IN" sz="3600" b="1" dirty="0"/>
              <a:t>deterministic</a:t>
            </a:r>
            <a:r>
              <a:rPr lang="en-IN" sz="3600" dirty="0"/>
              <a:t>, dependence among variables, such as those of classical physics. In statistical relationships among variables we essentially deal with </a:t>
            </a:r>
            <a:r>
              <a:rPr lang="en-IN" sz="3600" b="1" dirty="0"/>
              <a:t>random</a:t>
            </a:r>
            <a:r>
              <a:rPr lang="en-IN" sz="3600" dirty="0"/>
              <a:t> or </a:t>
            </a:r>
            <a:r>
              <a:rPr lang="en-IN" sz="3600" b="1" dirty="0"/>
              <a:t>stochastic</a:t>
            </a:r>
            <a:r>
              <a:rPr lang="en-IN" sz="3600" dirty="0"/>
              <a:t> variables, that is, variables that have probability distributions. In functional or deterministic dependency, on the other hand, we also deal with variables, but these variables are not random or stochastic.</a:t>
            </a:r>
          </a:p>
          <a:p>
            <a:pPr algn="just"/>
            <a:endParaRPr lang="en-IN" sz="3600" dirty="0"/>
          </a:p>
          <a:p>
            <a:endParaRPr lang="en-IN" dirty="0"/>
          </a:p>
        </p:txBody>
      </p:sp>
    </p:spTree>
    <p:extLst>
      <p:ext uri="{BB962C8B-B14F-4D97-AF65-F5344CB8AC3E}">
        <p14:creationId xmlns:p14="http://schemas.microsoft.com/office/powerpoint/2010/main" val="1636793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lnSpcReduction="10000"/>
          </a:bodyPr>
          <a:lstStyle/>
          <a:p>
            <a:pPr algn="just"/>
            <a:r>
              <a:rPr lang="en-IN" sz="3600" dirty="0"/>
              <a:t>The dependence of crop yield on temperature, rainfall, sunshine, and fertilizer, for example, is statistical in nature in the sense that the explanatory variables, although certainly important, will not enable the agronomist to predict crop yield exactly because of errors involved in measuring these variables as well as a host of other factors (variables) that collectively affect the yield but may be difficult to identify individually. </a:t>
            </a:r>
          </a:p>
          <a:p>
            <a:pPr algn="just"/>
            <a:endParaRPr lang="en-IN" sz="3600" dirty="0"/>
          </a:p>
          <a:p>
            <a:pPr algn="just"/>
            <a:endParaRPr lang="en-IN" dirty="0"/>
          </a:p>
          <a:p>
            <a:pPr algn="just"/>
            <a:endParaRPr lang="en-IN" dirty="0"/>
          </a:p>
          <a:p>
            <a:endParaRPr lang="en-IN" dirty="0"/>
          </a:p>
        </p:txBody>
      </p:sp>
    </p:spTree>
    <p:extLst>
      <p:ext uri="{BB962C8B-B14F-4D97-AF65-F5344CB8AC3E}">
        <p14:creationId xmlns:p14="http://schemas.microsoft.com/office/powerpoint/2010/main" val="279600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fontScale="92500" lnSpcReduction="10000"/>
          </a:bodyPr>
          <a:lstStyle/>
          <a:p>
            <a:pPr algn="just"/>
            <a:r>
              <a:rPr lang="en-IN" dirty="0"/>
              <a:t>Thus, there is bound to be some “intrinsic” or random variability in the dependent-variable crop yield that cannot be fully explained no matter how many explanatory variables we consider.</a:t>
            </a:r>
          </a:p>
          <a:p>
            <a:pPr algn="just"/>
            <a:endParaRPr lang="en-US" dirty="0" smtClean="0"/>
          </a:p>
          <a:p>
            <a:pPr algn="just"/>
            <a:r>
              <a:rPr lang="en-IN" dirty="0"/>
              <a:t>In deterministic phenomena, on the other hand, we deal with relationships of the type, say, exhibited by Newton’s law of gravity, which states “Every particle in the universe attracts every other particle with a force directly proportional to the product of their masses and inversely proportional to the square of the distance between them.” </a:t>
            </a:r>
          </a:p>
          <a:p>
            <a:pPr algn="just"/>
            <a:endParaRPr lang="en-IN" dirty="0"/>
          </a:p>
          <a:p>
            <a:endParaRPr lang="en-IN" dirty="0"/>
          </a:p>
        </p:txBody>
      </p:sp>
    </p:spTree>
    <p:extLst>
      <p:ext uri="{BB962C8B-B14F-4D97-AF65-F5344CB8AC3E}">
        <p14:creationId xmlns:p14="http://schemas.microsoft.com/office/powerpoint/2010/main" val="2575538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a:bodyPr>
          <a:lstStyle/>
          <a:p>
            <a:pPr algn="just"/>
            <a:r>
              <a:rPr lang="en-US" b="1" dirty="0" smtClean="0"/>
              <a:t>Regression </a:t>
            </a:r>
            <a:r>
              <a:rPr lang="en-US" b="1" dirty="0" err="1" smtClean="0"/>
              <a:t>Vs</a:t>
            </a:r>
            <a:r>
              <a:rPr lang="en-US" b="1" dirty="0" smtClean="0"/>
              <a:t> Causation:</a:t>
            </a:r>
          </a:p>
          <a:p>
            <a:pPr algn="just"/>
            <a:endParaRPr lang="en-IN" dirty="0" smtClean="0"/>
          </a:p>
          <a:p>
            <a:pPr algn="just"/>
            <a:r>
              <a:rPr lang="en-IN" dirty="0" smtClean="0"/>
              <a:t>Although </a:t>
            </a:r>
            <a:r>
              <a:rPr lang="en-IN" dirty="0"/>
              <a:t>regression analysis deals with the dependence of one variable on other variables, it does not necessarily imply causation. In the words of Kendall and Stuart, “A statistical relationship, however strong and however suggestive, can never establish causal connection: our ideas of causation must come from outside statistics, ultimately from some theory or other.”</a:t>
            </a:r>
          </a:p>
          <a:p>
            <a:endParaRPr lang="en-IN" dirty="0"/>
          </a:p>
        </p:txBody>
      </p:sp>
    </p:spTree>
    <p:extLst>
      <p:ext uri="{BB962C8B-B14F-4D97-AF65-F5344CB8AC3E}">
        <p14:creationId xmlns:p14="http://schemas.microsoft.com/office/powerpoint/2010/main" val="3128039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a:bodyPr>
          <a:lstStyle/>
          <a:p>
            <a:pPr algn="just"/>
            <a:r>
              <a:rPr lang="en-US" b="1" dirty="0" smtClean="0"/>
              <a:t>Regression </a:t>
            </a:r>
            <a:r>
              <a:rPr lang="en-US" b="1" dirty="0" err="1" smtClean="0"/>
              <a:t>Vs</a:t>
            </a:r>
            <a:r>
              <a:rPr lang="en-US" b="1" dirty="0" smtClean="0"/>
              <a:t> Causation … </a:t>
            </a:r>
            <a:r>
              <a:rPr lang="en-US" b="1" dirty="0" err="1" smtClean="0"/>
              <a:t>contd</a:t>
            </a:r>
            <a:endParaRPr lang="en-US" b="1" dirty="0" smtClean="0"/>
          </a:p>
          <a:p>
            <a:pPr algn="just"/>
            <a:endParaRPr lang="en-IN" dirty="0" smtClean="0"/>
          </a:p>
          <a:p>
            <a:pPr algn="just"/>
            <a:r>
              <a:rPr lang="en-IN" dirty="0"/>
              <a:t>In the crop-yield example cited previously, there is no statistical reason to assume that rainfall does not depend on crop yield. The fact that we treat crop yield as dependent on rainfall (among other things) is due to non-statistical considerations. Common sense suggests that the relationship cannot be reversed, for we cannot control rainfall by varying crop yield.</a:t>
            </a:r>
          </a:p>
          <a:p>
            <a:pPr algn="just"/>
            <a:endParaRPr lang="en-IN" dirty="0"/>
          </a:p>
          <a:p>
            <a:endParaRPr lang="en-IN" dirty="0"/>
          </a:p>
        </p:txBody>
      </p:sp>
    </p:spTree>
    <p:extLst>
      <p:ext uri="{BB962C8B-B14F-4D97-AF65-F5344CB8AC3E}">
        <p14:creationId xmlns:p14="http://schemas.microsoft.com/office/powerpoint/2010/main" val="2597794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a:bodyPr>
          <a:lstStyle/>
          <a:p>
            <a:endParaRPr lang="en-US" b="1" dirty="0" smtClean="0"/>
          </a:p>
          <a:p>
            <a:endParaRPr lang="en-US" b="1" dirty="0"/>
          </a:p>
          <a:p>
            <a:endParaRPr lang="en-US" b="1" dirty="0" smtClean="0"/>
          </a:p>
          <a:p>
            <a:r>
              <a:rPr lang="en-US" sz="5400" b="1" dirty="0" smtClean="0"/>
              <a:t>THANK</a:t>
            </a:r>
          </a:p>
          <a:p>
            <a:r>
              <a:rPr lang="en-US" sz="5400" b="1" dirty="0" smtClean="0"/>
              <a:t>YOU</a:t>
            </a:r>
            <a:endParaRPr lang="en-IN" sz="5400" b="1" dirty="0" smtClean="0"/>
          </a:p>
          <a:p>
            <a:endParaRPr lang="en-IN" dirty="0"/>
          </a:p>
        </p:txBody>
      </p:sp>
    </p:spTree>
    <p:extLst>
      <p:ext uri="{BB962C8B-B14F-4D97-AF65-F5344CB8AC3E}">
        <p14:creationId xmlns:p14="http://schemas.microsoft.com/office/powerpoint/2010/main" val="2030270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661</Words>
  <Application>Microsoft Office PowerPoint</Application>
  <PresentationFormat>On-screen Show (4:3)</PresentationFormat>
  <Paragraphs>30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Regression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Mercantilism</dc:title>
  <dc:creator>Leela Ram Newar</dc:creator>
  <cp:lastModifiedBy>Leela Ram Newar</cp:lastModifiedBy>
  <cp:revision>5</cp:revision>
  <dcterms:created xsi:type="dcterms:W3CDTF">2022-05-02T12:17:59Z</dcterms:created>
  <dcterms:modified xsi:type="dcterms:W3CDTF">2022-05-04T09:01:19Z</dcterms:modified>
</cp:coreProperties>
</file>