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9" r:id="rId3"/>
    <p:sldId id="258" r:id="rId4"/>
    <p:sldId id="260" r:id="rId5"/>
    <p:sldId id="261" r:id="rId6"/>
    <p:sldId id="262" r:id="rId7"/>
    <p:sldId id="263" r:id="rId8"/>
    <p:sldId id="265"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CEC517C-D228-4133-909B-3D7E8457D1CA}" type="datetimeFigureOut">
              <a:rPr lang="en-IN" smtClean="0"/>
              <a:t>27-04-2022</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B94D583B-2142-45FE-BCA3-D567225A0DA2}" type="slidenum">
              <a:rPr lang="en-IN" smtClean="0"/>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EC517C-D228-4133-909B-3D7E8457D1CA}" type="datetimeFigureOut">
              <a:rPr lang="en-IN" smtClean="0"/>
              <a:t>27-04-2022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94D583B-2142-45FE-BCA3-D567225A0DA2}"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EC517C-D228-4133-909B-3D7E8457D1CA}" type="datetimeFigureOut">
              <a:rPr lang="en-IN" smtClean="0"/>
              <a:t>27-04-2022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94D583B-2142-45FE-BCA3-D567225A0DA2}"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EC517C-D228-4133-909B-3D7E8457D1CA}" type="datetimeFigureOut">
              <a:rPr lang="en-IN" smtClean="0"/>
              <a:t>27-04-2022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94D583B-2142-45FE-BCA3-D567225A0DA2}"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EC517C-D228-4133-909B-3D7E8457D1CA}" type="datetimeFigureOut">
              <a:rPr lang="en-IN" smtClean="0"/>
              <a:t>27-04-2022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94D583B-2142-45FE-BCA3-D567225A0DA2}" type="slidenum">
              <a:rPr lang="en-IN" smtClean="0"/>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EC517C-D228-4133-909B-3D7E8457D1CA}" type="datetimeFigureOut">
              <a:rPr lang="en-IN" smtClean="0"/>
              <a:t>27-04-2022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94D583B-2142-45FE-BCA3-D567225A0DA2}"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EC517C-D228-4133-909B-3D7E8457D1CA}" type="datetimeFigureOut">
              <a:rPr lang="en-IN" smtClean="0"/>
              <a:t>27-04-2022</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94D583B-2142-45FE-BCA3-D567225A0DA2}"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CEC517C-D228-4133-909B-3D7E8457D1CA}" type="datetimeFigureOut">
              <a:rPr lang="en-IN" smtClean="0"/>
              <a:t>27-04-2022</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94D583B-2142-45FE-BCA3-D567225A0DA2}"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CEC517C-D228-4133-909B-3D7E8457D1CA}" type="datetimeFigureOut">
              <a:rPr lang="en-IN" smtClean="0"/>
              <a:t>27-04-2022</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B94D583B-2142-45FE-BCA3-D567225A0DA2}" type="slidenum">
              <a:rPr lang="en-IN" smtClean="0"/>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EC517C-D228-4133-909B-3D7E8457D1CA}" type="datetimeFigureOut">
              <a:rPr lang="en-IN" smtClean="0"/>
              <a:t>27-04-2022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94D583B-2142-45FE-BCA3-D567225A0DA2}"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CEC517C-D228-4133-909B-3D7E8457D1CA}" type="datetimeFigureOut">
              <a:rPr lang="en-IN" smtClean="0"/>
              <a:t>27-04-2022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94D583B-2142-45FE-BCA3-D567225A0DA2}" type="slidenum">
              <a:rPr lang="en-IN" smtClean="0"/>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CEC517C-D228-4133-909B-3D7E8457D1CA}" type="datetimeFigureOut">
              <a:rPr lang="en-IN" smtClean="0"/>
              <a:t>27-04-2022</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94D583B-2142-45FE-BCA3-D567225A0DA2}" type="slidenum">
              <a:rPr lang="en-IN" smtClean="0"/>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32657"/>
            <a:ext cx="7848872" cy="792087"/>
          </a:xfrm>
        </p:spPr>
        <p:txBody>
          <a:bodyPr>
            <a:normAutofit fontScale="90000"/>
          </a:bodyPr>
          <a:lstStyle/>
          <a:p>
            <a:r>
              <a:rPr lang="en-US" sz="4000" dirty="0" err="1" smtClean="0"/>
              <a:t>Herbartian</a:t>
            </a:r>
            <a:r>
              <a:rPr lang="en-US" sz="4000" dirty="0" smtClean="0"/>
              <a:t> Steps of Planning a Lesson</a:t>
            </a:r>
            <a:endParaRPr lang="en-IN" sz="4000" dirty="0"/>
          </a:p>
        </p:txBody>
      </p:sp>
      <p:sp>
        <p:nvSpPr>
          <p:cNvPr id="3" name="Subtitle 2"/>
          <p:cNvSpPr>
            <a:spLocks noGrp="1"/>
          </p:cNvSpPr>
          <p:nvPr>
            <p:ph type="subTitle" idx="1"/>
          </p:nvPr>
        </p:nvSpPr>
        <p:spPr>
          <a:xfrm>
            <a:off x="1043608" y="1772816"/>
            <a:ext cx="7795592" cy="4752528"/>
          </a:xfrm>
        </p:spPr>
        <p:txBody>
          <a:bodyPr/>
          <a:lstStyle/>
          <a:p>
            <a:pPr marL="484632" indent="-457200" algn="just">
              <a:buFont typeface="Wingdings" pitchFamily="2" charset="2"/>
              <a:buChar char="Ø"/>
            </a:pPr>
            <a:r>
              <a:rPr lang="en-US" sz="3200" b="1" dirty="0" smtClean="0"/>
              <a:t>John Frederic Herbert</a:t>
            </a:r>
            <a:r>
              <a:rPr lang="en-US" sz="3200" dirty="0" smtClean="0"/>
              <a:t> was great European educationist and philosopher of 19</a:t>
            </a:r>
            <a:r>
              <a:rPr lang="en-US" sz="3200" baseline="30000" dirty="0" smtClean="0"/>
              <a:t>th</a:t>
            </a:r>
            <a:r>
              <a:rPr lang="en-US" sz="3200" dirty="0" smtClean="0"/>
              <a:t> century.</a:t>
            </a:r>
          </a:p>
          <a:p>
            <a:pPr marL="484632" indent="-457200" algn="just">
              <a:buFont typeface="Wingdings" pitchFamily="2" charset="2"/>
              <a:buChar char="Ø"/>
            </a:pPr>
            <a:r>
              <a:rPr lang="en-US" sz="3200" dirty="0" smtClean="0"/>
              <a:t>He advocated that teaching should be planned if we intend to make it efficient.</a:t>
            </a:r>
          </a:p>
          <a:p>
            <a:pPr marL="484632" indent="-457200" algn="just">
              <a:buFont typeface="Wingdings" pitchFamily="2" charset="2"/>
              <a:buChar char="Ø"/>
            </a:pPr>
            <a:r>
              <a:rPr lang="en-US" sz="3200" dirty="0" smtClean="0"/>
              <a:t>He applied the knowledge of psychology regarding the learning process.</a:t>
            </a:r>
          </a:p>
          <a:p>
            <a:endParaRPr lang="en-IN" sz="3200" dirty="0"/>
          </a:p>
        </p:txBody>
      </p:sp>
    </p:spTree>
    <p:extLst>
      <p:ext uri="{BB962C8B-B14F-4D97-AF65-F5344CB8AC3E}">
        <p14:creationId xmlns:p14="http://schemas.microsoft.com/office/powerpoint/2010/main" val="2382437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32657"/>
            <a:ext cx="7848872" cy="792087"/>
          </a:xfrm>
        </p:spPr>
        <p:txBody>
          <a:bodyPr>
            <a:normAutofit/>
          </a:bodyPr>
          <a:lstStyle/>
          <a:p>
            <a:r>
              <a:rPr lang="en-US" sz="4000" dirty="0" err="1"/>
              <a:t>Herbartian</a:t>
            </a:r>
            <a:r>
              <a:rPr lang="en-US" sz="4000" dirty="0"/>
              <a:t> Five Steps Approach</a:t>
            </a:r>
            <a:endParaRPr lang="en-IN" sz="4000" dirty="0"/>
          </a:p>
        </p:txBody>
      </p:sp>
      <p:sp>
        <p:nvSpPr>
          <p:cNvPr id="3" name="Subtitle 2"/>
          <p:cNvSpPr>
            <a:spLocks noGrp="1"/>
          </p:cNvSpPr>
          <p:nvPr>
            <p:ph type="subTitle" idx="1"/>
          </p:nvPr>
        </p:nvSpPr>
        <p:spPr>
          <a:xfrm>
            <a:off x="1043608" y="1772816"/>
            <a:ext cx="7795592" cy="4752528"/>
          </a:xfrm>
        </p:spPr>
        <p:txBody>
          <a:bodyPr/>
          <a:lstStyle/>
          <a:p>
            <a:r>
              <a:rPr lang="en-US" sz="3200" dirty="0"/>
              <a:t>This approach is generally known as the </a:t>
            </a:r>
            <a:r>
              <a:rPr lang="en-US" sz="3200" dirty="0" err="1"/>
              <a:t>Herbartian</a:t>
            </a:r>
            <a:r>
              <a:rPr lang="en-US" sz="3200" dirty="0"/>
              <a:t> Five steps approach. The formal steps involved are:</a:t>
            </a:r>
          </a:p>
          <a:p>
            <a:r>
              <a:rPr lang="en-US" sz="3200" dirty="0"/>
              <a:t>1)     Introduction / Motivation</a:t>
            </a:r>
          </a:p>
          <a:p>
            <a:r>
              <a:rPr lang="en-US" sz="3200" dirty="0"/>
              <a:t>2)     Presentation</a:t>
            </a:r>
          </a:p>
          <a:p>
            <a:r>
              <a:rPr lang="en-US" sz="3200" dirty="0"/>
              <a:t>3)     Comparison and association</a:t>
            </a:r>
          </a:p>
          <a:p>
            <a:r>
              <a:rPr lang="en-US" sz="3200" dirty="0"/>
              <a:t>4)     Generalization</a:t>
            </a:r>
          </a:p>
          <a:p>
            <a:r>
              <a:rPr lang="en-US" sz="3200" dirty="0"/>
              <a:t>5)     Application / Recapitulation</a:t>
            </a:r>
            <a:endParaRPr lang="en-US" sz="3200" dirty="0" smtClean="0"/>
          </a:p>
          <a:p>
            <a:endParaRPr lang="en-IN" sz="3200" dirty="0"/>
          </a:p>
        </p:txBody>
      </p:sp>
    </p:spTree>
    <p:extLst>
      <p:ext uri="{BB962C8B-B14F-4D97-AF65-F5344CB8AC3E}">
        <p14:creationId xmlns:p14="http://schemas.microsoft.com/office/powerpoint/2010/main" val="534582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32657"/>
            <a:ext cx="7848872" cy="792087"/>
          </a:xfrm>
        </p:spPr>
        <p:txBody>
          <a:bodyPr>
            <a:normAutofit fontScale="90000"/>
          </a:bodyPr>
          <a:lstStyle/>
          <a:p>
            <a:r>
              <a:rPr lang="en-IN" sz="3600" dirty="0">
                <a:effectLst/>
              </a:rPr>
              <a:t/>
            </a:r>
            <a:br>
              <a:rPr lang="en-IN" sz="3600" dirty="0">
                <a:effectLst/>
              </a:rPr>
            </a:br>
            <a:r>
              <a:rPr lang="en-IN" sz="3600" dirty="0"/>
              <a:t/>
            </a:r>
            <a:br>
              <a:rPr lang="en-IN" sz="3600" dirty="0"/>
            </a:br>
            <a:r>
              <a:rPr lang="en-IN" sz="4000" b="1" dirty="0">
                <a:effectLst/>
              </a:rPr>
              <a:t>Introduction/Motivation</a:t>
            </a:r>
            <a:endParaRPr lang="en-IN" sz="4000" dirty="0"/>
          </a:p>
        </p:txBody>
      </p:sp>
      <p:sp>
        <p:nvSpPr>
          <p:cNvPr id="3" name="Subtitle 2"/>
          <p:cNvSpPr>
            <a:spLocks noGrp="1"/>
          </p:cNvSpPr>
          <p:nvPr>
            <p:ph type="subTitle" idx="1"/>
          </p:nvPr>
        </p:nvSpPr>
        <p:spPr>
          <a:xfrm>
            <a:off x="1043608" y="1700808"/>
            <a:ext cx="7795592" cy="4824536"/>
          </a:xfrm>
        </p:spPr>
        <p:txBody>
          <a:bodyPr>
            <a:normAutofit fontScale="55000" lnSpcReduction="20000"/>
          </a:bodyPr>
          <a:lstStyle/>
          <a:p>
            <a:pPr algn="just"/>
            <a:r>
              <a:rPr lang="en-US" sz="5100" dirty="0"/>
              <a:t>This step is concerned with the task of preparing the students for receiving new knowledge. </a:t>
            </a:r>
            <a:r>
              <a:rPr lang="en-US" sz="5100" i="1" dirty="0"/>
              <a:t> </a:t>
            </a:r>
            <a:r>
              <a:rPr lang="en-US" sz="5100" dirty="0"/>
              <a:t>The following activities involved in this </a:t>
            </a:r>
            <a:r>
              <a:rPr lang="en-US" sz="5100" dirty="0" smtClean="0"/>
              <a:t>step:</a:t>
            </a:r>
          </a:p>
          <a:p>
            <a:pPr algn="just"/>
            <a:endParaRPr lang="en-US" sz="5100" dirty="0"/>
          </a:p>
          <a:p>
            <a:pPr marL="484632" indent="-457200" algn="just">
              <a:buFont typeface="Arial" pitchFamily="34" charset="0"/>
              <a:buChar char="•"/>
            </a:pPr>
            <a:r>
              <a:rPr lang="en-US" sz="5100" dirty="0"/>
              <a:t>The assumption about the previous knowledge of the students in relevance to the lesson</a:t>
            </a:r>
          </a:p>
          <a:p>
            <a:pPr marL="484632" indent="-457200" algn="just">
              <a:buFont typeface="Arial" pitchFamily="34" charset="0"/>
              <a:buChar char="•"/>
            </a:pPr>
            <a:r>
              <a:rPr lang="en-US" sz="5100" dirty="0"/>
              <a:t>The testing of the previous knowledge</a:t>
            </a:r>
          </a:p>
          <a:p>
            <a:pPr marL="484632" indent="-457200" algn="just">
              <a:buFont typeface="Arial" pitchFamily="34" charset="0"/>
              <a:buChar char="•"/>
            </a:pPr>
            <a:r>
              <a:rPr lang="en-US" sz="5100" dirty="0"/>
              <a:t>Utilizing the previous knowledge for introducing the lesson</a:t>
            </a:r>
          </a:p>
          <a:p>
            <a:pPr marL="484632" indent="-457200" algn="just">
              <a:buFont typeface="Arial" pitchFamily="34" charset="0"/>
              <a:buChar char="•"/>
            </a:pPr>
            <a:r>
              <a:rPr lang="en-US" sz="5100" dirty="0"/>
              <a:t>Motivating thee students for studying the present lesson</a:t>
            </a:r>
          </a:p>
          <a:p>
            <a:r>
              <a:rPr lang="en-US" sz="3200" dirty="0"/>
              <a:t/>
            </a:r>
            <a:br>
              <a:rPr lang="en-US" sz="3200" dirty="0"/>
            </a:br>
            <a:endParaRPr lang="en-US" sz="3200" dirty="0" smtClean="0"/>
          </a:p>
          <a:p>
            <a:endParaRPr lang="en-IN" sz="3200" dirty="0"/>
          </a:p>
        </p:txBody>
      </p:sp>
    </p:spTree>
    <p:extLst>
      <p:ext uri="{BB962C8B-B14F-4D97-AF65-F5344CB8AC3E}">
        <p14:creationId xmlns:p14="http://schemas.microsoft.com/office/powerpoint/2010/main" val="116882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32657"/>
            <a:ext cx="7848872" cy="792087"/>
          </a:xfrm>
        </p:spPr>
        <p:txBody>
          <a:bodyPr>
            <a:normAutofit fontScale="90000"/>
          </a:bodyPr>
          <a:lstStyle/>
          <a:p>
            <a:r>
              <a:rPr lang="en-IN" sz="3600" dirty="0">
                <a:effectLst/>
              </a:rPr>
              <a:t/>
            </a:r>
            <a:br>
              <a:rPr lang="en-IN" sz="3600" dirty="0">
                <a:effectLst/>
              </a:rPr>
            </a:br>
            <a:r>
              <a:rPr lang="en-IN" sz="3600" dirty="0"/>
              <a:t/>
            </a:r>
            <a:br>
              <a:rPr lang="en-IN" sz="3600" dirty="0"/>
            </a:br>
            <a:r>
              <a:rPr lang="en-IN" sz="4000" b="1" dirty="0" smtClean="0">
                <a:effectLst/>
              </a:rPr>
              <a:t>Presentation</a:t>
            </a:r>
            <a:endParaRPr lang="en-IN" sz="4000" dirty="0"/>
          </a:p>
        </p:txBody>
      </p:sp>
      <p:sp>
        <p:nvSpPr>
          <p:cNvPr id="3" name="Subtitle 2"/>
          <p:cNvSpPr>
            <a:spLocks noGrp="1"/>
          </p:cNvSpPr>
          <p:nvPr>
            <p:ph type="subTitle" idx="1"/>
          </p:nvPr>
        </p:nvSpPr>
        <p:spPr>
          <a:xfrm>
            <a:off x="1043608" y="1412776"/>
            <a:ext cx="7795592" cy="5040560"/>
          </a:xfrm>
        </p:spPr>
        <p:txBody>
          <a:bodyPr>
            <a:normAutofit fontScale="62500" lnSpcReduction="20000"/>
          </a:bodyPr>
          <a:lstStyle/>
          <a:p>
            <a:pPr marL="713232" indent="-685800" algn="just">
              <a:buFont typeface="Wingdings" pitchFamily="2" charset="2"/>
              <a:buChar char="ü"/>
            </a:pPr>
            <a:r>
              <a:rPr lang="en-US" sz="4500" dirty="0" smtClean="0"/>
              <a:t>It is the key step and only through which the actual process of teaching is going to take place. </a:t>
            </a:r>
          </a:p>
          <a:p>
            <a:pPr marL="713232" indent="-685800" algn="just">
              <a:buFont typeface="Wingdings" pitchFamily="2" charset="2"/>
              <a:buChar char="ü"/>
            </a:pPr>
            <a:r>
              <a:rPr lang="en-US" sz="4500" dirty="0" smtClean="0"/>
              <a:t>Here the aims of the lesson should be stated clearly and the heading should be written on the blackboard. </a:t>
            </a:r>
          </a:p>
          <a:p>
            <a:pPr marL="713232" indent="-685800" algn="just">
              <a:buFont typeface="Wingdings" pitchFamily="2" charset="2"/>
              <a:buChar char="ü"/>
            </a:pPr>
            <a:r>
              <a:rPr lang="en-US" sz="4500" dirty="0" smtClean="0"/>
              <a:t>We have to provide situation for both the teacher and the students to participate in the process of teaching and learning. </a:t>
            </a:r>
          </a:p>
          <a:p>
            <a:pPr marL="713232" indent="-685800" algn="just">
              <a:buFont typeface="Wingdings" pitchFamily="2" charset="2"/>
              <a:buChar char="ü"/>
            </a:pPr>
            <a:r>
              <a:rPr lang="en-US" sz="4500" dirty="0" smtClean="0"/>
              <a:t>The teacher should make proper use of questions, charts, graphs, pictures, models and other illustrative for demonstration and explanation.</a:t>
            </a:r>
            <a:endParaRPr lang="en-US" sz="4500" dirty="0"/>
          </a:p>
          <a:p>
            <a:r>
              <a:rPr lang="en-US" sz="2800" dirty="0"/>
              <a:t/>
            </a:r>
            <a:br>
              <a:rPr lang="en-US" sz="2800" dirty="0"/>
            </a:br>
            <a:endParaRPr lang="en-IN" sz="3200" dirty="0"/>
          </a:p>
        </p:txBody>
      </p:sp>
    </p:spTree>
    <p:extLst>
      <p:ext uri="{BB962C8B-B14F-4D97-AF65-F5344CB8AC3E}">
        <p14:creationId xmlns:p14="http://schemas.microsoft.com/office/powerpoint/2010/main" val="2853365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32657"/>
            <a:ext cx="7848872" cy="792087"/>
          </a:xfrm>
        </p:spPr>
        <p:txBody>
          <a:bodyPr>
            <a:normAutofit fontScale="90000"/>
          </a:bodyPr>
          <a:lstStyle/>
          <a:p>
            <a:r>
              <a:rPr lang="en-IN" sz="3600" dirty="0">
                <a:effectLst/>
              </a:rPr>
              <a:t/>
            </a:r>
            <a:br>
              <a:rPr lang="en-IN" sz="3600" dirty="0">
                <a:effectLst/>
              </a:rPr>
            </a:br>
            <a:r>
              <a:rPr lang="en-IN" sz="3600" dirty="0"/>
              <a:t/>
            </a:r>
            <a:br>
              <a:rPr lang="en-IN" sz="3600" dirty="0"/>
            </a:br>
            <a:r>
              <a:rPr lang="en-IN" sz="4000" b="1" dirty="0" smtClean="0">
                <a:effectLst/>
              </a:rPr>
              <a:t>Comparison or Association</a:t>
            </a:r>
            <a:endParaRPr lang="en-IN" sz="4000" dirty="0"/>
          </a:p>
        </p:txBody>
      </p:sp>
      <p:sp>
        <p:nvSpPr>
          <p:cNvPr id="3" name="Subtitle 2"/>
          <p:cNvSpPr>
            <a:spLocks noGrp="1"/>
          </p:cNvSpPr>
          <p:nvPr>
            <p:ph type="subTitle" idx="1"/>
          </p:nvPr>
        </p:nvSpPr>
        <p:spPr>
          <a:xfrm>
            <a:off x="1043608" y="1412776"/>
            <a:ext cx="7795592" cy="5040560"/>
          </a:xfrm>
        </p:spPr>
        <p:txBody>
          <a:bodyPr>
            <a:normAutofit fontScale="55000" lnSpcReduction="20000"/>
          </a:bodyPr>
          <a:lstStyle/>
          <a:p>
            <a:pPr marL="598932" indent="-571500" algn="just">
              <a:buFont typeface="Wingdings" pitchFamily="2" charset="2"/>
              <a:buChar char="Ø"/>
            </a:pPr>
            <a:r>
              <a:rPr lang="en-US" sz="5500" dirty="0" smtClean="0"/>
              <a:t>More importance should be given in this stage to compare the facts observed by the students with another concept by way of giving examples. </a:t>
            </a:r>
          </a:p>
          <a:p>
            <a:pPr marL="598932" indent="-571500" algn="just">
              <a:buFont typeface="Wingdings" pitchFamily="2" charset="2"/>
              <a:buChar char="Ø"/>
            </a:pPr>
            <a:r>
              <a:rPr lang="en-US" sz="5500" dirty="0" smtClean="0"/>
              <a:t>By making use of this comparison, the students can derive definitions or theories. </a:t>
            </a:r>
          </a:p>
          <a:p>
            <a:pPr marL="598932" indent="-571500" algn="just">
              <a:buFont typeface="Wingdings" pitchFamily="2" charset="2"/>
              <a:buChar char="Ø"/>
            </a:pPr>
            <a:r>
              <a:rPr lang="en-US" sz="5500" dirty="0" smtClean="0"/>
              <a:t>The students are encouraged to give new suitable examples for the concept instead of the examples given in the book to make them think in an innovative manner.</a:t>
            </a:r>
            <a:endParaRPr lang="en-US" sz="5500" dirty="0"/>
          </a:p>
          <a:p>
            <a:r>
              <a:rPr lang="en-US" sz="3200" dirty="0"/>
              <a:t/>
            </a:r>
            <a:br>
              <a:rPr lang="en-US" sz="3200" dirty="0"/>
            </a:br>
            <a:endParaRPr lang="en-US" sz="4500" dirty="0"/>
          </a:p>
          <a:p>
            <a:r>
              <a:rPr lang="en-US" sz="2800" dirty="0"/>
              <a:t/>
            </a:r>
            <a:br>
              <a:rPr lang="en-US" sz="2800" dirty="0"/>
            </a:br>
            <a:endParaRPr lang="en-IN" sz="3200" dirty="0"/>
          </a:p>
        </p:txBody>
      </p:sp>
    </p:spTree>
    <p:extLst>
      <p:ext uri="{BB962C8B-B14F-4D97-AF65-F5344CB8AC3E}">
        <p14:creationId xmlns:p14="http://schemas.microsoft.com/office/powerpoint/2010/main" val="1100539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32657"/>
            <a:ext cx="7848872" cy="792087"/>
          </a:xfrm>
        </p:spPr>
        <p:txBody>
          <a:bodyPr>
            <a:normAutofit fontScale="90000"/>
          </a:bodyPr>
          <a:lstStyle/>
          <a:p>
            <a:r>
              <a:rPr lang="en-IN" sz="3600" dirty="0">
                <a:effectLst/>
              </a:rPr>
              <a:t/>
            </a:r>
            <a:br>
              <a:rPr lang="en-IN" sz="3600" dirty="0">
                <a:effectLst/>
              </a:rPr>
            </a:br>
            <a:r>
              <a:rPr lang="en-IN" sz="3600" dirty="0"/>
              <a:t/>
            </a:r>
            <a:br>
              <a:rPr lang="en-IN" sz="3600" dirty="0"/>
            </a:br>
            <a:r>
              <a:rPr lang="en-IN" sz="4000" b="1" dirty="0" smtClean="0">
                <a:effectLst/>
              </a:rPr>
              <a:t>Generalization</a:t>
            </a:r>
            <a:endParaRPr lang="en-IN" sz="4000" dirty="0"/>
          </a:p>
        </p:txBody>
      </p:sp>
      <p:sp>
        <p:nvSpPr>
          <p:cNvPr id="3" name="Subtitle 2"/>
          <p:cNvSpPr>
            <a:spLocks noGrp="1"/>
          </p:cNvSpPr>
          <p:nvPr>
            <p:ph type="subTitle" idx="1"/>
          </p:nvPr>
        </p:nvSpPr>
        <p:spPr>
          <a:xfrm>
            <a:off x="1043608" y="1412776"/>
            <a:ext cx="7795592" cy="5040560"/>
          </a:xfrm>
        </p:spPr>
        <p:txBody>
          <a:bodyPr>
            <a:normAutofit fontScale="55000" lnSpcReduction="20000"/>
          </a:bodyPr>
          <a:lstStyle/>
          <a:p>
            <a:pPr marL="598932" indent="-571500" algn="just">
              <a:buFont typeface="Wingdings" pitchFamily="2" charset="2"/>
              <a:buChar char="Ø"/>
            </a:pPr>
            <a:r>
              <a:rPr lang="en-US" sz="5100" dirty="0"/>
              <a:t>This step is concerned with arriving at some general ideas or drawing out the necessary conclusions by the students on the basis of the different comparisons, contracts and associated observed in the learning material present by the teacher. </a:t>
            </a:r>
            <a:endParaRPr lang="en-US" sz="5100" dirty="0" smtClean="0"/>
          </a:p>
          <a:p>
            <a:pPr marL="598932" indent="-571500" algn="just">
              <a:buFont typeface="Wingdings" pitchFamily="2" charset="2"/>
              <a:buChar char="Ø"/>
            </a:pPr>
            <a:r>
              <a:rPr lang="en-US" sz="5100" dirty="0" smtClean="0"/>
              <a:t>As </a:t>
            </a:r>
            <a:r>
              <a:rPr lang="en-US" sz="5100" dirty="0"/>
              <a:t>far as possible the task of formulation should be left to students. </a:t>
            </a:r>
            <a:endParaRPr lang="en-US" sz="5100" dirty="0" smtClean="0"/>
          </a:p>
          <a:p>
            <a:pPr marL="598932" indent="-571500" algn="just">
              <a:buFont typeface="Wingdings" pitchFamily="2" charset="2"/>
              <a:buChar char="Ø"/>
            </a:pPr>
            <a:r>
              <a:rPr lang="en-US" sz="5100" dirty="0" smtClean="0"/>
              <a:t>The </a:t>
            </a:r>
            <a:r>
              <a:rPr lang="en-US" sz="5100" dirty="0"/>
              <a:t>teacher at this stage should try to remain in the background for providing only necessary guidance and correction.</a:t>
            </a:r>
          </a:p>
          <a:p>
            <a:r>
              <a:rPr lang="en-US" sz="3200" dirty="0"/>
              <a:t/>
            </a:r>
            <a:br>
              <a:rPr lang="en-US" sz="3200" dirty="0"/>
            </a:br>
            <a:endParaRPr lang="en-US" sz="4500" dirty="0"/>
          </a:p>
          <a:p>
            <a:r>
              <a:rPr lang="en-US" sz="2800" dirty="0"/>
              <a:t/>
            </a:r>
            <a:br>
              <a:rPr lang="en-US" sz="2800" dirty="0"/>
            </a:br>
            <a:endParaRPr lang="en-IN" sz="3200" dirty="0"/>
          </a:p>
        </p:txBody>
      </p:sp>
    </p:spTree>
    <p:extLst>
      <p:ext uri="{BB962C8B-B14F-4D97-AF65-F5344CB8AC3E}">
        <p14:creationId xmlns:p14="http://schemas.microsoft.com/office/powerpoint/2010/main" val="2215554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32657"/>
            <a:ext cx="7848872" cy="792087"/>
          </a:xfrm>
        </p:spPr>
        <p:txBody>
          <a:bodyPr>
            <a:normAutofit fontScale="90000"/>
          </a:bodyPr>
          <a:lstStyle/>
          <a:p>
            <a:r>
              <a:rPr lang="en-IN" sz="3600" dirty="0">
                <a:effectLst/>
              </a:rPr>
              <a:t/>
            </a:r>
            <a:br>
              <a:rPr lang="en-IN" sz="3600" dirty="0">
                <a:effectLst/>
              </a:rPr>
            </a:br>
            <a:r>
              <a:rPr lang="en-IN" sz="3600" dirty="0"/>
              <a:t/>
            </a:r>
            <a:br>
              <a:rPr lang="en-IN" sz="3600" dirty="0"/>
            </a:br>
            <a:r>
              <a:rPr lang="en-IN" sz="4000" b="1" dirty="0" smtClean="0">
                <a:effectLst/>
              </a:rPr>
              <a:t>Application/Recapitulation … i</a:t>
            </a:r>
            <a:endParaRPr lang="en-IN" sz="4000" dirty="0"/>
          </a:p>
        </p:txBody>
      </p:sp>
      <p:sp>
        <p:nvSpPr>
          <p:cNvPr id="3" name="Subtitle 2"/>
          <p:cNvSpPr>
            <a:spLocks noGrp="1"/>
          </p:cNvSpPr>
          <p:nvPr>
            <p:ph type="subTitle" idx="1"/>
          </p:nvPr>
        </p:nvSpPr>
        <p:spPr>
          <a:xfrm>
            <a:off x="1043608" y="1412776"/>
            <a:ext cx="7795592" cy="5040560"/>
          </a:xfrm>
        </p:spPr>
        <p:txBody>
          <a:bodyPr>
            <a:normAutofit fontScale="55000" lnSpcReduction="20000"/>
          </a:bodyPr>
          <a:lstStyle/>
          <a:p>
            <a:pPr marL="598932" indent="-571500" algn="just">
              <a:buFont typeface="Wingdings" pitchFamily="2" charset="2"/>
              <a:buChar char="Ø"/>
            </a:pPr>
            <a:r>
              <a:rPr lang="en-US" sz="5100" dirty="0"/>
              <a:t>In </a:t>
            </a:r>
            <a:r>
              <a:rPr lang="en-US" sz="5100" dirty="0" smtClean="0"/>
              <a:t>Application stage</a:t>
            </a:r>
            <a:r>
              <a:rPr lang="en-US" sz="5100" dirty="0"/>
              <a:t>, the teacher makes the students to use the understood knowledge in an unfamiliar situation. </a:t>
            </a:r>
            <a:endParaRPr lang="en-US" sz="5100" dirty="0" smtClean="0"/>
          </a:p>
          <a:p>
            <a:pPr marL="598932" indent="-571500" algn="just">
              <a:buFont typeface="Wingdings" pitchFamily="2" charset="2"/>
              <a:buChar char="Ø"/>
            </a:pPr>
            <a:r>
              <a:rPr lang="en-US" sz="5100" dirty="0" smtClean="0"/>
              <a:t>Unless </a:t>
            </a:r>
            <a:r>
              <a:rPr lang="en-US" sz="5100" dirty="0"/>
              <a:t>the knowledge of science is applied in new situations or in our day-to-day life, the study </a:t>
            </a:r>
            <a:r>
              <a:rPr lang="en-US" sz="5100" dirty="0" smtClean="0"/>
              <a:t>of </a:t>
            </a:r>
            <a:r>
              <a:rPr lang="en-US" sz="5100" dirty="0"/>
              <a:t>science will become meaningless. </a:t>
            </a:r>
            <a:endParaRPr lang="en-US" sz="5100" dirty="0" smtClean="0"/>
          </a:p>
          <a:p>
            <a:pPr marL="598932" indent="-571500" algn="just">
              <a:buFont typeface="Wingdings" pitchFamily="2" charset="2"/>
              <a:buChar char="Ø"/>
            </a:pPr>
            <a:r>
              <a:rPr lang="en-US" sz="5100" dirty="0" smtClean="0"/>
              <a:t>This </a:t>
            </a:r>
            <a:r>
              <a:rPr lang="en-US" sz="5100" dirty="0"/>
              <a:t>application off scientific principles will strengthen learning and will make the learning permanent.</a:t>
            </a:r>
            <a:endParaRPr lang="en-US" sz="5100" dirty="0" smtClean="0"/>
          </a:p>
          <a:p>
            <a:pPr marL="598932" indent="-571500" algn="just">
              <a:buFont typeface="Wingdings" pitchFamily="2" charset="2"/>
              <a:buChar char="Ø"/>
            </a:pPr>
            <a:endParaRPr lang="en-US" sz="5100" dirty="0"/>
          </a:p>
          <a:p>
            <a:r>
              <a:rPr lang="en-US" sz="3200" dirty="0"/>
              <a:t/>
            </a:r>
            <a:br>
              <a:rPr lang="en-US" sz="3200" dirty="0"/>
            </a:br>
            <a:endParaRPr lang="en-US" sz="4500" dirty="0"/>
          </a:p>
          <a:p>
            <a:r>
              <a:rPr lang="en-US" sz="2800" dirty="0"/>
              <a:t/>
            </a:r>
            <a:br>
              <a:rPr lang="en-US" sz="2800" dirty="0"/>
            </a:br>
            <a:endParaRPr lang="en-IN" sz="3200" dirty="0"/>
          </a:p>
        </p:txBody>
      </p:sp>
    </p:spTree>
    <p:extLst>
      <p:ext uri="{BB962C8B-B14F-4D97-AF65-F5344CB8AC3E}">
        <p14:creationId xmlns:p14="http://schemas.microsoft.com/office/powerpoint/2010/main" val="3225596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32657"/>
            <a:ext cx="7848872" cy="792087"/>
          </a:xfrm>
        </p:spPr>
        <p:txBody>
          <a:bodyPr>
            <a:normAutofit fontScale="90000"/>
          </a:bodyPr>
          <a:lstStyle/>
          <a:p>
            <a:r>
              <a:rPr lang="en-IN" sz="3600" dirty="0">
                <a:effectLst/>
              </a:rPr>
              <a:t/>
            </a:r>
            <a:br>
              <a:rPr lang="en-IN" sz="3600" dirty="0">
                <a:effectLst/>
              </a:rPr>
            </a:br>
            <a:r>
              <a:rPr lang="en-IN" sz="3600" dirty="0"/>
              <a:t/>
            </a:r>
            <a:br>
              <a:rPr lang="en-IN" sz="3600" dirty="0"/>
            </a:br>
            <a:r>
              <a:rPr lang="en-IN" sz="4000" b="1" dirty="0" smtClean="0">
                <a:effectLst/>
              </a:rPr>
              <a:t>Application/Recapitulation … ii</a:t>
            </a:r>
            <a:endParaRPr lang="en-IN" sz="4000" dirty="0"/>
          </a:p>
        </p:txBody>
      </p:sp>
      <p:sp>
        <p:nvSpPr>
          <p:cNvPr id="3" name="Subtitle 2"/>
          <p:cNvSpPr>
            <a:spLocks noGrp="1"/>
          </p:cNvSpPr>
          <p:nvPr>
            <p:ph type="subTitle" idx="1"/>
          </p:nvPr>
        </p:nvSpPr>
        <p:spPr>
          <a:xfrm>
            <a:off x="1043608" y="1412776"/>
            <a:ext cx="7795592" cy="5040560"/>
          </a:xfrm>
        </p:spPr>
        <p:txBody>
          <a:bodyPr>
            <a:normAutofit fontScale="55000" lnSpcReduction="20000"/>
          </a:bodyPr>
          <a:lstStyle/>
          <a:p>
            <a:pPr marL="598932" indent="-571500" algn="just">
              <a:buFont typeface="Wingdings" pitchFamily="2" charset="2"/>
              <a:buChar char="Ø"/>
            </a:pPr>
            <a:r>
              <a:rPr lang="en-US" sz="5100" dirty="0"/>
              <a:t>In </a:t>
            </a:r>
            <a:r>
              <a:rPr lang="en-US" sz="5100" dirty="0" smtClean="0"/>
              <a:t>Application stage</a:t>
            </a:r>
            <a:r>
              <a:rPr lang="en-US" sz="5100" dirty="0"/>
              <a:t>, the teacher makes the students to use the understood knowledge in an unfamiliar situation. </a:t>
            </a:r>
            <a:endParaRPr lang="en-US" sz="5100" dirty="0" smtClean="0"/>
          </a:p>
          <a:p>
            <a:pPr marL="598932" indent="-571500" algn="just">
              <a:buFont typeface="Wingdings" pitchFamily="2" charset="2"/>
              <a:buChar char="Ø"/>
            </a:pPr>
            <a:r>
              <a:rPr lang="en-US" sz="5100" dirty="0" smtClean="0"/>
              <a:t>Unless </a:t>
            </a:r>
            <a:r>
              <a:rPr lang="en-US" sz="5100" dirty="0"/>
              <a:t>the knowledge of science is applied in new situations or in our day-to-day life, the study </a:t>
            </a:r>
            <a:r>
              <a:rPr lang="en-US" sz="5100" dirty="0" smtClean="0"/>
              <a:t>of </a:t>
            </a:r>
            <a:r>
              <a:rPr lang="en-US" sz="5100" dirty="0"/>
              <a:t>science will become meaningless. </a:t>
            </a:r>
            <a:endParaRPr lang="en-US" sz="5100" dirty="0" smtClean="0"/>
          </a:p>
          <a:p>
            <a:pPr marL="598932" indent="-571500" algn="just">
              <a:buFont typeface="Wingdings" pitchFamily="2" charset="2"/>
              <a:buChar char="Ø"/>
            </a:pPr>
            <a:r>
              <a:rPr lang="en-US" sz="5100" dirty="0" smtClean="0"/>
              <a:t>This </a:t>
            </a:r>
            <a:r>
              <a:rPr lang="en-US" sz="5100" dirty="0"/>
              <a:t>application off scientific principles will strengthen learning and will make the learning permanent.</a:t>
            </a:r>
            <a:endParaRPr lang="en-US" sz="5100" dirty="0" smtClean="0"/>
          </a:p>
          <a:p>
            <a:pPr marL="598932" indent="-571500" algn="just">
              <a:buFont typeface="Wingdings" pitchFamily="2" charset="2"/>
              <a:buChar char="Ø"/>
            </a:pPr>
            <a:endParaRPr lang="en-US" sz="5100" dirty="0"/>
          </a:p>
          <a:p>
            <a:r>
              <a:rPr lang="en-US" sz="3200" dirty="0"/>
              <a:t/>
            </a:r>
            <a:br>
              <a:rPr lang="en-US" sz="3200" dirty="0"/>
            </a:br>
            <a:endParaRPr lang="en-US" sz="4500" dirty="0"/>
          </a:p>
          <a:p>
            <a:r>
              <a:rPr lang="en-US" sz="2800" dirty="0"/>
              <a:t/>
            </a:r>
            <a:br>
              <a:rPr lang="en-US" sz="2800" dirty="0"/>
            </a:br>
            <a:endParaRPr lang="en-IN" sz="3200" dirty="0"/>
          </a:p>
        </p:txBody>
      </p:sp>
    </p:spTree>
    <p:extLst>
      <p:ext uri="{BB962C8B-B14F-4D97-AF65-F5344CB8AC3E}">
        <p14:creationId xmlns:p14="http://schemas.microsoft.com/office/powerpoint/2010/main" val="1714718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32657"/>
            <a:ext cx="7848872" cy="792087"/>
          </a:xfrm>
        </p:spPr>
        <p:txBody>
          <a:bodyPr>
            <a:normAutofit fontScale="90000"/>
          </a:bodyPr>
          <a:lstStyle/>
          <a:p>
            <a:r>
              <a:rPr lang="en-IN" sz="3600" dirty="0">
                <a:effectLst/>
              </a:rPr>
              <a:t/>
            </a:r>
            <a:br>
              <a:rPr lang="en-IN" sz="3600" dirty="0">
                <a:effectLst/>
              </a:rPr>
            </a:br>
            <a:r>
              <a:rPr lang="en-IN" sz="3600" dirty="0"/>
              <a:t/>
            </a:r>
            <a:br>
              <a:rPr lang="en-IN" sz="3600" dirty="0"/>
            </a:br>
            <a:endParaRPr lang="en-IN" sz="4000" dirty="0"/>
          </a:p>
        </p:txBody>
      </p:sp>
      <p:sp>
        <p:nvSpPr>
          <p:cNvPr id="3" name="Subtitle 2"/>
          <p:cNvSpPr>
            <a:spLocks noGrp="1"/>
          </p:cNvSpPr>
          <p:nvPr>
            <p:ph type="subTitle" idx="1"/>
          </p:nvPr>
        </p:nvSpPr>
        <p:spPr>
          <a:xfrm>
            <a:off x="1043608" y="1412776"/>
            <a:ext cx="7795592" cy="4680520"/>
          </a:xfrm>
        </p:spPr>
        <p:txBody>
          <a:bodyPr>
            <a:normAutofit/>
          </a:bodyPr>
          <a:lstStyle/>
          <a:p>
            <a:pPr algn="ctr"/>
            <a:r>
              <a:rPr lang="en-US" sz="8800" b="1" dirty="0" smtClean="0">
                <a:latin typeface="Bodoni MT Black" pitchFamily="18" charset="0"/>
              </a:rPr>
              <a:t>THANK</a:t>
            </a:r>
          </a:p>
          <a:p>
            <a:pPr algn="ctr"/>
            <a:r>
              <a:rPr lang="en-US" sz="8800" b="1" dirty="0" smtClean="0">
                <a:latin typeface="Bodoni MT Black" pitchFamily="18" charset="0"/>
              </a:rPr>
              <a:t>YOU</a:t>
            </a:r>
            <a:endParaRPr lang="en-US" sz="8800" b="1" dirty="0" smtClean="0">
              <a:latin typeface="Bodoni MT Black" pitchFamily="18" charset="0"/>
            </a:endParaRPr>
          </a:p>
          <a:p>
            <a:r>
              <a:rPr lang="en-US" sz="2800" dirty="0"/>
              <a:t/>
            </a:r>
            <a:br>
              <a:rPr lang="en-US" sz="2800" dirty="0"/>
            </a:br>
            <a:endParaRPr lang="en-IN" sz="3200" dirty="0"/>
          </a:p>
        </p:txBody>
      </p:sp>
    </p:spTree>
    <p:extLst>
      <p:ext uri="{BB962C8B-B14F-4D97-AF65-F5344CB8AC3E}">
        <p14:creationId xmlns:p14="http://schemas.microsoft.com/office/powerpoint/2010/main" val="338387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83</TotalTime>
  <Words>425</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Herbartian Steps of Planning a Lesson</vt:lpstr>
      <vt:lpstr>Herbartian Five Steps Approach</vt:lpstr>
      <vt:lpstr>  Introduction/Motivation</vt:lpstr>
      <vt:lpstr>  Presentation</vt:lpstr>
      <vt:lpstr>  Comparison or Association</vt:lpstr>
      <vt:lpstr>  Generalization</vt:lpstr>
      <vt:lpstr>  Application/Recapitulation … i</vt:lpstr>
      <vt:lpstr>  Application/Recapitulation … ii</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Lesson Plan</dc:title>
  <dc:creator>Leela Ram Newar</dc:creator>
  <cp:lastModifiedBy>Leela Ram Newar</cp:lastModifiedBy>
  <cp:revision>11</cp:revision>
  <dcterms:created xsi:type="dcterms:W3CDTF">2022-04-27T12:53:28Z</dcterms:created>
  <dcterms:modified xsi:type="dcterms:W3CDTF">2022-04-27T14:28:18Z</dcterms:modified>
</cp:coreProperties>
</file>