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0" r:id="rId2"/>
    <p:sldId id="271" r:id="rId3"/>
    <p:sldId id="272" r:id="rId4"/>
    <p:sldId id="280" r:id="rId5"/>
    <p:sldId id="281" r:id="rId6"/>
    <p:sldId id="282" r:id="rId7"/>
    <p:sldId id="283" r:id="rId8"/>
    <p:sldId id="284" r:id="rId9"/>
    <p:sldId id="285" r:id="rId10"/>
    <p:sldId id="286"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9A86299-B41C-4163-A14C-E11F4A8EB93A}" type="datetimeFigureOut">
              <a:rPr lang="en-IN" smtClean="0"/>
              <a:t>27-04-2022</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D17DE4A-BA24-44E0-9111-DD3FF2DF96E4}" type="slidenum">
              <a:rPr lang="en-IN" smtClean="0"/>
              <a:t>‹#›</a:t>
            </a:fld>
            <a:endParaRPr lang="en-IN"/>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A86299-B41C-4163-A14C-E11F4A8EB93A}" type="datetimeFigureOut">
              <a:rPr lang="en-IN" smtClean="0"/>
              <a:t>27-04-2022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8D17DE4A-BA24-44E0-9111-DD3FF2DF96E4}" type="slidenum">
              <a:rPr lang="en-IN" smtClean="0"/>
              <a:t>‹#›</a:t>
            </a:fld>
            <a:endParaRPr lang="en-IN"/>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A86299-B41C-4163-A14C-E11F4A8EB93A}" type="datetimeFigureOut">
              <a:rPr lang="en-IN" smtClean="0"/>
              <a:t>27-04-2022</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9A86299-B41C-4163-A14C-E11F4A8EB93A}" type="datetimeFigureOut">
              <a:rPr lang="en-IN" smtClean="0"/>
              <a:t>27-04-2022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8D17DE4A-BA24-44E0-9111-DD3FF2DF96E4}" type="slidenum">
              <a:rPr lang="en-IN" smtClean="0"/>
              <a:t>‹#›</a:t>
            </a:fld>
            <a:endParaRPr lang="en-IN"/>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F9A86299-B41C-4163-A14C-E11F4A8EB93A}" type="datetimeFigureOut">
              <a:rPr lang="en-IN" smtClean="0"/>
              <a:t>27-04-2022</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D17DE4A-BA24-44E0-9111-DD3FF2DF96E4}" type="slidenum">
              <a:rPr lang="en-IN" smtClean="0"/>
              <a:t>‹#›</a:t>
            </a:fld>
            <a:endParaRPr lang="en-IN"/>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9A86299-B41C-4163-A14C-E11F4A8EB93A}" type="datetimeFigureOut">
              <a:rPr lang="en-IN" smtClean="0"/>
              <a:t>27-04-2022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17DE4A-BA24-44E0-9111-DD3FF2DF96E4}" type="slidenum">
              <a:rPr lang="en-IN" smtClean="0"/>
              <a:t>‹#›</a:t>
            </a:fld>
            <a:endParaRPr lang="en-IN"/>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9A86299-B41C-4163-A14C-E11F4A8EB93A}" type="datetimeFigureOut">
              <a:rPr lang="en-IN" smtClean="0"/>
              <a:t>27-04-2022</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D17DE4A-BA24-44E0-9111-DD3FF2DF96E4}" type="slidenum">
              <a:rPr lang="en-IN" smtClean="0"/>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A86299-B41C-4163-A14C-E11F4A8EB93A}" type="datetimeFigureOut">
              <a:rPr lang="en-IN" smtClean="0"/>
              <a:t>27-04-2022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8D17DE4A-BA24-44E0-9111-DD3FF2DF96E4}"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9A86299-B41C-4163-A14C-E11F4A8EB93A}" type="datetimeFigureOut">
              <a:rPr lang="en-IN" smtClean="0"/>
              <a:t>27-04-2022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D17DE4A-BA24-44E0-9111-DD3FF2DF96E4}"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D17DE4A-BA24-44E0-9111-DD3FF2DF96E4}" type="slidenum">
              <a:rPr lang="en-IN" smtClean="0"/>
              <a:t>‹#›</a:t>
            </a:fld>
            <a:endParaRPr lang="en-IN"/>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9A86299-B41C-4163-A14C-E11F4A8EB93A}" type="datetimeFigureOut">
              <a:rPr lang="en-IN" smtClean="0"/>
              <a:t>27-04-2022</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8D17DE4A-BA24-44E0-9111-DD3FF2DF96E4}" type="slidenum">
              <a:rPr lang="en-IN" smtClean="0"/>
              <a:t>‹#›</a:t>
            </a:fld>
            <a:endParaRPr lang="en-IN"/>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9A86299-B41C-4163-A14C-E11F4A8EB93A}" type="datetimeFigureOut">
              <a:rPr lang="en-IN" smtClean="0"/>
              <a:t>27-04-2022</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9A86299-B41C-4163-A14C-E11F4A8EB93A}" type="datetimeFigureOut">
              <a:rPr lang="en-IN" smtClean="0"/>
              <a:t>27-04-2022</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D17DE4A-BA24-44E0-9111-DD3FF2DF96E4}" type="slidenum">
              <a:rPr lang="en-IN" smtClean="0"/>
              <a:t>‹#›</a:t>
            </a:fld>
            <a:endParaRPr lang="en-IN"/>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Pavlov’s Classical Conditioning</a:t>
            </a:r>
            <a:r>
              <a:rPr lang="en-US" sz="4000" dirty="0" smtClean="0"/>
              <a:t>:</a:t>
            </a:r>
            <a:endParaRPr lang="en-IN" sz="4000" dirty="0"/>
          </a:p>
        </p:txBody>
      </p:sp>
      <p:sp>
        <p:nvSpPr>
          <p:cNvPr id="3" name="Content Placeholder 2"/>
          <p:cNvSpPr>
            <a:spLocks noGrp="1"/>
          </p:cNvSpPr>
          <p:nvPr>
            <p:ph sz="quarter" idx="1"/>
          </p:nvPr>
        </p:nvSpPr>
        <p:spPr>
          <a:xfrm>
            <a:off x="301752" y="1527048"/>
            <a:ext cx="8503920" cy="4854280"/>
          </a:xfrm>
        </p:spPr>
        <p:txBody>
          <a:bodyPr>
            <a:normAutofit fontScale="92500"/>
          </a:bodyPr>
          <a:lstStyle/>
          <a:p>
            <a:pPr algn="just"/>
            <a:r>
              <a:rPr lang="en-US" sz="3500" dirty="0" smtClean="0"/>
              <a:t>The Theory of Classical Conditioning was put forward by Ivan P. Pavlov (1849-1936).</a:t>
            </a:r>
            <a:endParaRPr lang="en-US" sz="3500" dirty="0"/>
          </a:p>
          <a:p>
            <a:pPr algn="just"/>
            <a:r>
              <a:rPr lang="en-US" sz="3500" dirty="0"/>
              <a:t>The term conditioning refers to the modification of natural response.</a:t>
            </a:r>
            <a:endParaRPr lang="en-US" sz="3500" dirty="0" smtClean="0"/>
          </a:p>
          <a:p>
            <a:pPr algn="just"/>
            <a:r>
              <a:rPr lang="en-US" sz="3500" dirty="0" smtClean="0"/>
              <a:t>Classical conditioning may be defined as “a process in which a neutral stimulus, by pairing with a natural stimulus, acquires all the characteristics of natural stimulus.”</a:t>
            </a:r>
            <a:r>
              <a:rPr lang="en-US" sz="3200" dirty="0" smtClean="0"/>
              <a:t> </a:t>
            </a:r>
          </a:p>
          <a:p>
            <a:pPr algn="just"/>
            <a:endParaRPr lang="en-IN" sz="3200" dirty="0"/>
          </a:p>
        </p:txBody>
      </p:sp>
    </p:spTree>
    <p:extLst>
      <p:ext uri="{BB962C8B-B14F-4D97-AF65-F5344CB8AC3E}">
        <p14:creationId xmlns:p14="http://schemas.microsoft.com/office/powerpoint/2010/main" val="2610373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normAutofit/>
          </a:bodyPr>
          <a:lstStyle/>
          <a:p>
            <a:r>
              <a:rPr lang="en-US" sz="3600" b="1" dirty="0" smtClean="0"/>
              <a:t>Adjustment with environment</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endParaRPr lang="en-US" sz="3600" b="1" dirty="0" smtClean="0"/>
          </a:p>
          <a:p>
            <a:pPr marL="0" indent="0" algn="just">
              <a:buNone/>
            </a:pPr>
            <a:r>
              <a:rPr lang="en-US" sz="3600" b="1" dirty="0" smtClean="0"/>
              <a:t>7</a:t>
            </a:r>
            <a:r>
              <a:rPr lang="en-US" sz="3600" dirty="0"/>
              <a:t>)  The theory of classical conditioning is very useful for an individual for adjustment with the environment.</a:t>
            </a:r>
            <a:endParaRPr lang="en-US" sz="3600" dirty="0" smtClean="0"/>
          </a:p>
          <a:p>
            <a:pPr algn="just"/>
            <a:endParaRPr lang="en-IN" sz="3200" dirty="0"/>
          </a:p>
        </p:txBody>
      </p:sp>
    </p:spTree>
    <p:extLst>
      <p:ext uri="{BB962C8B-B14F-4D97-AF65-F5344CB8AC3E}">
        <p14:creationId xmlns:p14="http://schemas.microsoft.com/office/powerpoint/2010/main" val="3824522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844824"/>
            <a:ext cx="8219256" cy="4392488"/>
          </a:xfrm>
        </p:spPr>
        <p:txBody>
          <a:bodyPr>
            <a:normAutofit/>
          </a:bodyPr>
          <a:lstStyle/>
          <a:p>
            <a:pPr marL="114300" indent="0" algn="ctr">
              <a:buNone/>
            </a:pPr>
            <a:r>
              <a:rPr lang="en-US" sz="8000" b="1" dirty="0" smtClean="0">
                <a:latin typeface="+mj-lt"/>
              </a:rPr>
              <a:t>THANK </a:t>
            </a:r>
            <a:endParaRPr lang="en-US" sz="8000" b="1" dirty="0" smtClean="0">
              <a:latin typeface="+mj-lt"/>
            </a:endParaRPr>
          </a:p>
          <a:p>
            <a:pPr marL="114300" indent="0" algn="ctr">
              <a:buNone/>
            </a:pPr>
            <a:r>
              <a:rPr lang="en-US" sz="8000" b="1" dirty="0" smtClean="0">
                <a:latin typeface="+mj-lt"/>
              </a:rPr>
              <a:t>YOU</a:t>
            </a:r>
            <a:endParaRPr lang="en-US" sz="8000" dirty="0" smtClean="0">
              <a:latin typeface="+mj-lt"/>
            </a:endParaRPr>
          </a:p>
          <a:p>
            <a:pPr algn="just"/>
            <a:endParaRPr lang="en-IN" sz="3200" dirty="0"/>
          </a:p>
        </p:txBody>
      </p:sp>
    </p:spTree>
    <p:extLst>
      <p:ext uri="{BB962C8B-B14F-4D97-AF65-F5344CB8AC3E}">
        <p14:creationId xmlns:p14="http://schemas.microsoft.com/office/powerpoint/2010/main" val="3748589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363272" cy="576064"/>
          </a:xfrm>
        </p:spPr>
        <p:txBody>
          <a:bodyPr>
            <a:normAutofit fontScale="90000"/>
          </a:bodyPr>
          <a:lstStyle/>
          <a:p>
            <a:r>
              <a:rPr lang="en-US" sz="4000" b="1" dirty="0" smtClean="0"/>
              <a:t>Pavlov’s Experiment</a:t>
            </a:r>
            <a:r>
              <a:rPr lang="en-US" sz="4000" dirty="0" smtClean="0"/>
              <a:t>:</a:t>
            </a:r>
            <a:endParaRPr lang="en-IN" sz="4000" dirty="0"/>
          </a:p>
        </p:txBody>
      </p:sp>
      <p:sp>
        <p:nvSpPr>
          <p:cNvPr id="3" name="Content Placeholder 2"/>
          <p:cNvSpPr>
            <a:spLocks noGrp="1"/>
          </p:cNvSpPr>
          <p:nvPr>
            <p:ph sz="quarter" idx="1"/>
          </p:nvPr>
        </p:nvSpPr>
        <p:spPr>
          <a:xfrm>
            <a:off x="457200" y="1484784"/>
            <a:ext cx="8363272" cy="4916016"/>
          </a:xfrm>
        </p:spPr>
        <p:txBody>
          <a:bodyPr>
            <a:normAutofit fontScale="92500" lnSpcReduction="10000"/>
          </a:bodyPr>
          <a:lstStyle/>
          <a:p>
            <a:pPr algn="just"/>
            <a:r>
              <a:rPr lang="en-US" sz="3000" dirty="0" smtClean="0"/>
              <a:t>The first element is a natural stimulus, technically known as Unconditioned Stimulus (US) i.e. food.</a:t>
            </a:r>
            <a:endParaRPr lang="en-US" sz="3000" dirty="0"/>
          </a:p>
          <a:p>
            <a:pPr algn="just"/>
            <a:r>
              <a:rPr lang="en-US" sz="3000" dirty="0" smtClean="0"/>
              <a:t>US </a:t>
            </a:r>
            <a:r>
              <a:rPr lang="en-US" sz="3000" dirty="0" smtClean="0"/>
              <a:t>results in a natural response called the Unconditioned Response (UR).</a:t>
            </a:r>
          </a:p>
          <a:p>
            <a:pPr algn="just"/>
            <a:r>
              <a:rPr lang="en-US" sz="3000" dirty="0" smtClean="0"/>
              <a:t>The third element is the </a:t>
            </a:r>
            <a:r>
              <a:rPr lang="en-US" sz="3000" dirty="0" smtClean="0"/>
              <a:t>artificial stimulus </a:t>
            </a:r>
            <a:r>
              <a:rPr lang="en-US" sz="3000" dirty="0" smtClean="0"/>
              <a:t>i.e. the ringing of the bell </a:t>
            </a:r>
            <a:r>
              <a:rPr lang="en-US" sz="3000" dirty="0" smtClean="0"/>
              <a:t>which is technically </a:t>
            </a:r>
            <a:r>
              <a:rPr lang="en-US" sz="3000" dirty="0" smtClean="0"/>
              <a:t>known as Conditioned Stimulus (CS). </a:t>
            </a:r>
          </a:p>
          <a:p>
            <a:pPr algn="just"/>
            <a:r>
              <a:rPr lang="en-US" sz="3000" dirty="0" smtClean="0"/>
              <a:t>The fourth element is the chain of the conditioning process. One learns to produce </a:t>
            </a:r>
            <a:r>
              <a:rPr lang="en-US" sz="3000" dirty="0" err="1" smtClean="0"/>
              <a:t>behaviour</a:t>
            </a:r>
            <a:r>
              <a:rPr lang="en-US" sz="3000" dirty="0" smtClean="0"/>
              <a:t> in the form of Conditioned Response (CR) </a:t>
            </a:r>
            <a:r>
              <a:rPr lang="en-US" sz="3000" dirty="0" smtClean="0"/>
              <a:t>to </a:t>
            </a:r>
            <a:r>
              <a:rPr lang="en-US" sz="3000" dirty="0"/>
              <a:t>Conditioned Stimulus </a:t>
            </a:r>
            <a:r>
              <a:rPr lang="en-US" sz="3000" dirty="0" smtClean="0"/>
              <a:t>(CS)</a:t>
            </a:r>
            <a:r>
              <a:rPr lang="en-US" sz="3000" dirty="0" smtClean="0"/>
              <a:t>.</a:t>
            </a:r>
            <a:endParaRPr lang="en-US" sz="3000" dirty="0" smtClean="0"/>
          </a:p>
          <a:p>
            <a:pPr algn="just"/>
            <a:endParaRPr lang="en-IN" sz="3200" dirty="0"/>
          </a:p>
        </p:txBody>
      </p:sp>
    </p:spTree>
    <p:extLst>
      <p:ext uri="{BB962C8B-B14F-4D97-AF65-F5344CB8AC3E}">
        <p14:creationId xmlns:p14="http://schemas.microsoft.com/office/powerpoint/2010/main" val="781009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8098"/>
          </a:xfrm>
        </p:spPr>
        <p:txBody>
          <a:bodyPr/>
          <a:lstStyle/>
          <a:p>
            <a:r>
              <a:rPr lang="en-US" sz="3600" b="1" dirty="0" smtClean="0"/>
              <a:t>Educational Implications</a:t>
            </a:r>
            <a:r>
              <a:rPr lang="en-US" sz="3600" dirty="0" smtClean="0"/>
              <a:t>:</a:t>
            </a:r>
            <a:endParaRPr lang="en-IN" sz="3600" dirty="0"/>
          </a:p>
        </p:txBody>
      </p:sp>
      <p:sp>
        <p:nvSpPr>
          <p:cNvPr id="3" name="Content Placeholder 2"/>
          <p:cNvSpPr>
            <a:spLocks noGrp="1"/>
          </p:cNvSpPr>
          <p:nvPr>
            <p:ph sz="quarter" idx="1"/>
          </p:nvPr>
        </p:nvSpPr>
        <p:spPr>
          <a:xfrm>
            <a:off x="457200" y="1628800"/>
            <a:ext cx="8363272" cy="4772000"/>
          </a:xfrm>
        </p:spPr>
        <p:txBody>
          <a:bodyPr>
            <a:normAutofit lnSpcReduction="10000"/>
          </a:bodyPr>
          <a:lstStyle/>
          <a:p>
            <a:pPr marL="0" indent="0" algn="just">
              <a:buNone/>
            </a:pPr>
            <a:r>
              <a:rPr lang="en-US" sz="3600" dirty="0" smtClean="0"/>
              <a:t>	Pavlov’s </a:t>
            </a:r>
            <a:r>
              <a:rPr lang="en-US" sz="3600" dirty="0" smtClean="0"/>
              <a:t>experimental work of classical conditioning is regarded as a landmark contribution to the field of Educational Psychology. He brought a revolution in the field of Psychology. The principles of classical conditioning can be used in different areas of classroom teaching-learning process as follows: </a:t>
            </a:r>
          </a:p>
          <a:p>
            <a:pPr algn="just"/>
            <a:endParaRPr lang="en-US" sz="3200" dirty="0" smtClean="0"/>
          </a:p>
          <a:p>
            <a:pPr algn="just"/>
            <a:endParaRPr lang="en-IN" sz="3200" dirty="0"/>
          </a:p>
        </p:txBody>
      </p:sp>
    </p:spTree>
    <p:extLst>
      <p:ext uri="{BB962C8B-B14F-4D97-AF65-F5344CB8AC3E}">
        <p14:creationId xmlns:p14="http://schemas.microsoft.com/office/powerpoint/2010/main" val="3219224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lstStyle/>
          <a:p>
            <a:r>
              <a:rPr lang="en-US" sz="3600" b="1" dirty="0" smtClean="0"/>
              <a:t>Learning </a:t>
            </a:r>
            <a:r>
              <a:rPr lang="en-US" sz="3600" b="1" dirty="0"/>
              <a:t>through conditioning</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600" b="1" dirty="0"/>
              <a:t>1</a:t>
            </a:r>
            <a:r>
              <a:rPr lang="en-US" sz="3600" dirty="0"/>
              <a:t>)  A child learns through conditioning. The principles of classical conditioning are used to teach alphabets and four fundamental principles of arithmetic by using some concrete material. For example, ‘A’ is associated with apple, counting is taught with the help of beads etc. </a:t>
            </a:r>
            <a:endParaRPr lang="en-US" sz="3600" dirty="0" smtClean="0"/>
          </a:p>
          <a:p>
            <a:pPr algn="just"/>
            <a:endParaRPr lang="en-US" sz="3200" dirty="0" smtClean="0"/>
          </a:p>
          <a:p>
            <a:pPr algn="just"/>
            <a:endParaRPr lang="en-IN" sz="3200" dirty="0"/>
          </a:p>
        </p:txBody>
      </p:sp>
    </p:spTree>
    <p:extLst>
      <p:ext uri="{BB962C8B-B14F-4D97-AF65-F5344CB8AC3E}">
        <p14:creationId xmlns:p14="http://schemas.microsoft.com/office/powerpoint/2010/main" val="2767511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lstStyle/>
          <a:p>
            <a:r>
              <a:rPr lang="en-US" sz="3600" b="1" dirty="0" smtClean="0"/>
              <a:t>Learning language</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200" b="1" dirty="0"/>
              <a:t>2</a:t>
            </a:r>
            <a:r>
              <a:rPr lang="en-US" sz="3200" dirty="0"/>
              <a:t>) </a:t>
            </a:r>
            <a:r>
              <a:rPr lang="en-US" sz="3600" dirty="0"/>
              <a:t> A child can learn language with the help of classical conditioning. He learns to call his father ‘daddy’, his mother ‘mummy’, and his dog ‘kitty’ through the process of conditioning i.e. stimulus-response association and substitution.</a:t>
            </a:r>
            <a:endParaRPr lang="en-US" sz="3600" dirty="0" smtClean="0"/>
          </a:p>
          <a:p>
            <a:pPr algn="just"/>
            <a:endParaRPr lang="en-US" sz="3200" dirty="0" smtClean="0"/>
          </a:p>
          <a:p>
            <a:pPr algn="just"/>
            <a:endParaRPr lang="en-IN" sz="3200" dirty="0"/>
          </a:p>
        </p:txBody>
      </p:sp>
    </p:spTree>
    <p:extLst>
      <p:ext uri="{BB962C8B-B14F-4D97-AF65-F5344CB8AC3E}">
        <p14:creationId xmlns:p14="http://schemas.microsoft.com/office/powerpoint/2010/main" val="1443563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lstStyle/>
          <a:p>
            <a:r>
              <a:rPr lang="en-US" sz="3600" b="1" dirty="0" smtClean="0"/>
              <a:t>Developing good habits</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600" b="1" dirty="0"/>
              <a:t>3</a:t>
            </a:r>
            <a:r>
              <a:rPr lang="en-US" sz="3600" dirty="0"/>
              <a:t>)  Principles of classical conditioning can be used for developing good habits in children such as cleanliness, respect for elders, punctuality etc. Bad habits too can be eliminated through conditioning.</a:t>
            </a:r>
            <a:endParaRPr lang="en-US" sz="3600" dirty="0" smtClean="0"/>
          </a:p>
          <a:p>
            <a:pPr algn="just"/>
            <a:endParaRPr lang="en-US" sz="3200" dirty="0" smtClean="0"/>
          </a:p>
          <a:p>
            <a:pPr algn="just"/>
            <a:endParaRPr lang="en-IN" sz="3200" dirty="0"/>
          </a:p>
        </p:txBody>
      </p:sp>
    </p:spTree>
    <p:extLst>
      <p:ext uri="{BB962C8B-B14F-4D97-AF65-F5344CB8AC3E}">
        <p14:creationId xmlns:p14="http://schemas.microsoft.com/office/powerpoint/2010/main" val="1868278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lstStyle/>
          <a:p>
            <a:r>
              <a:rPr lang="en-US" sz="3600" b="1" dirty="0" smtClean="0"/>
              <a:t>Reward and Punishment</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600" b="1" dirty="0"/>
              <a:t>4</a:t>
            </a:r>
            <a:r>
              <a:rPr lang="en-US" sz="3600" dirty="0"/>
              <a:t>)  Theory of reward and punishment is based on classical conditioning i.e. bad deeds should be associated with punishment and good one with relevant reward and praise. It should be kept in mind that reward and punishment should be given at the right time.</a:t>
            </a:r>
            <a:endParaRPr lang="en-US" sz="3600" dirty="0" smtClean="0"/>
          </a:p>
          <a:p>
            <a:pPr algn="just"/>
            <a:endParaRPr lang="en-US" sz="3200" dirty="0" smtClean="0"/>
          </a:p>
          <a:p>
            <a:pPr algn="just"/>
            <a:endParaRPr lang="en-IN" sz="3200" dirty="0"/>
          </a:p>
        </p:txBody>
      </p:sp>
    </p:spTree>
    <p:extLst>
      <p:ext uri="{BB962C8B-B14F-4D97-AF65-F5344CB8AC3E}">
        <p14:creationId xmlns:p14="http://schemas.microsoft.com/office/powerpoint/2010/main" val="755531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normAutofit fontScale="90000"/>
          </a:bodyPr>
          <a:lstStyle/>
          <a:p>
            <a:r>
              <a:rPr lang="en-US" sz="3600" b="1" dirty="0" smtClean="0"/>
              <a:t>Developing attitudes, values, beliefs</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600" b="1" dirty="0"/>
              <a:t>5</a:t>
            </a:r>
            <a:r>
              <a:rPr lang="en-US" sz="3600" dirty="0"/>
              <a:t>)  Classical conditioning should be used to develop </a:t>
            </a:r>
            <a:r>
              <a:rPr lang="en-US" sz="3600" dirty="0" err="1"/>
              <a:t>favourable</a:t>
            </a:r>
            <a:r>
              <a:rPr lang="en-US" sz="3600" dirty="0"/>
              <a:t> or </a:t>
            </a:r>
            <a:r>
              <a:rPr lang="en-US" sz="3600" dirty="0" err="1"/>
              <a:t>unfavourable</a:t>
            </a:r>
            <a:r>
              <a:rPr lang="en-US" sz="3600" dirty="0"/>
              <a:t> attitudes, values, beliefs, sentiments and habits towards learning, teacher and the school.</a:t>
            </a:r>
            <a:endParaRPr lang="en-US" sz="3600" dirty="0" smtClean="0"/>
          </a:p>
          <a:p>
            <a:pPr algn="just"/>
            <a:endParaRPr lang="en-US" sz="3200" dirty="0" smtClean="0"/>
          </a:p>
          <a:p>
            <a:pPr algn="just"/>
            <a:endParaRPr lang="en-IN" sz="3200" dirty="0"/>
          </a:p>
        </p:txBody>
      </p:sp>
    </p:spTree>
    <p:extLst>
      <p:ext uri="{BB962C8B-B14F-4D97-AF65-F5344CB8AC3E}">
        <p14:creationId xmlns:p14="http://schemas.microsoft.com/office/powerpoint/2010/main" val="2032812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78098"/>
          </a:xfrm>
        </p:spPr>
        <p:txBody>
          <a:bodyPr>
            <a:normAutofit fontScale="90000"/>
          </a:bodyPr>
          <a:lstStyle/>
          <a:p>
            <a:r>
              <a:rPr lang="en-US" sz="3600" b="1" dirty="0" smtClean="0"/>
              <a:t>Progress of culture and civilization</a:t>
            </a:r>
            <a:endParaRPr lang="en-IN" sz="3600" dirty="0"/>
          </a:p>
        </p:txBody>
      </p:sp>
      <p:sp>
        <p:nvSpPr>
          <p:cNvPr id="3" name="Content Placeholder 2"/>
          <p:cNvSpPr>
            <a:spLocks noGrp="1"/>
          </p:cNvSpPr>
          <p:nvPr>
            <p:ph sz="quarter" idx="1"/>
          </p:nvPr>
        </p:nvSpPr>
        <p:spPr>
          <a:xfrm>
            <a:off x="457200" y="1628800"/>
            <a:ext cx="8363272" cy="4772000"/>
          </a:xfrm>
        </p:spPr>
        <p:txBody>
          <a:bodyPr>
            <a:normAutofit/>
          </a:bodyPr>
          <a:lstStyle/>
          <a:p>
            <a:pPr marL="0" indent="0" algn="just">
              <a:buNone/>
            </a:pPr>
            <a:r>
              <a:rPr lang="en-US" sz="3600" b="1" dirty="0"/>
              <a:t>6</a:t>
            </a:r>
            <a:r>
              <a:rPr lang="en-US" sz="3600" dirty="0"/>
              <a:t>)  The theory of classical conditioning is very useful for the progress of culture and civilization. With the help of this theory, the child is able to learn many things in his early age.</a:t>
            </a:r>
            <a:endParaRPr lang="en-US" sz="3600" dirty="0" smtClean="0"/>
          </a:p>
          <a:p>
            <a:pPr algn="just"/>
            <a:endParaRPr lang="en-IN" sz="3200" dirty="0"/>
          </a:p>
        </p:txBody>
      </p:sp>
    </p:spTree>
    <p:extLst>
      <p:ext uri="{BB962C8B-B14F-4D97-AF65-F5344CB8AC3E}">
        <p14:creationId xmlns:p14="http://schemas.microsoft.com/office/powerpoint/2010/main" val="28237672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261</TotalTime>
  <Words>448</Words>
  <Application>Microsoft Office PowerPoint</Application>
  <PresentationFormat>On-screen Show (4:3)</PresentationFormat>
  <Paragraphs>28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Pavlov’s Classical Conditioning:</vt:lpstr>
      <vt:lpstr>Pavlov’s Experiment:</vt:lpstr>
      <vt:lpstr>Educational Implications:</vt:lpstr>
      <vt:lpstr>Learning through conditioning</vt:lpstr>
      <vt:lpstr>Learning language</vt:lpstr>
      <vt:lpstr>Developing good habits</vt:lpstr>
      <vt:lpstr>Reward and Punishment</vt:lpstr>
      <vt:lpstr>Developing attitudes, values, beliefs</vt:lpstr>
      <vt:lpstr>Progress of culture and civilization</vt:lpstr>
      <vt:lpstr>Adjustment with environment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Physiocracy</dc:title>
  <dc:creator>Leela Ram Newar</dc:creator>
  <cp:lastModifiedBy>Leela Ram Newar</cp:lastModifiedBy>
  <cp:revision>31</cp:revision>
  <dcterms:created xsi:type="dcterms:W3CDTF">2022-04-25T14:57:29Z</dcterms:created>
  <dcterms:modified xsi:type="dcterms:W3CDTF">2022-04-26T22:39:43Z</dcterms:modified>
</cp:coreProperties>
</file>