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2F42E87-26C3-4F70-A28D-4BC1698C5BD5}" type="datetimeFigureOut">
              <a:rPr lang="en-IN" smtClean="0"/>
              <a:t>11-08-2021</a:t>
            </a:fld>
            <a:endParaRPr lang="en-IN"/>
          </a:p>
        </p:txBody>
      </p:sp>
      <p:sp>
        <p:nvSpPr>
          <p:cNvPr id="5" name="Footer Placeholder 4"/>
          <p:cNvSpPr>
            <a:spLocks noGrp="1"/>
          </p:cNvSpPr>
          <p:nvPr>
            <p:ph type="ftr" sz="quarter" idx="11"/>
          </p:nvPr>
        </p:nvSpPr>
        <p:spPr>
          <a:xfrm>
            <a:off x="1876424" y="5410201"/>
            <a:ext cx="5124886" cy="365125"/>
          </a:xfrm>
        </p:spPr>
        <p:txBody>
          <a:bodyPr/>
          <a:lstStyle/>
          <a:p>
            <a:endParaRPr lang="en-IN"/>
          </a:p>
        </p:txBody>
      </p:sp>
      <p:sp>
        <p:nvSpPr>
          <p:cNvPr id="6" name="Slide Number Placeholder 5"/>
          <p:cNvSpPr>
            <a:spLocks noGrp="1"/>
          </p:cNvSpPr>
          <p:nvPr>
            <p:ph type="sldNum" sz="quarter" idx="12"/>
          </p:nvPr>
        </p:nvSpPr>
        <p:spPr>
          <a:xfrm>
            <a:off x="9896911" y="5410199"/>
            <a:ext cx="771089" cy="365125"/>
          </a:xfrm>
        </p:spPr>
        <p:txBody>
          <a:bodyPr/>
          <a:lstStyle/>
          <a:p>
            <a:fld id="{5432063F-2C0E-4374-AA3A-80C52E6BC217}" type="slidenum">
              <a:rPr lang="en-IN" smtClean="0"/>
              <a:t>‹#›</a:t>
            </a:fld>
            <a:endParaRPr lang="en-IN"/>
          </a:p>
        </p:txBody>
      </p:sp>
    </p:spTree>
    <p:extLst>
      <p:ext uri="{BB962C8B-B14F-4D97-AF65-F5344CB8AC3E}">
        <p14:creationId xmlns:p14="http://schemas.microsoft.com/office/powerpoint/2010/main" val="389976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F42E87-26C3-4F70-A28D-4BC1698C5BD5}" type="datetimeFigureOut">
              <a:rPr lang="en-IN" smtClean="0"/>
              <a:t>11-08-2021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432063F-2C0E-4374-AA3A-80C52E6BC217}" type="slidenum">
              <a:rPr lang="en-IN" smtClean="0"/>
              <a:t>‹#›</a:t>
            </a:fld>
            <a:endParaRPr lang="en-IN"/>
          </a:p>
        </p:txBody>
      </p:sp>
    </p:spTree>
    <p:extLst>
      <p:ext uri="{BB962C8B-B14F-4D97-AF65-F5344CB8AC3E}">
        <p14:creationId xmlns:p14="http://schemas.microsoft.com/office/powerpoint/2010/main" val="238501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F42E87-26C3-4F70-A28D-4BC1698C5BD5}" type="datetimeFigureOut">
              <a:rPr lang="en-IN" smtClean="0"/>
              <a:t>11-08-2021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432063F-2C0E-4374-AA3A-80C52E6BC217}" type="slidenum">
              <a:rPr lang="en-IN" smtClean="0"/>
              <a:t>‹#›</a:t>
            </a:fld>
            <a:endParaRPr lang="en-IN"/>
          </a:p>
        </p:txBody>
      </p:sp>
    </p:spTree>
    <p:extLst>
      <p:ext uri="{BB962C8B-B14F-4D97-AF65-F5344CB8AC3E}">
        <p14:creationId xmlns:p14="http://schemas.microsoft.com/office/powerpoint/2010/main" val="845960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F42E87-26C3-4F70-A28D-4BC1698C5BD5}" type="datetimeFigureOut">
              <a:rPr lang="en-IN" smtClean="0"/>
              <a:t>11-08-2021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432063F-2C0E-4374-AA3A-80C52E6BC217}" type="slidenum">
              <a:rPr lang="en-IN" smtClean="0"/>
              <a:t>‹#›</a:t>
            </a:fld>
            <a:endParaRPr lang="en-IN"/>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62916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F42E87-26C3-4F70-A28D-4BC1698C5BD5}" type="datetimeFigureOut">
              <a:rPr lang="en-IN" smtClean="0"/>
              <a:t>11-08-2021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432063F-2C0E-4374-AA3A-80C52E6BC217}" type="slidenum">
              <a:rPr lang="en-IN" smtClean="0"/>
              <a:t>‹#›</a:t>
            </a:fld>
            <a:endParaRPr lang="en-IN"/>
          </a:p>
        </p:txBody>
      </p:sp>
    </p:spTree>
    <p:extLst>
      <p:ext uri="{BB962C8B-B14F-4D97-AF65-F5344CB8AC3E}">
        <p14:creationId xmlns:p14="http://schemas.microsoft.com/office/powerpoint/2010/main" val="832057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2F42E87-26C3-4F70-A28D-4BC1698C5BD5}" type="datetimeFigureOut">
              <a:rPr lang="en-IN" smtClean="0"/>
              <a:t>11-08-2021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432063F-2C0E-4374-AA3A-80C52E6BC217}" type="slidenum">
              <a:rPr lang="en-IN" smtClean="0"/>
              <a:t>‹#›</a:t>
            </a:fld>
            <a:endParaRPr lang="en-IN"/>
          </a:p>
        </p:txBody>
      </p:sp>
    </p:spTree>
    <p:extLst>
      <p:ext uri="{BB962C8B-B14F-4D97-AF65-F5344CB8AC3E}">
        <p14:creationId xmlns:p14="http://schemas.microsoft.com/office/powerpoint/2010/main" val="3690561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2F42E87-26C3-4F70-A28D-4BC1698C5BD5}" type="datetimeFigureOut">
              <a:rPr lang="en-IN" smtClean="0"/>
              <a:t>11-08-2021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432063F-2C0E-4374-AA3A-80C52E6BC217}" type="slidenum">
              <a:rPr lang="en-IN" smtClean="0"/>
              <a:t>‹#›</a:t>
            </a:fld>
            <a:endParaRPr lang="en-IN"/>
          </a:p>
        </p:txBody>
      </p:sp>
    </p:spTree>
    <p:extLst>
      <p:ext uri="{BB962C8B-B14F-4D97-AF65-F5344CB8AC3E}">
        <p14:creationId xmlns:p14="http://schemas.microsoft.com/office/powerpoint/2010/main" val="3201388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F42E87-26C3-4F70-A28D-4BC1698C5BD5}" type="datetimeFigureOut">
              <a:rPr lang="en-IN" smtClean="0"/>
              <a:t>11-08-2021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432063F-2C0E-4374-AA3A-80C52E6BC217}" type="slidenum">
              <a:rPr lang="en-IN" smtClean="0"/>
              <a:t>‹#›</a:t>
            </a:fld>
            <a:endParaRPr lang="en-IN"/>
          </a:p>
        </p:txBody>
      </p:sp>
    </p:spTree>
    <p:extLst>
      <p:ext uri="{BB962C8B-B14F-4D97-AF65-F5344CB8AC3E}">
        <p14:creationId xmlns:p14="http://schemas.microsoft.com/office/powerpoint/2010/main" val="726769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F42E87-26C3-4F70-A28D-4BC1698C5BD5}" type="datetimeFigureOut">
              <a:rPr lang="en-IN" smtClean="0"/>
              <a:t>11-08-2021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432063F-2C0E-4374-AA3A-80C52E6BC217}" type="slidenum">
              <a:rPr lang="en-IN" smtClean="0"/>
              <a:t>‹#›</a:t>
            </a:fld>
            <a:endParaRPr lang="en-IN"/>
          </a:p>
        </p:txBody>
      </p:sp>
    </p:spTree>
    <p:extLst>
      <p:ext uri="{BB962C8B-B14F-4D97-AF65-F5344CB8AC3E}">
        <p14:creationId xmlns:p14="http://schemas.microsoft.com/office/powerpoint/2010/main" val="417660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F42E87-26C3-4F70-A28D-4BC1698C5BD5}" type="datetimeFigureOut">
              <a:rPr lang="en-IN" smtClean="0"/>
              <a:t>11-08-2021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432063F-2C0E-4374-AA3A-80C52E6BC217}" type="slidenum">
              <a:rPr lang="en-IN" smtClean="0"/>
              <a:t>‹#›</a:t>
            </a:fld>
            <a:endParaRPr lang="en-IN"/>
          </a:p>
        </p:txBody>
      </p:sp>
    </p:spTree>
    <p:extLst>
      <p:ext uri="{BB962C8B-B14F-4D97-AF65-F5344CB8AC3E}">
        <p14:creationId xmlns:p14="http://schemas.microsoft.com/office/powerpoint/2010/main" val="1816437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F42E87-26C3-4F70-A28D-4BC1698C5BD5}" type="datetimeFigureOut">
              <a:rPr lang="en-IN" smtClean="0"/>
              <a:t>11-08-2021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432063F-2C0E-4374-AA3A-80C52E6BC217}" type="slidenum">
              <a:rPr lang="en-IN" smtClean="0"/>
              <a:t>‹#›</a:t>
            </a:fld>
            <a:endParaRPr lang="en-IN"/>
          </a:p>
        </p:txBody>
      </p:sp>
    </p:spTree>
    <p:extLst>
      <p:ext uri="{BB962C8B-B14F-4D97-AF65-F5344CB8AC3E}">
        <p14:creationId xmlns:p14="http://schemas.microsoft.com/office/powerpoint/2010/main" val="2780896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F42E87-26C3-4F70-A28D-4BC1698C5BD5}" type="datetimeFigureOut">
              <a:rPr lang="en-IN" smtClean="0"/>
              <a:t>11-08-2021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432063F-2C0E-4374-AA3A-80C52E6BC217}" type="slidenum">
              <a:rPr lang="en-IN" smtClean="0"/>
              <a:t>‹#›</a:t>
            </a:fld>
            <a:endParaRPr lang="en-IN"/>
          </a:p>
        </p:txBody>
      </p:sp>
    </p:spTree>
    <p:extLst>
      <p:ext uri="{BB962C8B-B14F-4D97-AF65-F5344CB8AC3E}">
        <p14:creationId xmlns:p14="http://schemas.microsoft.com/office/powerpoint/2010/main" val="350504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F42E87-26C3-4F70-A28D-4BC1698C5BD5}" type="datetimeFigureOut">
              <a:rPr lang="en-IN" smtClean="0"/>
              <a:t>11-08-2021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432063F-2C0E-4374-AA3A-80C52E6BC217}" type="slidenum">
              <a:rPr lang="en-IN" smtClean="0"/>
              <a:t>‹#›</a:t>
            </a:fld>
            <a:endParaRPr lang="en-IN"/>
          </a:p>
        </p:txBody>
      </p:sp>
    </p:spTree>
    <p:extLst>
      <p:ext uri="{BB962C8B-B14F-4D97-AF65-F5344CB8AC3E}">
        <p14:creationId xmlns:p14="http://schemas.microsoft.com/office/powerpoint/2010/main" val="1102632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F42E87-26C3-4F70-A28D-4BC1698C5BD5}" type="datetimeFigureOut">
              <a:rPr lang="en-IN" smtClean="0"/>
              <a:t>11-08-2021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432063F-2C0E-4374-AA3A-80C52E6BC217}" type="slidenum">
              <a:rPr lang="en-IN" smtClean="0"/>
              <a:t>‹#›</a:t>
            </a:fld>
            <a:endParaRPr lang="en-IN"/>
          </a:p>
        </p:txBody>
      </p:sp>
    </p:spTree>
    <p:extLst>
      <p:ext uri="{BB962C8B-B14F-4D97-AF65-F5344CB8AC3E}">
        <p14:creationId xmlns:p14="http://schemas.microsoft.com/office/powerpoint/2010/main" val="2632496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42E87-26C3-4F70-A28D-4BC1698C5BD5}" type="datetimeFigureOut">
              <a:rPr lang="en-IN" smtClean="0"/>
              <a:t>11-08-2021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432063F-2C0E-4374-AA3A-80C52E6BC217}" type="slidenum">
              <a:rPr lang="en-IN" smtClean="0"/>
              <a:t>‹#›</a:t>
            </a:fld>
            <a:endParaRPr lang="en-IN"/>
          </a:p>
        </p:txBody>
      </p:sp>
    </p:spTree>
    <p:extLst>
      <p:ext uri="{BB962C8B-B14F-4D97-AF65-F5344CB8AC3E}">
        <p14:creationId xmlns:p14="http://schemas.microsoft.com/office/powerpoint/2010/main" val="294024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F42E87-26C3-4F70-A28D-4BC1698C5BD5}" type="datetimeFigureOut">
              <a:rPr lang="en-IN" smtClean="0"/>
              <a:t>11-08-2021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432063F-2C0E-4374-AA3A-80C52E6BC217}" type="slidenum">
              <a:rPr lang="en-IN" smtClean="0"/>
              <a:t>‹#›</a:t>
            </a:fld>
            <a:endParaRPr lang="en-IN"/>
          </a:p>
        </p:txBody>
      </p:sp>
    </p:spTree>
    <p:extLst>
      <p:ext uri="{BB962C8B-B14F-4D97-AF65-F5344CB8AC3E}">
        <p14:creationId xmlns:p14="http://schemas.microsoft.com/office/powerpoint/2010/main" val="208427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F42E87-26C3-4F70-A28D-4BC1698C5BD5}" type="datetimeFigureOut">
              <a:rPr lang="en-IN" smtClean="0"/>
              <a:t>11-08-2021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432063F-2C0E-4374-AA3A-80C52E6BC217}" type="slidenum">
              <a:rPr lang="en-IN" smtClean="0"/>
              <a:t>‹#›</a:t>
            </a:fld>
            <a:endParaRPr lang="en-IN"/>
          </a:p>
        </p:txBody>
      </p:sp>
    </p:spTree>
    <p:extLst>
      <p:ext uri="{BB962C8B-B14F-4D97-AF65-F5344CB8AC3E}">
        <p14:creationId xmlns:p14="http://schemas.microsoft.com/office/powerpoint/2010/main" val="3371998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2F42E87-26C3-4F70-A28D-4BC1698C5BD5}" type="datetimeFigureOut">
              <a:rPr lang="en-IN" smtClean="0"/>
              <a:t>11-08-2021</a:t>
            </a:fld>
            <a:endParaRPr lang="en-IN"/>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432063F-2C0E-4374-AA3A-80C52E6BC217}" type="slidenum">
              <a:rPr lang="en-IN" smtClean="0"/>
              <a:t>‹#›</a:t>
            </a:fld>
            <a:endParaRPr lang="en-IN"/>
          </a:p>
        </p:txBody>
      </p:sp>
    </p:spTree>
    <p:extLst>
      <p:ext uri="{BB962C8B-B14F-4D97-AF65-F5344CB8AC3E}">
        <p14:creationId xmlns:p14="http://schemas.microsoft.com/office/powerpoint/2010/main" val="321757003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IN" dirty="0" smtClean="0"/>
              <a:t>BANKING CONCEPTS</a:t>
            </a:r>
            <a:endParaRPr lang="en-IN" dirty="0"/>
          </a:p>
        </p:txBody>
      </p:sp>
      <p:sp>
        <p:nvSpPr>
          <p:cNvPr id="3" name="Subtitle 2"/>
          <p:cNvSpPr>
            <a:spLocks noGrp="1"/>
          </p:cNvSpPr>
          <p:nvPr>
            <p:ph type="subTitle" idx="1"/>
          </p:nvPr>
        </p:nvSpPr>
        <p:spPr>
          <a:xfrm>
            <a:off x="1524000" y="4129548"/>
            <a:ext cx="9144000" cy="1128252"/>
          </a:xfrm>
        </p:spPr>
        <p:txBody>
          <a:bodyPr/>
          <a:lstStyle/>
          <a:p>
            <a:pPr algn="ctr"/>
            <a:r>
              <a:rPr lang="en-IN" dirty="0" smtClean="0"/>
              <a:t>PREPARED BY </a:t>
            </a:r>
          </a:p>
          <a:p>
            <a:pPr algn="ctr"/>
            <a:r>
              <a:rPr lang="en-IN" dirty="0" smtClean="0"/>
              <a:t>ANINDITA CHAKRAVARTY</a:t>
            </a:r>
            <a:endParaRPr lang="en-IN" dirty="0"/>
          </a:p>
        </p:txBody>
      </p:sp>
    </p:spTree>
    <p:extLst>
      <p:ext uri="{BB962C8B-B14F-4D97-AF65-F5344CB8AC3E}">
        <p14:creationId xmlns:p14="http://schemas.microsoft.com/office/powerpoint/2010/main" val="212588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5">
                <a:tint val="45000"/>
                <a:satMod val="400000"/>
              </a:schemeClr>
            </a:duotone>
          </a:blip>
          <a:stretch>
            <a:fillRect/>
          </a:stretch>
        </p:blipFill>
        <p:spPr>
          <a:xfrm>
            <a:off x="1077809" y="570963"/>
            <a:ext cx="10100379" cy="5672521"/>
          </a:xfrm>
          <a:prstGeom prst="rect">
            <a:avLst/>
          </a:prstGeom>
        </p:spPr>
      </p:pic>
    </p:spTree>
    <p:extLst>
      <p:ext uri="{BB962C8B-B14F-4D97-AF65-F5344CB8AC3E}">
        <p14:creationId xmlns:p14="http://schemas.microsoft.com/office/powerpoint/2010/main" val="2660334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5">
                <a:tint val="45000"/>
                <a:satMod val="400000"/>
              </a:schemeClr>
            </a:duotone>
          </a:blip>
          <a:stretch>
            <a:fillRect/>
          </a:stretch>
        </p:blipFill>
        <p:spPr>
          <a:xfrm>
            <a:off x="1123552" y="668593"/>
            <a:ext cx="9859797" cy="5624051"/>
          </a:xfrm>
          <a:prstGeom prst="rect">
            <a:avLst/>
          </a:prstGeom>
        </p:spPr>
      </p:pic>
    </p:spTree>
    <p:extLst>
      <p:ext uri="{BB962C8B-B14F-4D97-AF65-F5344CB8AC3E}">
        <p14:creationId xmlns:p14="http://schemas.microsoft.com/office/powerpoint/2010/main" val="44175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5">
                <a:tint val="45000"/>
                <a:satMod val="400000"/>
              </a:schemeClr>
            </a:duotone>
          </a:blip>
          <a:stretch>
            <a:fillRect/>
          </a:stretch>
        </p:blipFill>
        <p:spPr>
          <a:xfrm>
            <a:off x="878932" y="609601"/>
            <a:ext cx="10189296" cy="5683044"/>
          </a:xfrm>
          <a:prstGeom prst="rect">
            <a:avLst/>
          </a:prstGeom>
        </p:spPr>
      </p:pic>
    </p:spTree>
    <p:extLst>
      <p:ext uri="{BB962C8B-B14F-4D97-AF65-F5344CB8AC3E}">
        <p14:creationId xmlns:p14="http://schemas.microsoft.com/office/powerpoint/2010/main" val="2672202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5">
                <a:tint val="45000"/>
                <a:satMod val="400000"/>
              </a:schemeClr>
            </a:duotone>
          </a:blip>
          <a:stretch>
            <a:fillRect/>
          </a:stretch>
        </p:blipFill>
        <p:spPr>
          <a:xfrm>
            <a:off x="1256800" y="442451"/>
            <a:ext cx="9932309" cy="5732207"/>
          </a:xfrm>
          <a:prstGeom prst="rect">
            <a:avLst/>
          </a:prstGeom>
        </p:spPr>
      </p:pic>
    </p:spTree>
    <p:extLst>
      <p:ext uri="{BB962C8B-B14F-4D97-AF65-F5344CB8AC3E}">
        <p14:creationId xmlns:p14="http://schemas.microsoft.com/office/powerpoint/2010/main" val="3856756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5">
                <a:tint val="45000"/>
                <a:satMod val="400000"/>
              </a:schemeClr>
            </a:duotone>
          </a:blip>
          <a:stretch>
            <a:fillRect/>
          </a:stretch>
        </p:blipFill>
        <p:spPr>
          <a:xfrm>
            <a:off x="1071715" y="1828800"/>
            <a:ext cx="10196053" cy="3175820"/>
          </a:xfrm>
          <a:prstGeom prst="rect">
            <a:avLst/>
          </a:prstGeom>
        </p:spPr>
      </p:pic>
    </p:spTree>
    <p:extLst>
      <p:ext uri="{BB962C8B-B14F-4D97-AF65-F5344CB8AC3E}">
        <p14:creationId xmlns:p14="http://schemas.microsoft.com/office/powerpoint/2010/main" val="4155267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u="sng" dirty="0" smtClean="0">
                <a:solidFill>
                  <a:srgbClr val="FF0000"/>
                </a:solidFill>
              </a:rPr>
              <a:t>Currency deposit ratio</a:t>
            </a:r>
            <a:endParaRPr lang="en-IN" u="sng" dirty="0">
              <a:solidFill>
                <a:srgbClr val="FF0000"/>
              </a:solidFill>
            </a:endParaRPr>
          </a:p>
        </p:txBody>
      </p:sp>
      <p:sp>
        <p:nvSpPr>
          <p:cNvPr id="3" name="Content Placeholder 2"/>
          <p:cNvSpPr>
            <a:spLocks noGrp="1"/>
          </p:cNvSpPr>
          <p:nvPr>
            <p:ph idx="1"/>
          </p:nvPr>
        </p:nvSpPr>
        <p:spPr>
          <a:xfrm>
            <a:off x="1141412" y="1946787"/>
            <a:ext cx="9905999" cy="4168878"/>
          </a:xfrm>
        </p:spPr>
        <p:txBody>
          <a:bodyPr>
            <a:normAutofit/>
          </a:bodyPr>
          <a:lstStyle/>
          <a:p>
            <a:pPr algn="just"/>
            <a:r>
              <a:rPr lang="en-US" sz="2800" dirty="0"/>
              <a:t>The currency deposit ratio </a:t>
            </a:r>
            <a:r>
              <a:rPr lang="en-US" sz="2800" b="1" dirty="0"/>
              <a:t>shows the amount of currency that people hold as a proportion of aggregate deposits</a:t>
            </a:r>
            <a:r>
              <a:rPr lang="en-US" sz="2800" dirty="0"/>
              <a:t>. </a:t>
            </a:r>
            <a:endParaRPr lang="en-US" sz="2800" dirty="0" smtClean="0"/>
          </a:p>
          <a:p>
            <a:pPr algn="just"/>
            <a:r>
              <a:rPr lang="en-US" sz="2800" dirty="0"/>
              <a:t>The currency deposit ratio (</a:t>
            </a:r>
            <a:r>
              <a:rPr lang="en-US" sz="2800" dirty="0" err="1"/>
              <a:t>cdr</a:t>
            </a:r>
            <a:r>
              <a:rPr lang="en-US" sz="2800" dirty="0"/>
              <a:t>) is the ratio of money held by the public in currency to that they hold in bank deposits. </a:t>
            </a:r>
            <a:r>
              <a:rPr lang="en-US" sz="2800" b="1" dirty="0" err="1"/>
              <a:t>cdr</a:t>
            </a:r>
            <a:r>
              <a:rPr lang="en-US" sz="2800" b="1" dirty="0"/>
              <a:t> = CU/DD</a:t>
            </a:r>
            <a:r>
              <a:rPr lang="en-US" sz="2800" dirty="0"/>
              <a:t>. </a:t>
            </a:r>
            <a:endParaRPr lang="en-US" sz="2800" dirty="0" smtClean="0"/>
          </a:p>
          <a:p>
            <a:pPr algn="just"/>
            <a:r>
              <a:rPr lang="en-US" sz="2800" dirty="0" smtClean="0"/>
              <a:t>If </a:t>
            </a:r>
            <a:r>
              <a:rPr lang="en-US" sz="2800" dirty="0"/>
              <a:t>a person gets Re 1 she will put </a:t>
            </a:r>
            <a:r>
              <a:rPr lang="en-US" sz="2800" dirty="0" err="1"/>
              <a:t>Rs</a:t>
            </a:r>
            <a:r>
              <a:rPr lang="en-US" sz="2800" dirty="0"/>
              <a:t> 1/(1 + </a:t>
            </a:r>
            <a:r>
              <a:rPr lang="en-US" sz="2800" dirty="0" err="1"/>
              <a:t>cdr</a:t>
            </a:r>
            <a:r>
              <a:rPr lang="en-US" sz="2800" dirty="0"/>
              <a:t>) in her bank account and keep </a:t>
            </a:r>
            <a:r>
              <a:rPr lang="en-US" sz="2800" dirty="0" err="1"/>
              <a:t>Rs</a:t>
            </a:r>
            <a:r>
              <a:rPr lang="en-US" sz="2800" dirty="0"/>
              <a:t> </a:t>
            </a:r>
            <a:r>
              <a:rPr lang="en-US" sz="2800" dirty="0" err="1"/>
              <a:t>cdr</a:t>
            </a:r>
            <a:r>
              <a:rPr lang="en-US" sz="2800" dirty="0"/>
              <a:t>/(1 + </a:t>
            </a:r>
            <a:r>
              <a:rPr lang="en-US" sz="2800" dirty="0" err="1"/>
              <a:t>cdr</a:t>
            </a:r>
            <a:r>
              <a:rPr lang="en-US" sz="2800" dirty="0"/>
              <a:t>) in cash. It reflects people's preference for liquidity.</a:t>
            </a:r>
            <a:endParaRPr lang="en-IN" sz="2800" dirty="0"/>
          </a:p>
        </p:txBody>
      </p:sp>
    </p:spTree>
    <p:extLst>
      <p:ext uri="{BB962C8B-B14F-4D97-AF65-F5344CB8AC3E}">
        <p14:creationId xmlns:p14="http://schemas.microsoft.com/office/powerpoint/2010/main" val="1083217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55639"/>
            <a:ext cx="9905998" cy="1268361"/>
          </a:xfrm>
        </p:spPr>
        <p:txBody>
          <a:bodyPr/>
          <a:lstStyle/>
          <a:p>
            <a:pPr algn="ctr"/>
            <a:r>
              <a:rPr lang="en-IN" u="sng" dirty="0" smtClean="0">
                <a:solidFill>
                  <a:srgbClr val="FF0000"/>
                </a:solidFill>
              </a:rPr>
              <a:t>RESERVE DEPOSIT RATIO</a:t>
            </a:r>
            <a:endParaRPr lang="en-IN" u="sng" dirty="0">
              <a:solidFill>
                <a:srgbClr val="FF0000"/>
              </a:solidFill>
            </a:endParaRPr>
          </a:p>
        </p:txBody>
      </p:sp>
      <p:sp>
        <p:nvSpPr>
          <p:cNvPr id="3" name="Content Placeholder 2"/>
          <p:cNvSpPr>
            <a:spLocks noGrp="1"/>
          </p:cNvSpPr>
          <p:nvPr>
            <p:ph idx="1"/>
          </p:nvPr>
        </p:nvSpPr>
        <p:spPr>
          <a:xfrm>
            <a:off x="1141412" y="1288026"/>
            <a:ext cx="9905999" cy="5191431"/>
          </a:xfrm>
        </p:spPr>
        <p:txBody>
          <a:bodyPr>
            <a:normAutofit fontScale="62500" lnSpcReduction="20000"/>
          </a:bodyPr>
          <a:lstStyle/>
          <a:p>
            <a:pPr algn="just"/>
            <a:r>
              <a:rPr lang="en-US" sz="4500" dirty="0" smtClean="0"/>
              <a:t>It </a:t>
            </a:r>
            <a:r>
              <a:rPr lang="en-US" sz="4500" dirty="0"/>
              <a:t>is </a:t>
            </a:r>
            <a:r>
              <a:rPr lang="en-US" sz="4500" b="1" dirty="0"/>
              <a:t>the percentage of deposits which commercial banks are required to keep as cash according to the directions of the central </a:t>
            </a:r>
            <a:r>
              <a:rPr lang="en-US" sz="4500" b="1" dirty="0" smtClean="0"/>
              <a:t>bank.</a:t>
            </a:r>
          </a:p>
          <a:p>
            <a:pPr algn="just"/>
            <a:r>
              <a:rPr lang="en-US" sz="4500" dirty="0" smtClean="0"/>
              <a:t>The reserve ratio is an important tool of the monetary policy of an economy and plays an essential role in regulating the money supply. When </a:t>
            </a:r>
            <a:r>
              <a:rPr lang="en-US" sz="4500" dirty="0"/>
              <a:t>the central bank wants to increase money supply in the economy, it lowers the reserve ratio. As a result, commercial banks have higher funds to disburse as loans, thereby increasing the money supply in an </a:t>
            </a:r>
            <a:r>
              <a:rPr lang="en-US" sz="4500" dirty="0" smtClean="0"/>
              <a:t>economy and vice-versa.</a:t>
            </a:r>
            <a:endParaRPr lang="en-US" sz="4500" dirty="0"/>
          </a:p>
          <a:p>
            <a:r>
              <a:rPr lang="en-US" sz="4500" dirty="0"/>
              <a:t>It is also known as the cash reserve ratio</a:t>
            </a:r>
            <a:r>
              <a:rPr lang="en-US" sz="2800" dirty="0"/>
              <a:t/>
            </a:r>
            <a:br>
              <a:rPr lang="en-US" sz="2800" dirty="0"/>
            </a:br>
            <a:r>
              <a:rPr lang="en-US" dirty="0"/>
              <a:t/>
            </a:r>
            <a:br>
              <a:rPr lang="en-US" dirty="0"/>
            </a:br>
            <a:endParaRPr lang="en-IN" dirty="0"/>
          </a:p>
        </p:txBody>
      </p:sp>
    </p:spTree>
    <p:extLst>
      <p:ext uri="{BB962C8B-B14F-4D97-AF65-F5344CB8AC3E}">
        <p14:creationId xmlns:p14="http://schemas.microsoft.com/office/powerpoint/2010/main" val="3075829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u="sng" dirty="0" smtClean="0">
                <a:solidFill>
                  <a:srgbClr val="FF0000"/>
                </a:solidFill>
              </a:rPr>
              <a:t>Statutory liquidity ratio</a:t>
            </a:r>
            <a:endParaRPr lang="en-IN" u="sng" dirty="0">
              <a:solidFill>
                <a:srgbClr val="FF0000"/>
              </a:solidFill>
            </a:endParaRPr>
          </a:p>
        </p:txBody>
      </p:sp>
      <p:sp>
        <p:nvSpPr>
          <p:cNvPr id="3" name="Content Placeholder 2"/>
          <p:cNvSpPr>
            <a:spLocks noGrp="1"/>
          </p:cNvSpPr>
          <p:nvPr>
            <p:ph idx="1"/>
          </p:nvPr>
        </p:nvSpPr>
        <p:spPr/>
        <p:txBody>
          <a:bodyPr>
            <a:normAutofit/>
          </a:bodyPr>
          <a:lstStyle/>
          <a:p>
            <a:pPr algn="just"/>
            <a:r>
              <a:rPr lang="en-US" sz="2800" dirty="0"/>
              <a:t>Statutory Liquidity Ratio or SLR is </a:t>
            </a:r>
            <a:r>
              <a:rPr lang="en-US" sz="2800" b="1" dirty="0"/>
              <a:t>a minimum percentage of deposits that a commercial bank has to maintain in</a:t>
            </a:r>
            <a:r>
              <a:rPr lang="en-US" sz="2800" dirty="0"/>
              <a:t> the form of liquid cash, gold or other securities. </a:t>
            </a:r>
            <a:endParaRPr lang="en-US" sz="2800" dirty="0" smtClean="0"/>
          </a:p>
          <a:p>
            <a:pPr algn="just"/>
            <a:r>
              <a:rPr lang="en-US" sz="2800" dirty="0" smtClean="0"/>
              <a:t>It </a:t>
            </a:r>
            <a:r>
              <a:rPr lang="en-US" sz="2800" dirty="0"/>
              <a:t>is basically the reserve requirement that banks are expected to keep before offering credit to customers.</a:t>
            </a:r>
            <a:endParaRPr lang="en-IN" sz="2800" dirty="0"/>
          </a:p>
        </p:txBody>
      </p:sp>
    </p:spTree>
    <p:extLst>
      <p:ext uri="{BB962C8B-B14F-4D97-AF65-F5344CB8AC3E}">
        <p14:creationId xmlns:p14="http://schemas.microsoft.com/office/powerpoint/2010/main" val="865721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prstClr val="black"/>
              <a:schemeClr val="accent5">
                <a:tint val="45000"/>
                <a:satMod val="400000"/>
              </a:schemeClr>
            </a:duotone>
          </a:blip>
          <a:stretch>
            <a:fillRect/>
          </a:stretch>
        </p:blipFill>
        <p:spPr>
          <a:xfrm>
            <a:off x="831335" y="648929"/>
            <a:ext cx="10510323" cy="5250425"/>
          </a:xfrm>
          <a:prstGeom prst="rect">
            <a:avLst/>
          </a:prstGeom>
        </p:spPr>
      </p:pic>
    </p:spTree>
    <p:extLst>
      <p:ext uri="{BB962C8B-B14F-4D97-AF65-F5344CB8AC3E}">
        <p14:creationId xmlns:p14="http://schemas.microsoft.com/office/powerpoint/2010/main" val="251629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u="sng" dirty="0" smtClean="0">
                <a:solidFill>
                  <a:srgbClr val="FF0000"/>
                </a:solidFill>
              </a:rPr>
              <a:t>High powered money</a:t>
            </a:r>
            <a:endParaRPr lang="en-IN" u="sng" dirty="0">
              <a:solidFill>
                <a:srgbClr val="FF0000"/>
              </a:solidFill>
            </a:endParaRPr>
          </a:p>
        </p:txBody>
      </p:sp>
      <p:sp>
        <p:nvSpPr>
          <p:cNvPr id="3" name="Content Placeholder 2"/>
          <p:cNvSpPr>
            <a:spLocks noGrp="1"/>
          </p:cNvSpPr>
          <p:nvPr>
            <p:ph idx="1"/>
          </p:nvPr>
        </p:nvSpPr>
        <p:spPr>
          <a:xfrm>
            <a:off x="1141412" y="1789471"/>
            <a:ext cx="9905999" cy="4198374"/>
          </a:xfrm>
        </p:spPr>
        <p:txBody>
          <a:bodyPr>
            <a:normAutofit/>
          </a:bodyPr>
          <a:lstStyle/>
          <a:p>
            <a:pPr algn="just"/>
            <a:r>
              <a:rPr lang="en-US" dirty="0"/>
              <a:t>High-powered money is </a:t>
            </a:r>
            <a:r>
              <a:rPr lang="en-US" b="1" dirty="0"/>
              <a:t>the sum of commercial bank reserves and currency (notes and coins) held by the Public</a:t>
            </a:r>
            <a:r>
              <a:rPr lang="en-US" dirty="0"/>
              <a:t>. </a:t>
            </a:r>
            <a:endParaRPr lang="en-US" dirty="0" smtClean="0"/>
          </a:p>
          <a:p>
            <a:pPr algn="just"/>
            <a:r>
              <a:rPr lang="en-US" dirty="0" smtClean="0"/>
              <a:t>High-powered </a:t>
            </a:r>
            <a:r>
              <a:rPr lang="en-US" dirty="0"/>
              <a:t>money is the base for the expansion of Bank deposits and creation of money </a:t>
            </a:r>
            <a:r>
              <a:rPr lang="en-US" dirty="0" smtClean="0"/>
              <a:t>supply.</a:t>
            </a:r>
          </a:p>
          <a:p>
            <a:pPr algn="just"/>
            <a:r>
              <a:rPr lang="en-US" dirty="0"/>
              <a:t>The </a:t>
            </a:r>
            <a:r>
              <a:rPr lang="en-US" b="1" dirty="0">
                <a:solidFill>
                  <a:srgbClr val="FFFF00"/>
                </a:solidFill>
              </a:rPr>
              <a:t>monetary base has traditionally been considered high-powered </a:t>
            </a:r>
            <a:r>
              <a:rPr lang="en-US" b="1" dirty="0"/>
              <a:t>because its increase will typically result in a much larger increase in the supply of demand deposits through banks' loan-making</a:t>
            </a:r>
            <a:r>
              <a:rPr lang="en-US" dirty="0"/>
              <a:t>, a ratio called the money multiplier.</a:t>
            </a:r>
            <a:endParaRPr lang="en-IN" dirty="0"/>
          </a:p>
        </p:txBody>
      </p:sp>
    </p:spTree>
    <p:extLst>
      <p:ext uri="{BB962C8B-B14F-4D97-AF65-F5344CB8AC3E}">
        <p14:creationId xmlns:p14="http://schemas.microsoft.com/office/powerpoint/2010/main" val="3672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022556"/>
            <a:ext cx="9905999" cy="4975122"/>
          </a:xfrm>
        </p:spPr>
        <p:txBody>
          <a:bodyPr>
            <a:normAutofit/>
          </a:bodyPr>
          <a:lstStyle/>
          <a:p>
            <a:pPr algn="just"/>
            <a:r>
              <a:rPr lang="en-US" sz="2800" dirty="0"/>
              <a:t>The use of high-powered money consists of the demand of commercial banks for the legal limit or required reserves with the central bank and excess reserves and the demand of the public for currency. </a:t>
            </a:r>
            <a:endParaRPr lang="en-US" sz="2800" dirty="0" smtClean="0"/>
          </a:p>
          <a:p>
            <a:pPr algn="just"/>
            <a:r>
              <a:rPr lang="en-US" sz="2800" dirty="0" smtClean="0"/>
              <a:t>Thus </a:t>
            </a:r>
            <a:r>
              <a:rPr lang="en-US" sz="2800" dirty="0"/>
              <a:t>high-powered money </a:t>
            </a:r>
            <a:r>
              <a:rPr lang="en-US" sz="2800" b="1" dirty="0">
                <a:solidFill>
                  <a:srgbClr val="FFFF00"/>
                </a:solidFill>
              </a:rPr>
              <a:t>H=C+RR+ER</a:t>
            </a:r>
            <a:r>
              <a:rPr lang="en-US" sz="2800" dirty="0"/>
              <a:t> </a:t>
            </a:r>
            <a:endParaRPr lang="en-US" sz="2800" dirty="0" smtClean="0"/>
          </a:p>
          <a:p>
            <a:pPr marL="0" indent="0" algn="just">
              <a:buNone/>
            </a:pPr>
            <a:r>
              <a:rPr lang="en-US" sz="2800" dirty="0"/>
              <a:t> </a:t>
            </a:r>
            <a:r>
              <a:rPr lang="en-US" sz="2800" dirty="0" smtClean="0"/>
              <a:t>             where </a:t>
            </a:r>
            <a:r>
              <a:rPr lang="en-US" sz="2800" dirty="0"/>
              <a:t>С represents currency, </a:t>
            </a:r>
            <a:endParaRPr lang="en-US" sz="2800" dirty="0" smtClean="0"/>
          </a:p>
          <a:p>
            <a:pPr marL="0" indent="0" algn="just">
              <a:buNone/>
            </a:pPr>
            <a:r>
              <a:rPr lang="en-US" sz="2800" dirty="0"/>
              <a:t> </a:t>
            </a:r>
            <a:r>
              <a:rPr lang="en-US" sz="2800" dirty="0" smtClean="0"/>
              <a:t>                      RR </a:t>
            </a:r>
            <a:r>
              <a:rPr lang="en-US" sz="2800" dirty="0"/>
              <a:t>the required reserves </a:t>
            </a:r>
            <a:r>
              <a:rPr lang="en-US" sz="2800" dirty="0" smtClean="0"/>
              <a:t>and</a:t>
            </a:r>
          </a:p>
          <a:p>
            <a:pPr marL="0" indent="0" algn="just">
              <a:buNone/>
            </a:pPr>
            <a:r>
              <a:rPr lang="en-US" sz="2800" dirty="0"/>
              <a:t> </a:t>
            </a:r>
            <a:r>
              <a:rPr lang="en-US" sz="2800" dirty="0" smtClean="0"/>
              <a:t>                      ER </a:t>
            </a:r>
            <a:r>
              <a:rPr lang="en-US" sz="2800" dirty="0"/>
              <a:t>the excess reserves</a:t>
            </a:r>
            <a:endParaRPr lang="en-IN" sz="2800" dirty="0"/>
          </a:p>
        </p:txBody>
      </p:sp>
    </p:spTree>
    <p:extLst>
      <p:ext uri="{BB962C8B-B14F-4D97-AF65-F5344CB8AC3E}">
        <p14:creationId xmlns:p14="http://schemas.microsoft.com/office/powerpoint/2010/main" val="116388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duotone>
              <a:prstClr val="black"/>
              <a:schemeClr val="accent5">
                <a:tint val="45000"/>
                <a:satMod val="400000"/>
              </a:schemeClr>
            </a:duotone>
          </a:blip>
          <a:stretch>
            <a:fillRect/>
          </a:stretch>
        </p:blipFill>
        <p:spPr>
          <a:xfrm>
            <a:off x="1034323" y="639045"/>
            <a:ext cx="10194926" cy="5594606"/>
          </a:xfrm>
          <a:prstGeom prst="rect">
            <a:avLst/>
          </a:prstGeom>
        </p:spPr>
      </p:pic>
    </p:spTree>
    <p:extLst>
      <p:ext uri="{BB962C8B-B14F-4D97-AF65-F5344CB8AC3E}">
        <p14:creationId xmlns:p14="http://schemas.microsoft.com/office/powerpoint/2010/main" val="1019100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5">
                <a:tint val="45000"/>
                <a:satMod val="400000"/>
              </a:schemeClr>
            </a:duotone>
          </a:blip>
          <a:stretch>
            <a:fillRect/>
          </a:stretch>
        </p:blipFill>
        <p:spPr>
          <a:xfrm>
            <a:off x="1246327" y="648929"/>
            <a:ext cx="10002470" cy="5534037"/>
          </a:xfrm>
          <a:prstGeom prst="rect">
            <a:avLst/>
          </a:prstGeom>
        </p:spPr>
      </p:pic>
    </p:spTree>
    <p:extLst>
      <p:ext uri="{BB962C8B-B14F-4D97-AF65-F5344CB8AC3E}">
        <p14:creationId xmlns:p14="http://schemas.microsoft.com/office/powerpoint/2010/main" val="13067602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47</TotalTime>
  <Words>389</Words>
  <Application>Microsoft Office PowerPoint</Application>
  <PresentationFormat>Widescreen</PresentationFormat>
  <Paragraphs>23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Trebuchet MS</vt:lpstr>
      <vt:lpstr>Tw Cen MT</vt:lpstr>
      <vt:lpstr>Circuit</vt:lpstr>
      <vt:lpstr>BANKING CONCEPTS</vt:lpstr>
      <vt:lpstr>Currency deposit ratio</vt:lpstr>
      <vt:lpstr>RESERVE DEPOSIT RATIO</vt:lpstr>
      <vt:lpstr>Statutory liquidity ratio</vt:lpstr>
      <vt:lpstr>PowerPoint Presentation</vt:lpstr>
      <vt:lpstr>High powered money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BANKING CONCEPTS</dc:title>
  <dc:creator>LENOVO</dc:creator>
  <cp:lastModifiedBy>LENOVO</cp:lastModifiedBy>
  <cp:revision>5</cp:revision>
  <dcterms:created xsi:type="dcterms:W3CDTF">2021-08-11T02:39:39Z</dcterms:created>
  <dcterms:modified xsi:type="dcterms:W3CDTF">2021-08-11T03:27:08Z</dcterms:modified>
</cp:coreProperties>
</file>