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5521AEC-D886-4500-ADA7-3A7BAA5227B4}" type="datetimeFigureOut">
              <a:rPr lang="en-IN" smtClean="0"/>
              <a:t>05-08-2021</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6C3926EE-D592-4EA8-9D17-9EAE1F02AF7D}"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1273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5521AEC-D886-4500-ADA7-3A7BAA5227B4}" type="datetimeFigureOut">
              <a:rPr lang="en-IN" smtClean="0"/>
              <a:t>05-08-2021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3926EE-D592-4EA8-9D17-9EAE1F02AF7D}" type="slidenum">
              <a:rPr lang="en-IN" smtClean="0"/>
              <a:t>‹#›</a:t>
            </a:fld>
            <a:endParaRPr lang="en-IN"/>
          </a:p>
        </p:txBody>
      </p:sp>
    </p:spTree>
    <p:extLst>
      <p:ext uri="{BB962C8B-B14F-4D97-AF65-F5344CB8AC3E}">
        <p14:creationId xmlns:p14="http://schemas.microsoft.com/office/powerpoint/2010/main" val="1582859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521AEC-D886-4500-ADA7-3A7BAA5227B4}" type="datetimeFigureOut">
              <a:rPr lang="en-IN" smtClean="0"/>
              <a:t>05-08-2021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3926EE-D592-4EA8-9D17-9EAE1F02AF7D}"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3764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521AEC-D886-4500-ADA7-3A7BAA5227B4}" type="datetimeFigureOut">
              <a:rPr lang="en-IN" smtClean="0"/>
              <a:t>05-08-2021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3926EE-D592-4EA8-9D17-9EAE1F02AF7D}"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1578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521AEC-D886-4500-ADA7-3A7BAA5227B4}" type="datetimeFigureOut">
              <a:rPr lang="en-IN" smtClean="0"/>
              <a:t>05-08-2021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3926EE-D592-4EA8-9D17-9EAE1F02AF7D}" type="slidenum">
              <a:rPr lang="en-IN" smtClean="0"/>
              <a:t>‹#›</a:t>
            </a:fld>
            <a:endParaRPr lang="en-IN"/>
          </a:p>
        </p:txBody>
      </p:sp>
    </p:spTree>
    <p:extLst>
      <p:ext uri="{BB962C8B-B14F-4D97-AF65-F5344CB8AC3E}">
        <p14:creationId xmlns:p14="http://schemas.microsoft.com/office/powerpoint/2010/main" val="3761543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521AEC-D886-4500-ADA7-3A7BAA5227B4}" type="datetimeFigureOut">
              <a:rPr lang="en-IN" smtClean="0"/>
              <a:t>05-08-2021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3926EE-D592-4EA8-9D17-9EAE1F02AF7D}"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2148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521AEC-D886-4500-ADA7-3A7BAA5227B4}" type="datetimeFigureOut">
              <a:rPr lang="en-IN" smtClean="0"/>
              <a:t>05-08-2021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3926EE-D592-4EA8-9D17-9EAE1F02AF7D}"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1500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521AEC-D886-4500-ADA7-3A7BAA5227B4}" type="datetimeFigureOut">
              <a:rPr lang="en-IN" smtClean="0"/>
              <a:t>05-08-2021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3926EE-D592-4EA8-9D17-9EAE1F02AF7D}"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0146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521AEC-D886-4500-ADA7-3A7BAA5227B4}" type="datetimeFigureOut">
              <a:rPr lang="en-IN" smtClean="0"/>
              <a:t>05-08-2021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3926EE-D592-4EA8-9D17-9EAE1F02AF7D}"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63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521AEC-D886-4500-ADA7-3A7BAA5227B4}" type="datetimeFigureOut">
              <a:rPr lang="en-IN" smtClean="0"/>
              <a:t>05-08-2021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3926EE-D592-4EA8-9D17-9EAE1F02AF7D}" type="slidenum">
              <a:rPr lang="en-IN" smtClean="0"/>
              <a:t>‹#›</a:t>
            </a:fld>
            <a:endParaRPr lang="en-IN"/>
          </a:p>
        </p:txBody>
      </p:sp>
    </p:spTree>
    <p:extLst>
      <p:ext uri="{BB962C8B-B14F-4D97-AF65-F5344CB8AC3E}">
        <p14:creationId xmlns:p14="http://schemas.microsoft.com/office/powerpoint/2010/main" val="1112096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521AEC-D886-4500-ADA7-3A7BAA5227B4}" type="datetimeFigureOut">
              <a:rPr lang="en-IN" smtClean="0"/>
              <a:t>05-08-2021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3926EE-D592-4EA8-9D17-9EAE1F02AF7D}"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508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521AEC-D886-4500-ADA7-3A7BAA5227B4}" type="datetimeFigureOut">
              <a:rPr lang="en-IN" smtClean="0"/>
              <a:t>05-08-2021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3926EE-D592-4EA8-9D17-9EAE1F02AF7D}" type="slidenum">
              <a:rPr lang="en-IN" smtClean="0"/>
              <a:t>‹#›</a:t>
            </a:fld>
            <a:endParaRPr lang="en-IN"/>
          </a:p>
        </p:txBody>
      </p:sp>
    </p:spTree>
    <p:extLst>
      <p:ext uri="{BB962C8B-B14F-4D97-AF65-F5344CB8AC3E}">
        <p14:creationId xmlns:p14="http://schemas.microsoft.com/office/powerpoint/2010/main" val="132569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521AEC-D886-4500-ADA7-3A7BAA5227B4}" type="datetimeFigureOut">
              <a:rPr lang="en-IN" smtClean="0"/>
              <a:t>05-08-2021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C3926EE-D592-4EA8-9D17-9EAE1F02AF7D}"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17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521AEC-D886-4500-ADA7-3A7BAA5227B4}" type="datetimeFigureOut">
              <a:rPr lang="en-IN" smtClean="0"/>
              <a:t>05-08-2021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C3926EE-D592-4EA8-9D17-9EAE1F02AF7D}"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304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21AEC-D886-4500-ADA7-3A7BAA5227B4}" type="datetimeFigureOut">
              <a:rPr lang="en-IN" smtClean="0"/>
              <a:t>05-08-2021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C3926EE-D592-4EA8-9D17-9EAE1F02AF7D}" type="slidenum">
              <a:rPr lang="en-IN" smtClean="0"/>
              <a:t>‹#›</a:t>
            </a:fld>
            <a:endParaRPr lang="en-IN"/>
          </a:p>
        </p:txBody>
      </p:sp>
    </p:spTree>
    <p:extLst>
      <p:ext uri="{BB962C8B-B14F-4D97-AF65-F5344CB8AC3E}">
        <p14:creationId xmlns:p14="http://schemas.microsoft.com/office/powerpoint/2010/main" val="168187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5521AEC-D886-4500-ADA7-3A7BAA5227B4}" type="datetimeFigureOut">
              <a:rPr lang="en-IN" smtClean="0"/>
              <a:t>05-08-2021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3926EE-D592-4EA8-9D17-9EAE1F02AF7D}"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5063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5521AEC-D886-4500-ADA7-3A7BAA5227B4}" type="datetimeFigureOut">
              <a:rPr lang="en-IN" smtClean="0"/>
              <a:t>05-08-2021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3926EE-D592-4EA8-9D17-9EAE1F02AF7D}" type="slidenum">
              <a:rPr lang="en-IN" smtClean="0"/>
              <a:t>‹#›</a:t>
            </a:fld>
            <a:endParaRPr lang="en-IN"/>
          </a:p>
        </p:txBody>
      </p:sp>
    </p:spTree>
    <p:extLst>
      <p:ext uri="{BB962C8B-B14F-4D97-AF65-F5344CB8AC3E}">
        <p14:creationId xmlns:p14="http://schemas.microsoft.com/office/powerpoint/2010/main" val="1334951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5521AEC-D886-4500-ADA7-3A7BAA5227B4}" type="datetimeFigureOut">
              <a:rPr lang="en-IN" smtClean="0"/>
              <a:t>05-08-2021</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3926EE-D592-4EA8-9D17-9EAE1F02AF7D}" type="slidenum">
              <a:rPr lang="en-IN" smtClean="0"/>
              <a:t>‹#›</a:t>
            </a:fld>
            <a:endParaRPr lang="en-IN"/>
          </a:p>
        </p:txBody>
      </p:sp>
    </p:spTree>
    <p:extLst>
      <p:ext uri="{BB962C8B-B14F-4D97-AF65-F5344CB8AC3E}">
        <p14:creationId xmlns:p14="http://schemas.microsoft.com/office/powerpoint/2010/main" val="1040993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investopedia.com/terms/m/marketvalue.as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COASE THEOREM</a:t>
            </a:r>
            <a:endParaRPr lang="en-IN" dirty="0"/>
          </a:p>
        </p:txBody>
      </p:sp>
      <p:sp>
        <p:nvSpPr>
          <p:cNvPr id="3" name="Subtitle 2"/>
          <p:cNvSpPr>
            <a:spLocks noGrp="1"/>
          </p:cNvSpPr>
          <p:nvPr>
            <p:ph type="subTitle" idx="1"/>
          </p:nvPr>
        </p:nvSpPr>
        <p:spPr/>
        <p:txBody>
          <a:bodyPr>
            <a:normAutofit lnSpcReduction="10000"/>
          </a:bodyPr>
          <a:lstStyle/>
          <a:p>
            <a:endParaRPr lang="en-IN" dirty="0" smtClean="0"/>
          </a:p>
          <a:p>
            <a:r>
              <a:rPr lang="en-IN" dirty="0" smtClean="0"/>
              <a:t>PREPARED BY</a:t>
            </a:r>
            <a:endParaRPr lang="en-IN" dirty="0"/>
          </a:p>
          <a:p>
            <a:r>
              <a:rPr lang="en-IN" dirty="0" smtClean="0"/>
              <a:t>ANINDITA CHAKRAVARTY</a:t>
            </a:r>
            <a:endParaRPr lang="en-IN" dirty="0"/>
          </a:p>
        </p:txBody>
      </p:sp>
    </p:spTree>
    <p:extLst>
      <p:ext uri="{BB962C8B-B14F-4D97-AF65-F5344CB8AC3E}">
        <p14:creationId xmlns:p14="http://schemas.microsoft.com/office/powerpoint/2010/main" val="318170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THANKS</a:t>
            </a:r>
            <a:endParaRPr lang="en-IN" dirty="0"/>
          </a:p>
        </p:txBody>
      </p:sp>
    </p:spTree>
    <p:extLst>
      <p:ext uri="{BB962C8B-B14F-4D97-AF65-F5344CB8AC3E}">
        <p14:creationId xmlns:p14="http://schemas.microsoft.com/office/powerpoint/2010/main" val="2673866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Is the Coase Theorem? </a:t>
            </a:r>
            <a:br>
              <a:rPr lang="en-US" b="1" dirty="0"/>
            </a:br>
            <a:endParaRPr lang="en-IN" dirty="0"/>
          </a:p>
        </p:txBody>
      </p:sp>
      <p:sp>
        <p:nvSpPr>
          <p:cNvPr id="3" name="Content Placeholder 2"/>
          <p:cNvSpPr>
            <a:spLocks noGrp="1"/>
          </p:cNvSpPr>
          <p:nvPr>
            <p:ph idx="1"/>
          </p:nvPr>
        </p:nvSpPr>
        <p:spPr>
          <a:xfrm>
            <a:off x="1295401" y="2556931"/>
            <a:ext cx="9601196" cy="3588229"/>
          </a:xfrm>
        </p:spPr>
        <p:txBody>
          <a:bodyPr/>
          <a:lstStyle/>
          <a:p>
            <a:pPr algn="just"/>
            <a:r>
              <a:rPr lang="en-US" dirty="0">
                <a:solidFill>
                  <a:schemeClr val="tx1"/>
                </a:solidFill>
              </a:rPr>
              <a:t>The Coase Theorem is a legal and economic theory developed by </a:t>
            </a:r>
            <a:r>
              <a:rPr lang="en-US" dirty="0" smtClean="0">
                <a:solidFill>
                  <a:schemeClr val="tx1"/>
                </a:solidFill>
              </a:rPr>
              <a:t>economist </a:t>
            </a:r>
            <a:r>
              <a:rPr lang="en-US" b="1" dirty="0" smtClean="0">
                <a:solidFill>
                  <a:srgbClr val="FF0000"/>
                </a:solidFill>
              </a:rPr>
              <a:t>Ronald Coase </a:t>
            </a:r>
            <a:r>
              <a:rPr lang="en-US" dirty="0" smtClean="0">
                <a:solidFill>
                  <a:schemeClr val="tx1"/>
                </a:solidFill>
              </a:rPr>
              <a:t>regarding property rights.</a:t>
            </a:r>
          </a:p>
          <a:p>
            <a:pPr algn="just"/>
            <a:r>
              <a:rPr lang="en-US" dirty="0" smtClean="0">
                <a:solidFill>
                  <a:schemeClr val="tx1"/>
                </a:solidFill>
              </a:rPr>
              <a:t>It </a:t>
            </a:r>
            <a:r>
              <a:rPr lang="en-US" dirty="0">
                <a:solidFill>
                  <a:schemeClr val="tx1"/>
                </a:solidFill>
              </a:rPr>
              <a:t>basically asserts that </a:t>
            </a:r>
            <a:r>
              <a:rPr lang="en-US" dirty="0">
                <a:solidFill>
                  <a:srgbClr val="FF0000"/>
                </a:solidFill>
              </a:rPr>
              <a:t>bargaining between individuals or groups related to property rights</a:t>
            </a:r>
            <a:r>
              <a:rPr lang="en-US" dirty="0">
                <a:solidFill>
                  <a:schemeClr val="tx1"/>
                </a:solidFill>
              </a:rPr>
              <a:t> will lead to an optimal and efficient outcome, no matter what that outcome is. </a:t>
            </a:r>
            <a:endParaRPr lang="en-US" dirty="0" smtClean="0">
              <a:solidFill>
                <a:schemeClr val="tx1"/>
              </a:solidFill>
            </a:endParaRPr>
          </a:p>
          <a:p>
            <a:pPr algn="just"/>
            <a:r>
              <a:rPr lang="en-US" dirty="0"/>
              <a:t>The Coase Theorem argues that under the right conditions parties to a dispute over property rights will be able to negotiate an economically optimal solution, regardless of the initial distribution of the property rights.</a:t>
            </a:r>
            <a:endParaRPr lang="en-IN" dirty="0">
              <a:solidFill>
                <a:schemeClr val="tx1"/>
              </a:solidFill>
            </a:endParaRPr>
          </a:p>
        </p:txBody>
      </p:sp>
    </p:spTree>
    <p:extLst>
      <p:ext uri="{BB962C8B-B14F-4D97-AF65-F5344CB8AC3E}">
        <p14:creationId xmlns:p14="http://schemas.microsoft.com/office/powerpoint/2010/main" val="2342162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2920181"/>
            <a:ext cx="9601196" cy="3126657"/>
          </a:xfrm>
        </p:spPr>
        <p:txBody>
          <a:bodyPr/>
          <a:lstStyle/>
          <a:p>
            <a:pPr algn="just"/>
            <a:r>
              <a:rPr lang="en-US" dirty="0"/>
              <a:t>The Coase Theorem offers a potentially useful way to think about how to best resolve conflicts between competing businesses or other economic uses of limited resources</a:t>
            </a:r>
            <a:r>
              <a:rPr lang="en-US" dirty="0" smtClean="0"/>
              <a:t>.</a:t>
            </a:r>
          </a:p>
          <a:p>
            <a:pPr algn="just"/>
            <a:r>
              <a:rPr lang="en-US" dirty="0"/>
              <a:t>In order for the Coase Theorem to apply fully, the conditions of efficient, competitive markets, and most importantly zero transaction costs, must occur.</a:t>
            </a:r>
            <a:endParaRPr lang="en-IN" dirty="0"/>
          </a:p>
        </p:txBody>
      </p:sp>
    </p:spTree>
    <p:extLst>
      <p:ext uri="{BB962C8B-B14F-4D97-AF65-F5344CB8AC3E}">
        <p14:creationId xmlns:p14="http://schemas.microsoft.com/office/powerpoint/2010/main" val="747341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838" y="1327355"/>
            <a:ext cx="9421759" cy="629264"/>
          </a:xfrm>
        </p:spPr>
        <p:txBody>
          <a:bodyPr>
            <a:normAutofit fontScale="90000"/>
          </a:bodyPr>
          <a:lstStyle/>
          <a:p>
            <a:r>
              <a:rPr lang="en-US" b="1" dirty="0"/>
              <a:t>Example of the Coase Theorem </a:t>
            </a:r>
            <a:br>
              <a:rPr lang="en-US" b="1" dirty="0"/>
            </a:br>
            <a:endParaRPr lang="en-IN" dirty="0"/>
          </a:p>
        </p:txBody>
      </p:sp>
      <p:sp>
        <p:nvSpPr>
          <p:cNvPr id="3" name="Content Placeholder 2"/>
          <p:cNvSpPr>
            <a:spLocks noGrp="1"/>
          </p:cNvSpPr>
          <p:nvPr>
            <p:ph idx="1"/>
          </p:nvPr>
        </p:nvSpPr>
        <p:spPr/>
        <p:txBody>
          <a:bodyPr/>
          <a:lstStyle/>
          <a:p>
            <a:pPr algn="just">
              <a:lnSpc>
                <a:spcPct val="150000"/>
              </a:lnSpc>
            </a:pPr>
            <a:r>
              <a:rPr lang="en-US" dirty="0"/>
              <a:t>The Coase Theorem is applied to situations where the economic activities of one party impose a cost on or damage to the property of another party. Based on the bargaining that occurs during the process, funds may either be offered to compensate one party for the other's activities or to pay the party whose activity inflicts the damages in order to stop that activity. </a:t>
            </a:r>
            <a:endParaRPr lang="en-IN" dirty="0"/>
          </a:p>
        </p:txBody>
      </p:sp>
    </p:spTree>
    <p:extLst>
      <p:ext uri="{BB962C8B-B14F-4D97-AF65-F5344CB8AC3E}">
        <p14:creationId xmlns:p14="http://schemas.microsoft.com/office/powerpoint/2010/main" val="239401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150000"/>
              </a:lnSpc>
            </a:pPr>
            <a:r>
              <a:rPr lang="en-US" dirty="0"/>
              <a:t>The Coase Theorem is applied to situations where the economic activities of one party impose a cost on or damage to the property of another party. Based on the bargaining that occurs during the process, funds may either be offered to compensate one party for the other's activities or to pay the party whose activity inflicts the damages in order to stop that activity. </a:t>
            </a:r>
            <a:endParaRPr lang="en-IN" dirty="0"/>
          </a:p>
        </p:txBody>
      </p:sp>
    </p:spTree>
    <p:extLst>
      <p:ext uri="{BB962C8B-B14F-4D97-AF65-F5344CB8AC3E}">
        <p14:creationId xmlns:p14="http://schemas.microsoft.com/office/powerpoint/2010/main" val="907334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2400" b="1" dirty="0">
                <a:solidFill>
                  <a:schemeClr val="tx2"/>
                </a:solidFill>
              </a:rPr>
              <a:t>For </a:t>
            </a:r>
            <a:r>
              <a:rPr lang="en-US" sz="2400" b="1" dirty="0" smtClean="0">
                <a:solidFill>
                  <a:schemeClr val="tx2"/>
                </a:solidFill>
              </a:rPr>
              <a:t>example: </a:t>
            </a:r>
            <a:r>
              <a:rPr lang="en-US" sz="2400" b="1" dirty="0" smtClean="0">
                <a:solidFill>
                  <a:srgbClr val="FF0000"/>
                </a:solidFill>
              </a:rPr>
              <a:t>if </a:t>
            </a:r>
            <a:r>
              <a:rPr lang="en-US" sz="2400" b="1" dirty="0">
                <a:solidFill>
                  <a:srgbClr val="FF0000"/>
                </a:solidFill>
              </a:rPr>
              <a:t>a business that produces machines in a factory is subject to a noise complaint initiated by neighboring households who can hear the loud noises of machines being made, the Coase Theorem would lead to two possible settlements. </a:t>
            </a:r>
            <a:endParaRPr lang="en-IN" sz="2400" b="1" dirty="0">
              <a:solidFill>
                <a:srgbClr val="FF0000"/>
              </a:solidFill>
            </a:endParaRPr>
          </a:p>
        </p:txBody>
      </p:sp>
      <p:sp>
        <p:nvSpPr>
          <p:cNvPr id="3" name="Content Placeholder 2"/>
          <p:cNvSpPr>
            <a:spLocks noGrp="1"/>
          </p:cNvSpPr>
          <p:nvPr>
            <p:ph idx="1"/>
          </p:nvPr>
        </p:nvSpPr>
        <p:spPr>
          <a:xfrm>
            <a:off x="1295401" y="2556931"/>
            <a:ext cx="9601196" cy="3430913"/>
          </a:xfrm>
        </p:spPr>
        <p:txBody>
          <a:bodyPr/>
          <a:lstStyle/>
          <a:p>
            <a:pPr algn="just"/>
            <a:r>
              <a:rPr lang="en-US" dirty="0" smtClean="0"/>
              <a:t>1. The </a:t>
            </a:r>
            <a:r>
              <a:rPr lang="en-US" dirty="0"/>
              <a:t>business may choose to offer financial </a:t>
            </a:r>
            <a:r>
              <a:rPr lang="en-US" dirty="0" smtClean="0"/>
              <a:t>compensation to </a:t>
            </a:r>
            <a:r>
              <a:rPr lang="en-US" dirty="0"/>
              <a:t>the affected parties in order to be allowed to continue producing the noise or </a:t>
            </a:r>
            <a:endParaRPr lang="en-US" dirty="0" smtClean="0"/>
          </a:p>
          <a:p>
            <a:pPr algn="just"/>
            <a:r>
              <a:rPr lang="en-US" dirty="0" smtClean="0"/>
              <a:t>2. </a:t>
            </a:r>
            <a:r>
              <a:rPr lang="en-US" dirty="0"/>
              <a:t>T</a:t>
            </a:r>
            <a:r>
              <a:rPr lang="en-US" dirty="0" smtClean="0"/>
              <a:t>he </a:t>
            </a:r>
            <a:r>
              <a:rPr lang="en-US" dirty="0"/>
              <a:t>business might refrain from producing the noise if the neighbors can be induced to pay the business to do so, in order to compensate the business for additional costs or lost </a:t>
            </a:r>
            <a:r>
              <a:rPr lang="en-US" dirty="0" smtClean="0"/>
              <a:t>revenue associated </a:t>
            </a:r>
            <a:r>
              <a:rPr lang="en-US" dirty="0"/>
              <a:t>with stopping the noise. </a:t>
            </a:r>
            <a:endParaRPr lang="en-US" dirty="0" smtClean="0"/>
          </a:p>
          <a:p>
            <a:pPr marL="0" indent="0" algn="just">
              <a:buNone/>
            </a:pPr>
            <a:r>
              <a:rPr lang="en-US" dirty="0"/>
              <a:t> </a:t>
            </a:r>
            <a:r>
              <a:rPr lang="en-US" dirty="0" smtClean="0"/>
              <a:t>              The </a:t>
            </a:r>
            <a:r>
              <a:rPr lang="en-US" dirty="0"/>
              <a:t>latter would not actually occur, so the result would be the business continuing operations with no exchange of money. </a:t>
            </a:r>
            <a:endParaRPr lang="en-IN" dirty="0"/>
          </a:p>
        </p:txBody>
      </p:sp>
    </p:spTree>
    <p:extLst>
      <p:ext uri="{BB962C8B-B14F-4D97-AF65-F5344CB8AC3E}">
        <p14:creationId xmlns:p14="http://schemas.microsoft.com/office/powerpoint/2010/main" val="4223019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150000"/>
              </a:lnSpc>
            </a:pPr>
            <a:r>
              <a:rPr lang="en-US" dirty="0"/>
              <a:t>If the </a:t>
            </a:r>
            <a:r>
              <a:rPr lang="en-US" dirty="0">
                <a:hlinkClick r:id="rId2"/>
              </a:rPr>
              <a:t>market value</a:t>
            </a:r>
            <a:r>
              <a:rPr lang="en-US" dirty="0"/>
              <a:t> produced by the activity that is making the noise exceeds the market value of the damage that the noise causes to the neighbors, then the efficient market outcome to the dispute is that the business will continue making machines. The business can continue to produce the noise and compensate the neighbors out of the revenue generated. </a:t>
            </a:r>
            <a:endParaRPr lang="en-IN" dirty="0"/>
          </a:p>
        </p:txBody>
      </p:sp>
    </p:spTree>
    <p:extLst>
      <p:ext uri="{BB962C8B-B14F-4D97-AF65-F5344CB8AC3E}">
        <p14:creationId xmlns:p14="http://schemas.microsoft.com/office/powerpoint/2010/main" val="176632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lnSpc>
                <a:spcPct val="150000"/>
              </a:lnSpc>
            </a:pPr>
            <a:r>
              <a:rPr lang="en-US" dirty="0"/>
              <a:t>If the value of the business's output of making machines is less than the cost imposed on the neighbors by the noise, then the efficient outcome is that the business will stop making machines and the neighbors would compensate the business for doing so. In the real world, however, neighbors would not pay a business to stop making machines because the cost of doing so is higher than the value they place on the absence of the noise. </a:t>
            </a:r>
            <a:endParaRPr lang="en-IN" dirty="0"/>
          </a:p>
        </p:txBody>
      </p:sp>
    </p:spTree>
    <p:extLst>
      <p:ext uri="{BB962C8B-B14F-4D97-AF65-F5344CB8AC3E}">
        <p14:creationId xmlns:p14="http://schemas.microsoft.com/office/powerpoint/2010/main" val="2199537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dirty="0"/>
              <a:t>Can the Coase Theorem Be Applied in the Real World? </a:t>
            </a:r>
            <a:r>
              <a:rPr lang="en-US" b="1" dirty="0"/>
              <a:t/>
            </a:r>
            <a:br>
              <a:rPr lang="en-US" b="1" dirty="0"/>
            </a:br>
            <a:endParaRPr lang="en-IN" dirty="0"/>
          </a:p>
        </p:txBody>
      </p:sp>
      <p:sp>
        <p:nvSpPr>
          <p:cNvPr id="3" name="Content Placeholder 2"/>
          <p:cNvSpPr>
            <a:spLocks noGrp="1"/>
          </p:cNvSpPr>
          <p:nvPr>
            <p:ph idx="1"/>
          </p:nvPr>
        </p:nvSpPr>
        <p:spPr/>
        <p:txBody>
          <a:bodyPr>
            <a:normAutofit lnSpcReduction="10000"/>
          </a:bodyPr>
          <a:lstStyle/>
          <a:p>
            <a:pPr algn="just"/>
            <a:r>
              <a:rPr lang="en-US" dirty="0"/>
              <a:t>In order for Coase Theorem to apply, conditions for efficient competitive markets around the disputed property must occur. If not, an efficient solution is unlikely to be reached. </a:t>
            </a:r>
            <a:endParaRPr lang="en-US" dirty="0" smtClean="0"/>
          </a:p>
          <a:p>
            <a:pPr algn="just"/>
            <a:r>
              <a:rPr lang="en-US" dirty="0"/>
              <a:t>These assumptions: zero transaction (bargaining) costs, perfect information, no market power differences, and efficient markets for all related goods and production factors, are obviously a high hurdle to pass in the real world where transaction costs are ubiquitous, information is never perfect, market power is the norm, and most markets for final goods and production factors do not meet the requirements for perfect competitive efficiency. </a:t>
            </a:r>
            <a:endParaRPr lang="en-IN" dirty="0"/>
          </a:p>
        </p:txBody>
      </p:sp>
    </p:spTree>
    <p:extLst>
      <p:ext uri="{BB962C8B-B14F-4D97-AF65-F5344CB8AC3E}">
        <p14:creationId xmlns:p14="http://schemas.microsoft.com/office/powerpoint/2010/main" val="35080240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32</TotalTime>
  <Words>691</Words>
  <Application>Microsoft Office PowerPoint</Application>
  <PresentationFormat>Widescreen</PresentationFormat>
  <Paragraphs>23</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COASE THEOREM</vt:lpstr>
      <vt:lpstr>What Is the Coase Theorem?  </vt:lpstr>
      <vt:lpstr>PowerPoint Presentation</vt:lpstr>
      <vt:lpstr>Example of the Coase Theorem  </vt:lpstr>
      <vt:lpstr>PowerPoint Presentation</vt:lpstr>
      <vt:lpstr>For example: if a business that produces machines in a factory is subject to a noise complaint initiated by neighboring households who can hear the loud noises of machines being made, the Coase Theorem would lead to two possible settlements. </vt:lpstr>
      <vt:lpstr>PowerPoint Presentation</vt:lpstr>
      <vt:lpstr>PowerPoint Presentation</vt:lpstr>
      <vt:lpstr>Can the Coase Theorem Be Applied in the Real World?  </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4</cp:revision>
  <dcterms:created xsi:type="dcterms:W3CDTF">2021-08-05T10:43:47Z</dcterms:created>
  <dcterms:modified xsi:type="dcterms:W3CDTF">2021-08-05T11:16:09Z</dcterms:modified>
</cp:coreProperties>
</file>