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B0C4B1F3-1226-460B-A4F8-9C8873C6943C}"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92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6BD3A44-F1A0-457A-B58E-83B93D248710}" type="datetimeFigureOut">
              <a:rPr lang="en-IN" smtClean="0"/>
              <a:t>02-08-2021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C4B1F3-1226-460B-A4F8-9C8873C6943C}" type="slidenum">
              <a:rPr lang="en-IN" smtClean="0"/>
              <a:t>‹#›</a:t>
            </a:fld>
            <a:endParaRPr lang="en-IN"/>
          </a:p>
        </p:txBody>
      </p:sp>
    </p:spTree>
    <p:extLst>
      <p:ext uri="{BB962C8B-B14F-4D97-AF65-F5344CB8AC3E}">
        <p14:creationId xmlns:p14="http://schemas.microsoft.com/office/powerpoint/2010/main" val="367748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87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5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spTree>
    <p:extLst>
      <p:ext uri="{BB962C8B-B14F-4D97-AF65-F5344CB8AC3E}">
        <p14:creationId xmlns:p14="http://schemas.microsoft.com/office/powerpoint/2010/main" val="348100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50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974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052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73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spTree>
    <p:extLst>
      <p:ext uri="{BB962C8B-B14F-4D97-AF65-F5344CB8AC3E}">
        <p14:creationId xmlns:p14="http://schemas.microsoft.com/office/powerpoint/2010/main" val="142926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A44-F1A0-457A-B58E-83B93D248710}" type="datetimeFigureOut">
              <a:rPr lang="en-IN" smtClean="0"/>
              <a:t>02-08-2021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C4B1F3-1226-460B-A4F8-9C8873C6943C}"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07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BD3A44-F1A0-457A-B58E-83B93D248710}" type="datetimeFigureOut">
              <a:rPr lang="en-IN" smtClean="0"/>
              <a:t>02-08-2021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C4B1F3-1226-460B-A4F8-9C8873C6943C}"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93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BD3A44-F1A0-457A-B58E-83B93D248710}" type="datetimeFigureOut">
              <a:rPr lang="en-IN" smtClean="0"/>
              <a:t>02-08-2021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0C4B1F3-1226-460B-A4F8-9C8873C6943C}"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69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BD3A44-F1A0-457A-B58E-83B93D248710}" type="datetimeFigureOut">
              <a:rPr lang="en-IN" smtClean="0"/>
              <a:t>02-08-2021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0C4B1F3-1226-460B-A4F8-9C8873C6943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9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A44-F1A0-457A-B58E-83B93D248710}" type="datetimeFigureOut">
              <a:rPr lang="en-IN" smtClean="0"/>
              <a:t>02-08-2021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0C4B1F3-1226-460B-A4F8-9C8873C6943C}" type="slidenum">
              <a:rPr lang="en-IN" smtClean="0"/>
              <a:t>‹#›</a:t>
            </a:fld>
            <a:endParaRPr lang="en-IN"/>
          </a:p>
        </p:txBody>
      </p:sp>
    </p:spTree>
    <p:extLst>
      <p:ext uri="{BB962C8B-B14F-4D97-AF65-F5344CB8AC3E}">
        <p14:creationId xmlns:p14="http://schemas.microsoft.com/office/powerpoint/2010/main" val="372250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6BD3A44-F1A0-457A-B58E-83B93D248710}" type="datetimeFigureOut">
              <a:rPr lang="en-IN" smtClean="0"/>
              <a:t>02-08-2021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C4B1F3-1226-460B-A4F8-9C8873C6943C}"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29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6BD3A44-F1A0-457A-B58E-83B93D248710}" type="datetimeFigureOut">
              <a:rPr lang="en-IN" smtClean="0"/>
              <a:t>02-08-2021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C4B1F3-1226-460B-A4F8-9C8873C6943C}" type="slidenum">
              <a:rPr lang="en-IN" smtClean="0"/>
              <a:t>‹#›</a:t>
            </a:fld>
            <a:endParaRPr lang="en-IN"/>
          </a:p>
        </p:txBody>
      </p:sp>
    </p:spTree>
    <p:extLst>
      <p:ext uri="{BB962C8B-B14F-4D97-AF65-F5344CB8AC3E}">
        <p14:creationId xmlns:p14="http://schemas.microsoft.com/office/powerpoint/2010/main" val="251170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BD3A44-F1A0-457A-B58E-83B93D248710}" type="datetimeFigureOut">
              <a:rPr lang="en-IN" smtClean="0"/>
              <a:t>02-08-2021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C4B1F3-1226-460B-A4F8-9C8873C6943C}" type="slidenum">
              <a:rPr lang="en-IN" smtClean="0"/>
              <a:t>‹#›</a:t>
            </a:fld>
            <a:endParaRPr lang="en-IN"/>
          </a:p>
        </p:txBody>
      </p:sp>
    </p:spTree>
    <p:extLst>
      <p:ext uri="{BB962C8B-B14F-4D97-AF65-F5344CB8AC3E}">
        <p14:creationId xmlns:p14="http://schemas.microsoft.com/office/powerpoint/2010/main" val="22176622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Supply of Money</a:t>
            </a:r>
            <a:endParaRPr lang="en-IN" dirty="0"/>
          </a:p>
        </p:txBody>
      </p:sp>
      <p:sp>
        <p:nvSpPr>
          <p:cNvPr id="3" name="Subtitle 2"/>
          <p:cNvSpPr>
            <a:spLocks noGrp="1"/>
          </p:cNvSpPr>
          <p:nvPr>
            <p:ph type="subTitle" idx="1"/>
          </p:nvPr>
        </p:nvSpPr>
        <p:spPr/>
        <p:txBody>
          <a:bodyPr/>
          <a:lstStyle/>
          <a:p>
            <a:r>
              <a:rPr lang="en-IN" dirty="0" smtClean="0"/>
              <a:t>Prepared by </a:t>
            </a:r>
          </a:p>
          <a:p>
            <a:r>
              <a:rPr lang="en-IN" dirty="0" smtClean="0"/>
              <a:t>ANINDITA CHAKRAVARTY</a:t>
            </a:r>
            <a:endParaRPr lang="en-IN" dirty="0"/>
          </a:p>
        </p:txBody>
      </p:sp>
    </p:spTree>
    <p:extLst>
      <p:ext uri="{BB962C8B-B14F-4D97-AF65-F5344CB8AC3E}">
        <p14:creationId xmlns:p14="http://schemas.microsoft.com/office/powerpoint/2010/main" val="190456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fontAlgn="base">
              <a:lnSpc>
                <a:spcPct val="150000"/>
              </a:lnSpc>
            </a:pPr>
            <a:r>
              <a:rPr lang="en-US" dirty="0"/>
              <a:t>The final measure of money supply included under RBI guidelines accumulates Post office savings banks' deposits and the total deposits except those from National Saving Certificate. Thus, </a:t>
            </a:r>
          </a:p>
          <a:p>
            <a:pPr algn="just">
              <a:lnSpc>
                <a:spcPct val="150000"/>
              </a:lnSpc>
            </a:pPr>
            <a:r>
              <a:rPr lang="en-US" b="1" dirty="0">
                <a:solidFill>
                  <a:srgbClr val="FF0000"/>
                </a:solidFill>
              </a:rPr>
              <a:t>M</a:t>
            </a:r>
            <a:r>
              <a:rPr lang="en-US" b="1" baseline="-25000" dirty="0">
                <a:solidFill>
                  <a:srgbClr val="FF0000"/>
                </a:solidFill>
              </a:rPr>
              <a:t>4</a:t>
            </a:r>
            <a:r>
              <a:rPr lang="en-US" b="1" dirty="0">
                <a:solidFill>
                  <a:srgbClr val="FF0000"/>
                </a:solidFill>
              </a:rPr>
              <a:t> = M</a:t>
            </a:r>
            <a:r>
              <a:rPr lang="en-US" b="1" baseline="-25000" dirty="0">
                <a:solidFill>
                  <a:srgbClr val="FF0000"/>
                </a:solidFill>
              </a:rPr>
              <a:t>3</a:t>
            </a:r>
            <a:r>
              <a:rPr lang="en-US" b="1" dirty="0">
                <a:solidFill>
                  <a:srgbClr val="FF0000"/>
                </a:solidFill>
              </a:rPr>
              <a:t> + Deposits made with Post-office savings institute.</a:t>
            </a:r>
            <a:endParaRPr lang="en-US" b="1" dirty="0">
              <a:solidFill>
                <a:srgbClr val="FF0000"/>
              </a:solidFill>
            </a:endParaRPr>
          </a:p>
          <a:p>
            <a:pPr algn="just">
              <a:lnSpc>
                <a:spcPct val="150000"/>
              </a:lnSpc>
            </a:pPr>
            <a:endParaRPr lang="en-IN" dirty="0"/>
          </a:p>
        </p:txBody>
      </p:sp>
    </p:spTree>
    <p:extLst>
      <p:ext uri="{BB962C8B-B14F-4D97-AF65-F5344CB8AC3E}">
        <p14:creationId xmlns:p14="http://schemas.microsoft.com/office/powerpoint/2010/main" val="410561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NOTE</a:t>
            </a:r>
            <a:endParaRPr lang="en-IN" dirty="0"/>
          </a:p>
        </p:txBody>
      </p:sp>
      <p:sp>
        <p:nvSpPr>
          <p:cNvPr id="3" name="Content Placeholder 2"/>
          <p:cNvSpPr>
            <a:spLocks noGrp="1"/>
          </p:cNvSpPr>
          <p:nvPr>
            <p:ph idx="1"/>
          </p:nvPr>
        </p:nvSpPr>
        <p:spPr/>
        <p:txBody>
          <a:bodyPr>
            <a:normAutofit lnSpcReduction="10000"/>
          </a:bodyPr>
          <a:lstStyle/>
          <a:p>
            <a:pPr algn="just">
              <a:lnSpc>
                <a:spcPct val="200000"/>
              </a:lnSpc>
            </a:pPr>
            <a:r>
              <a:rPr lang="en-US" dirty="0"/>
              <a:t>Thus, M</a:t>
            </a:r>
            <a:r>
              <a:rPr lang="en-US" baseline="-25000" dirty="0"/>
              <a:t>1</a:t>
            </a:r>
            <a:r>
              <a:rPr lang="en-US" dirty="0"/>
              <a:t> is the most liquid measure of the money supply, as it only includes currency and demand deposits. </a:t>
            </a:r>
            <a:endParaRPr lang="en-US" dirty="0" smtClean="0"/>
          </a:p>
          <a:p>
            <a:pPr algn="just">
              <a:lnSpc>
                <a:spcPct val="200000"/>
              </a:lnSpc>
            </a:pPr>
            <a:r>
              <a:rPr lang="en-US" dirty="0" smtClean="0"/>
              <a:t>The </a:t>
            </a:r>
            <a:r>
              <a:rPr lang="en-US" dirty="0"/>
              <a:t>M</a:t>
            </a:r>
            <a:r>
              <a:rPr lang="en-US" baseline="-25000" dirty="0"/>
              <a:t>1</a:t>
            </a:r>
            <a:r>
              <a:rPr lang="en-US" dirty="0"/>
              <a:t> and M</a:t>
            </a:r>
            <a:r>
              <a:rPr lang="en-US" baseline="-25000" dirty="0"/>
              <a:t>2</a:t>
            </a:r>
            <a:r>
              <a:rPr lang="en-US" dirty="0"/>
              <a:t> are considered </a:t>
            </a:r>
            <a:r>
              <a:rPr lang="en-US" dirty="0">
                <a:solidFill>
                  <a:srgbClr val="FF0000"/>
                </a:solidFill>
              </a:rPr>
              <a:t>narrow money supply measures</a:t>
            </a:r>
            <a:r>
              <a:rPr lang="en-US" dirty="0"/>
              <a:t>, and </a:t>
            </a:r>
            <a:endParaRPr lang="en-US" dirty="0" smtClean="0"/>
          </a:p>
          <a:p>
            <a:pPr algn="just">
              <a:lnSpc>
                <a:spcPct val="200000"/>
              </a:lnSpc>
            </a:pPr>
            <a:r>
              <a:rPr lang="en-US" dirty="0" smtClean="0"/>
              <a:t>M</a:t>
            </a:r>
            <a:r>
              <a:rPr lang="en-US" baseline="-25000" dirty="0" smtClean="0"/>
              <a:t>3</a:t>
            </a:r>
            <a:r>
              <a:rPr lang="en-US" dirty="0" smtClean="0"/>
              <a:t> </a:t>
            </a:r>
            <a:r>
              <a:rPr lang="en-US" dirty="0"/>
              <a:t>and M</a:t>
            </a:r>
            <a:r>
              <a:rPr lang="en-US" baseline="-25000" dirty="0"/>
              <a:t>4</a:t>
            </a:r>
            <a:r>
              <a:rPr lang="en-US" dirty="0"/>
              <a:t> measure </a:t>
            </a:r>
            <a:r>
              <a:rPr lang="en-US" dirty="0">
                <a:solidFill>
                  <a:srgbClr val="FF0000"/>
                </a:solidFill>
              </a:rPr>
              <a:t>the broad money</a:t>
            </a:r>
            <a:r>
              <a:rPr lang="en-US" dirty="0"/>
              <a:t> by including other forms of savings.</a:t>
            </a:r>
            <a:endParaRPr lang="en-US" dirty="0"/>
          </a:p>
          <a:p>
            <a:endParaRPr lang="en-IN" dirty="0"/>
          </a:p>
        </p:txBody>
      </p:sp>
    </p:spTree>
    <p:extLst>
      <p:ext uri="{BB962C8B-B14F-4D97-AF65-F5344CB8AC3E}">
        <p14:creationId xmlns:p14="http://schemas.microsoft.com/office/powerpoint/2010/main" val="26804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THANKS</a:t>
            </a:r>
            <a:endParaRPr lang="en-IN" dirty="0"/>
          </a:p>
        </p:txBody>
      </p:sp>
    </p:spTree>
    <p:extLst>
      <p:ext uri="{BB962C8B-B14F-4D97-AF65-F5344CB8AC3E}">
        <p14:creationId xmlns:p14="http://schemas.microsoft.com/office/powerpoint/2010/main" val="315669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Meaning Of Money Supply</a:t>
            </a:r>
            <a:endParaRPr lang="en-IN" b="1" dirty="0"/>
          </a:p>
        </p:txBody>
      </p:sp>
      <p:sp>
        <p:nvSpPr>
          <p:cNvPr id="3" name="Content Placeholder 2"/>
          <p:cNvSpPr>
            <a:spLocks noGrp="1"/>
          </p:cNvSpPr>
          <p:nvPr>
            <p:ph idx="1"/>
          </p:nvPr>
        </p:nvSpPr>
        <p:spPr>
          <a:xfrm>
            <a:off x="1295401" y="2418735"/>
            <a:ext cx="9601196" cy="3854246"/>
          </a:xfrm>
        </p:spPr>
        <p:txBody>
          <a:bodyPr>
            <a:normAutofit/>
          </a:bodyPr>
          <a:lstStyle/>
          <a:p>
            <a:pPr algn="just"/>
            <a:r>
              <a:rPr lang="en-US" dirty="0"/>
              <a:t>The concept of money supply can be defined as the total quantity of currency that can be included in a nation's economy. </a:t>
            </a:r>
            <a:endParaRPr lang="en-US" dirty="0" smtClean="0"/>
          </a:p>
          <a:p>
            <a:pPr algn="just"/>
            <a:r>
              <a:rPr lang="en-US" dirty="0" smtClean="0"/>
              <a:t>Money </a:t>
            </a:r>
            <a:r>
              <a:rPr lang="en-US" dirty="0"/>
              <a:t>supply includes the total money both in the form of cash as well as deposits that can be used as cash easily</a:t>
            </a:r>
            <a:r>
              <a:rPr lang="en-US" dirty="0" smtClean="0"/>
              <a:t>.</a:t>
            </a:r>
          </a:p>
          <a:p>
            <a:pPr algn="just"/>
            <a:r>
              <a:rPr lang="en-US" dirty="0"/>
              <a:t>The money supply economics is associated with the government's direct power as it is the government that issues currency either in paper form or in the form of a coin as a combination of treasuries bills and demand drafts of banks. Similarly, the banks also have control over the money supply, and they exert such influence through reserves and credit controls.</a:t>
            </a:r>
            <a:endParaRPr lang="en-IN" dirty="0"/>
          </a:p>
        </p:txBody>
      </p:sp>
    </p:spTree>
    <p:extLst>
      <p:ext uri="{BB962C8B-B14F-4D97-AF65-F5344CB8AC3E}">
        <p14:creationId xmlns:p14="http://schemas.microsoft.com/office/powerpoint/2010/main" val="68337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Effect </a:t>
            </a:r>
            <a:r>
              <a:rPr lang="en-US" b="1" dirty="0"/>
              <a:t>of Money Supply on the Economy:</a:t>
            </a:r>
            <a:r>
              <a:rPr lang="en-US" b="1" dirty="0"/>
              <a:t/>
            </a:r>
            <a:br>
              <a:rPr lang="en-US" b="1" dirty="0"/>
            </a:br>
            <a:endParaRPr lang="en-IN" dirty="0"/>
          </a:p>
        </p:txBody>
      </p:sp>
      <p:sp>
        <p:nvSpPr>
          <p:cNvPr id="3" name="Content Placeholder 2"/>
          <p:cNvSpPr>
            <a:spLocks noGrp="1"/>
          </p:cNvSpPr>
          <p:nvPr>
            <p:ph idx="1"/>
          </p:nvPr>
        </p:nvSpPr>
        <p:spPr>
          <a:xfrm>
            <a:off x="1295401" y="2285999"/>
            <a:ext cx="9601196" cy="3589869"/>
          </a:xfrm>
        </p:spPr>
        <p:txBody>
          <a:bodyPr>
            <a:normAutofit fontScale="92500" lnSpcReduction="10000"/>
          </a:bodyPr>
          <a:lstStyle/>
          <a:p>
            <a:pPr marL="0" indent="0" algn="just">
              <a:buNone/>
            </a:pPr>
            <a:endParaRPr lang="en-US" sz="2600" dirty="0"/>
          </a:p>
          <a:p>
            <a:pPr algn="just"/>
            <a:r>
              <a:rPr lang="en-US" sz="2600" dirty="0"/>
              <a:t>A rise in the money supply will reveal its effect by decreased interest rates and price values of commodities and services. Whereas a decrease in money supply will result in increased interest rates, price values with a coupled increase in banks' reserves</a:t>
            </a:r>
            <a:r>
              <a:rPr lang="en-US" sz="2600" dirty="0" smtClean="0"/>
              <a:t>.</a:t>
            </a:r>
          </a:p>
          <a:p>
            <a:pPr algn="just"/>
            <a:r>
              <a:rPr lang="en-US" sz="2600" dirty="0"/>
              <a:t>An effect similar to this occurs on the business as well. As the price levels lower due to increased money supply, the production in business will increase to accommodate people's increased spending. Thus, the money supply and money demand directly impact the macroeconomics of a nation's market.</a:t>
            </a:r>
            <a:endParaRPr lang="en-US" sz="2600" dirty="0"/>
          </a:p>
          <a:p>
            <a:pPr algn="just"/>
            <a:endParaRPr lang="en-IN" dirty="0"/>
          </a:p>
        </p:txBody>
      </p:sp>
    </p:spTree>
    <p:extLst>
      <p:ext uri="{BB962C8B-B14F-4D97-AF65-F5344CB8AC3E}">
        <p14:creationId xmlns:p14="http://schemas.microsoft.com/office/powerpoint/2010/main" val="344429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Components Of Money Supply</a:t>
            </a:r>
            <a:endParaRPr lang="en-IN" b="1" dirty="0"/>
          </a:p>
        </p:txBody>
      </p:sp>
      <p:sp>
        <p:nvSpPr>
          <p:cNvPr id="3" name="Content Placeholder 2"/>
          <p:cNvSpPr>
            <a:spLocks noGrp="1"/>
          </p:cNvSpPr>
          <p:nvPr>
            <p:ph idx="1"/>
          </p:nvPr>
        </p:nvSpPr>
        <p:spPr>
          <a:xfrm>
            <a:off x="1295401" y="2408903"/>
            <a:ext cx="9601196" cy="3519949"/>
          </a:xfrm>
        </p:spPr>
        <p:txBody>
          <a:bodyPr>
            <a:normAutofit fontScale="92500" lnSpcReduction="20000"/>
          </a:bodyPr>
          <a:lstStyle/>
          <a:p>
            <a:r>
              <a:rPr lang="en-US" dirty="0">
                <a:solidFill>
                  <a:schemeClr val="accent2">
                    <a:lumMod val="50000"/>
                  </a:schemeClr>
                </a:solidFill>
              </a:rPr>
              <a:t>Two components of the money supply regulate its structure and flow. </a:t>
            </a:r>
            <a:endParaRPr lang="en-US" dirty="0" smtClean="0">
              <a:solidFill>
                <a:schemeClr val="accent2">
                  <a:lumMod val="50000"/>
                </a:schemeClr>
              </a:solidFill>
            </a:endParaRPr>
          </a:p>
          <a:p>
            <a:pPr fontAlgn="base"/>
            <a:r>
              <a:rPr lang="en-US" b="1" dirty="0" smtClean="0">
                <a:solidFill>
                  <a:srgbClr val="FF0000"/>
                </a:solidFill>
              </a:rPr>
              <a:t>Currency:</a:t>
            </a:r>
            <a:r>
              <a:rPr lang="en-US" b="1" dirty="0" smtClean="0"/>
              <a:t> </a:t>
            </a:r>
            <a:r>
              <a:rPr lang="en-US" dirty="0" smtClean="0"/>
              <a:t>Government </a:t>
            </a:r>
            <a:r>
              <a:rPr lang="en-US" dirty="0"/>
              <a:t>produces currency in two forms, i.e., coins and paper currency. Thus, money supply through currency can also be divided into:</a:t>
            </a:r>
            <a:endParaRPr lang="en-US" dirty="0"/>
          </a:p>
          <a:p>
            <a:pPr lvl="1" algn="just" fontAlgn="base"/>
            <a:r>
              <a:rPr lang="en-US" sz="2200" b="1" dirty="0" smtClean="0"/>
              <a:t>Paper </a:t>
            </a:r>
            <a:r>
              <a:rPr lang="en-US" sz="2200" b="1" dirty="0"/>
              <a:t>Currency/ Notes:</a:t>
            </a:r>
            <a:r>
              <a:rPr lang="en-US" sz="2200" dirty="0"/>
              <a:t> The production of currency notes is under the control of the government as well as the reserve bank of India. In the country, only one-rupee paper currency is produced by the government, while RBI produces all the other currency notes.</a:t>
            </a:r>
          </a:p>
          <a:p>
            <a:pPr lvl="1" algn="just" fontAlgn="base"/>
            <a:r>
              <a:rPr lang="en-US" sz="2200" b="1" dirty="0"/>
              <a:t>Coins:</a:t>
            </a:r>
            <a:r>
              <a:rPr lang="en-US" sz="2200" dirty="0"/>
              <a:t> The second form of currency in India, the coins, are produced in two variants </a:t>
            </a:r>
            <a:r>
              <a:rPr lang="en-US" sz="2200" dirty="0" err="1"/>
              <a:t>viz</a:t>
            </a:r>
            <a:r>
              <a:rPr lang="en-US" sz="2200" dirty="0"/>
              <a:t> token coins and the standard coins characterized as full-bodied coins. The full-bodied currency coins are of little value today under the current currency system. The token coins represent the value of 50 </a:t>
            </a:r>
            <a:r>
              <a:rPr lang="en-US" sz="2200" dirty="0" err="1"/>
              <a:t>paise</a:t>
            </a:r>
            <a:r>
              <a:rPr lang="en-US" sz="2200" dirty="0"/>
              <a:t> and 25 </a:t>
            </a:r>
            <a:r>
              <a:rPr lang="en-US" sz="2200" dirty="0" err="1"/>
              <a:t>paise</a:t>
            </a:r>
            <a:r>
              <a:rPr lang="en-US" sz="2200" dirty="0"/>
              <a:t>.</a:t>
            </a:r>
          </a:p>
          <a:p>
            <a:endParaRPr lang="en-IN" dirty="0">
              <a:solidFill>
                <a:schemeClr val="accent2">
                  <a:lumMod val="50000"/>
                </a:schemeClr>
              </a:solidFill>
            </a:endParaRPr>
          </a:p>
        </p:txBody>
      </p:sp>
    </p:spTree>
    <p:extLst>
      <p:ext uri="{BB962C8B-B14F-4D97-AF65-F5344CB8AC3E}">
        <p14:creationId xmlns:p14="http://schemas.microsoft.com/office/powerpoint/2010/main" val="305107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b="1" dirty="0">
                <a:solidFill>
                  <a:srgbClr val="FF0000"/>
                </a:solidFill>
              </a:rPr>
              <a:t>Demand Deposits:</a:t>
            </a:r>
          </a:p>
          <a:p>
            <a:pPr algn="just"/>
            <a:r>
              <a:rPr lang="en-US" dirty="0"/>
              <a:t>The demand deposits are a part of commercial banks and are used as a non-confidential fund. These accounts are considered money when included under the economy of a country. Such deposits' working mechanism is similar to that of a checking account where withdrawals from the fund can be made without notice.</a:t>
            </a:r>
            <a:endParaRPr lang="en-US" dirty="0"/>
          </a:p>
          <a:p>
            <a:endParaRPr lang="en-IN" dirty="0"/>
          </a:p>
        </p:txBody>
      </p:sp>
    </p:spTree>
    <p:extLst>
      <p:ext uri="{BB962C8B-B14F-4D97-AF65-F5344CB8AC3E}">
        <p14:creationId xmlns:p14="http://schemas.microsoft.com/office/powerpoint/2010/main" val="44649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t>Measures </a:t>
            </a:r>
            <a:r>
              <a:rPr lang="en-IN" b="1" dirty="0"/>
              <a:t>of Money Supply</a:t>
            </a:r>
            <a:r>
              <a:rPr lang="en-IN" b="1" dirty="0"/>
              <a:t/>
            </a:r>
            <a:br>
              <a:rPr lang="en-IN" b="1" dirty="0"/>
            </a:br>
            <a:endParaRPr lang="en-IN" dirty="0"/>
          </a:p>
        </p:txBody>
      </p:sp>
      <p:sp>
        <p:nvSpPr>
          <p:cNvPr id="3" name="Content Placeholder 2"/>
          <p:cNvSpPr>
            <a:spLocks noGrp="1"/>
          </p:cNvSpPr>
          <p:nvPr>
            <p:ph idx="1"/>
          </p:nvPr>
        </p:nvSpPr>
        <p:spPr/>
        <p:txBody>
          <a:bodyPr/>
          <a:lstStyle/>
          <a:p>
            <a:pPr algn="just"/>
            <a:r>
              <a:rPr lang="en-US" dirty="0"/>
              <a:t>W</a:t>
            </a:r>
            <a:r>
              <a:rPr lang="en-US" dirty="0" smtClean="0"/>
              <a:t>e </a:t>
            </a:r>
            <a:r>
              <a:rPr lang="en-US" dirty="0"/>
              <a:t>shall now understand the different methods used to measure India's supply of money.</a:t>
            </a:r>
            <a:endParaRPr lang="en-US" dirty="0"/>
          </a:p>
          <a:p>
            <a:pPr algn="just"/>
            <a:r>
              <a:rPr lang="en-US" dirty="0"/>
              <a:t>As mentioned before, money production is largely governed by the Reserve Bank of India or RBI. Therefore, it is the RBI that is responsible for the measures of the money supply.</a:t>
            </a:r>
            <a:endParaRPr lang="en-US" dirty="0"/>
          </a:p>
          <a:p>
            <a:pPr algn="just"/>
            <a:r>
              <a:rPr lang="en-US" dirty="0"/>
              <a:t>There are four types of methods used by RBI to measure the supply of money in India. </a:t>
            </a:r>
            <a:r>
              <a:rPr lang="en-US" i="1" dirty="0">
                <a:solidFill>
                  <a:srgbClr val="FF0000"/>
                </a:solidFill>
              </a:rPr>
              <a:t>Let's take them one by one:</a:t>
            </a:r>
            <a:endParaRPr lang="en-US" i="1" dirty="0">
              <a:solidFill>
                <a:srgbClr val="FF0000"/>
              </a:solidFill>
            </a:endParaRPr>
          </a:p>
          <a:p>
            <a:endParaRPr lang="en-IN" dirty="0"/>
          </a:p>
        </p:txBody>
      </p:sp>
    </p:spTree>
    <p:extLst>
      <p:ext uri="{BB962C8B-B14F-4D97-AF65-F5344CB8AC3E}">
        <p14:creationId xmlns:p14="http://schemas.microsoft.com/office/powerpoint/2010/main" val="26074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601196" cy="3391584"/>
          </a:xfrm>
        </p:spPr>
        <p:txBody>
          <a:bodyPr>
            <a:normAutofit/>
          </a:bodyPr>
          <a:lstStyle/>
          <a:p>
            <a:pPr algn="just" fontAlgn="base"/>
            <a:r>
              <a:rPr lang="en-US" dirty="0"/>
              <a:t>The first measure is denoted as M</a:t>
            </a:r>
            <a:r>
              <a:rPr lang="en-US" baseline="-25000" dirty="0"/>
              <a:t>1</a:t>
            </a:r>
            <a:r>
              <a:rPr lang="en-US" dirty="0"/>
              <a:t>, and it is represented as the formula.</a:t>
            </a:r>
          </a:p>
          <a:p>
            <a:pPr marL="0" indent="0" algn="just">
              <a:buNone/>
            </a:pPr>
            <a:r>
              <a:rPr lang="en-US" dirty="0" smtClean="0">
                <a:solidFill>
                  <a:srgbClr val="FF0000"/>
                </a:solidFill>
              </a:rPr>
              <a:t>                                    </a:t>
            </a:r>
            <a:r>
              <a:rPr lang="en-US" b="1" dirty="0" smtClean="0">
                <a:solidFill>
                  <a:srgbClr val="FF0000"/>
                </a:solidFill>
              </a:rPr>
              <a:t>M</a:t>
            </a:r>
            <a:r>
              <a:rPr lang="en-US" b="1" baseline="-25000" dirty="0" smtClean="0">
                <a:solidFill>
                  <a:srgbClr val="FF0000"/>
                </a:solidFill>
              </a:rPr>
              <a:t>1</a:t>
            </a:r>
            <a:r>
              <a:rPr lang="en-US" b="1" dirty="0" smtClean="0">
                <a:solidFill>
                  <a:srgbClr val="FF0000"/>
                </a:solidFill>
              </a:rPr>
              <a:t> </a:t>
            </a:r>
            <a:r>
              <a:rPr lang="en-US" b="1" dirty="0">
                <a:solidFill>
                  <a:srgbClr val="FF0000"/>
                </a:solidFill>
              </a:rPr>
              <a:t>= C + DD + OD</a:t>
            </a:r>
            <a:endParaRPr lang="en-US" b="1" dirty="0">
              <a:solidFill>
                <a:srgbClr val="FF0000"/>
              </a:solidFill>
            </a:endParaRPr>
          </a:p>
          <a:p>
            <a:pPr algn="just"/>
            <a:r>
              <a:rPr lang="en-US" dirty="0"/>
              <a:t>Where C represents the currency, including both paper currency and coins.</a:t>
            </a:r>
            <a:endParaRPr lang="en-US" dirty="0"/>
          </a:p>
          <a:p>
            <a:pPr algn="just"/>
            <a:r>
              <a:rPr lang="en-US" dirty="0"/>
              <a:t>DD represents the demand deposits made in the banks.</a:t>
            </a:r>
            <a:endParaRPr lang="en-US" dirty="0"/>
          </a:p>
          <a:p>
            <a:pPr algn="just"/>
            <a:r>
              <a:rPr lang="en-US" dirty="0"/>
              <a:t>OD represents the other types of deposits made in RBI, like deposits from public sector financing, foreign banks, or international institutions such as the IMF.</a:t>
            </a:r>
            <a:endParaRPr lang="en-US" dirty="0"/>
          </a:p>
          <a:p>
            <a:endParaRPr lang="en-IN" dirty="0"/>
          </a:p>
        </p:txBody>
      </p:sp>
    </p:spTree>
    <p:extLst>
      <p:ext uri="{BB962C8B-B14F-4D97-AF65-F5344CB8AC3E}">
        <p14:creationId xmlns:p14="http://schemas.microsoft.com/office/powerpoint/2010/main" val="354818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fontAlgn="base">
              <a:lnSpc>
                <a:spcPct val="150000"/>
              </a:lnSpc>
            </a:pPr>
            <a:r>
              <a:rPr lang="en-US" dirty="0"/>
              <a:t>The next measure under the RBI approach to the money supply is denoted as M</a:t>
            </a:r>
            <a:r>
              <a:rPr lang="en-US" baseline="-25000" dirty="0"/>
              <a:t>2.</a:t>
            </a:r>
            <a:r>
              <a:rPr lang="en-US" dirty="0"/>
              <a:t> Under the first approach, the deposits made in a savings account are not included as money supply. The second methods compensate this by adding the savings account. Thus, </a:t>
            </a:r>
          </a:p>
          <a:p>
            <a:pPr algn="just">
              <a:lnSpc>
                <a:spcPct val="150000"/>
              </a:lnSpc>
            </a:pPr>
            <a:r>
              <a:rPr lang="en-US" b="1" dirty="0">
                <a:solidFill>
                  <a:srgbClr val="FF0000"/>
                </a:solidFill>
              </a:rPr>
              <a:t>M</a:t>
            </a:r>
            <a:r>
              <a:rPr lang="en-US" b="1" baseline="-25000" dirty="0">
                <a:solidFill>
                  <a:srgbClr val="FF0000"/>
                </a:solidFill>
              </a:rPr>
              <a:t>2</a:t>
            </a:r>
            <a:r>
              <a:rPr lang="en-US" b="1" dirty="0">
                <a:solidFill>
                  <a:srgbClr val="FF0000"/>
                </a:solidFill>
              </a:rPr>
              <a:t> = M</a:t>
            </a:r>
            <a:r>
              <a:rPr lang="en-US" b="1" baseline="-25000" dirty="0">
                <a:solidFill>
                  <a:srgbClr val="FF0000"/>
                </a:solidFill>
              </a:rPr>
              <a:t>1</a:t>
            </a:r>
            <a:r>
              <a:rPr lang="en-US" b="1" dirty="0">
                <a:solidFill>
                  <a:srgbClr val="FF0000"/>
                </a:solidFill>
              </a:rPr>
              <a:t> + deposits made as savings deposits in Post office savings banks.</a:t>
            </a:r>
            <a:endParaRPr lang="en-US" b="1" dirty="0">
              <a:solidFill>
                <a:srgbClr val="FF0000"/>
              </a:solidFill>
            </a:endParaRPr>
          </a:p>
          <a:p>
            <a:endParaRPr lang="en-IN" dirty="0"/>
          </a:p>
        </p:txBody>
      </p:sp>
    </p:spTree>
    <p:extLst>
      <p:ext uri="{BB962C8B-B14F-4D97-AF65-F5344CB8AC3E}">
        <p14:creationId xmlns:p14="http://schemas.microsoft.com/office/powerpoint/2010/main" val="8404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fontAlgn="base">
              <a:lnSpc>
                <a:spcPct val="200000"/>
              </a:lnSpc>
            </a:pPr>
            <a:r>
              <a:rPr lang="en-US" dirty="0"/>
              <a:t>The third method under the RBI approach of money supply includes the net deposits made under a specified period with the banks. It includes the normal money supply and net deposits.</a:t>
            </a:r>
          </a:p>
          <a:p>
            <a:pPr>
              <a:lnSpc>
                <a:spcPct val="200000"/>
              </a:lnSpc>
            </a:pPr>
            <a:r>
              <a:rPr lang="en-US" b="1" dirty="0">
                <a:solidFill>
                  <a:srgbClr val="FF0000"/>
                </a:solidFill>
              </a:rPr>
              <a:t>M</a:t>
            </a:r>
            <a:r>
              <a:rPr lang="en-US" b="1" baseline="-25000" dirty="0">
                <a:solidFill>
                  <a:srgbClr val="FF0000"/>
                </a:solidFill>
              </a:rPr>
              <a:t>3</a:t>
            </a:r>
            <a:r>
              <a:rPr lang="en-US" b="1" dirty="0">
                <a:solidFill>
                  <a:srgbClr val="FF0000"/>
                </a:solidFill>
              </a:rPr>
              <a:t> = M</a:t>
            </a:r>
            <a:r>
              <a:rPr lang="en-US" b="1" baseline="-25000" dirty="0">
                <a:solidFill>
                  <a:srgbClr val="FF0000"/>
                </a:solidFill>
              </a:rPr>
              <a:t>1</a:t>
            </a:r>
            <a:r>
              <a:rPr lang="en-US" b="1" dirty="0">
                <a:solidFill>
                  <a:srgbClr val="FF0000"/>
                </a:solidFill>
              </a:rPr>
              <a:t> + Net Time-deposits included in banks.</a:t>
            </a:r>
            <a:endParaRPr lang="en-US" b="1" dirty="0">
              <a:solidFill>
                <a:srgbClr val="FF0000"/>
              </a:solidFill>
            </a:endParaRPr>
          </a:p>
          <a:p>
            <a:endParaRPr lang="en-IN" dirty="0"/>
          </a:p>
        </p:txBody>
      </p:sp>
    </p:spTree>
    <p:extLst>
      <p:ext uri="{BB962C8B-B14F-4D97-AF65-F5344CB8AC3E}">
        <p14:creationId xmlns:p14="http://schemas.microsoft.com/office/powerpoint/2010/main" val="16128758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42</TotalTime>
  <Words>796</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Supply of Money</vt:lpstr>
      <vt:lpstr>Meaning Of Money Supply</vt:lpstr>
      <vt:lpstr> Effect of Money Supply on the Economy: </vt:lpstr>
      <vt:lpstr>Components Of Money Supply</vt:lpstr>
      <vt:lpstr>PowerPoint Presentation</vt:lpstr>
      <vt:lpstr> Measures of Money Supply </vt:lpstr>
      <vt:lpstr>PowerPoint Presentation</vt:lpstr>
      <vt:lpstr>PowerPoint Presentation</vt:lpstr>
      <vt:lpstr>PowerPoint Presentation</vt:lpstr>
      <vt:lpstr>PowerPoint Presentation</vt:lpstr>
      <vt:lpstr>NOTE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of Money</dc:title>
  <dc:creator>LENOVO</dc:creator>
  <cp:lastModifiedBy>LENOVO</cp:lastModifiedBy>
  <cp:revision>4</cp:revision>
  <dcterms:created xsi:type="dcterms:W3CDTF">2021-08-02T02:43:13Z</dcterms:created>
  <dcterms:modified xsi:type="dcterms:W3CDTF">2021-08-02T03:25:34Z</dcterms:modified>
</cp:coreProperties>
</file>