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95838-DA5B-4848-BAB8-9F57BC77294F}" type="datetimeFigureOut">
              <a:rPr lang="en-US" smtClean="0"/>
              <a:pPr/>
              <a:t>7/24/2021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08BF-8FD6-4621-BB48-499805E601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95838-DA5B-4848-BAB8-9F57BC77294F}" type="datetimeFigureOut">
              <a:rPr lang="en-US" smtClean="0"/>
              <a:pPr/>
              <a:t>7/24/2021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08BF-8FD6-4621-BB48-499805E601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95838-DA5B-4848-BAB8-9F57BC77294F}" type="datetimeFigureOut">
              <a:rPr lang="en-US" smtClean="0"/>
              <a:pPr/>
              <a:t>7/24/2021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08BF-8FD6-4621-BB48-499805E601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95838-DA5B-4848-BAB8-9F57BC77294F}" type="datetimeFigureOut">
              <a:rPr lang="en-US" smtClean="0"/>
              <a:pPr/>
              <a:t>7/24/2021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08BF-8FD6-4621-BB48-499805E601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95838-DA5B-4848-BAB8-9F57BC77294F}" type="datetimeFigureOut">
              <a:rPr lang="en-US" smtClean="0"/>
              <a:pPr/>
              <a:t>7/24/2021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08BF-8FD6-4621-BB48-499805E601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95838-DA5B-4848-BAB8-9F57BC77294F}" type="datetimeFigureOut">
              <a:rPr lang="en-US" smtClean="0"/>
              <a:pPr/>
              <a:t>7/24/2021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08BF-8FD6-4621-BB48-499805E601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95838-DA5B-4848-BAB8-9F57BC77294F}" type="datetimeFigureOut">
              <a:rPr lang="en-US" smtClean="0"/>
              <a:pPr/>
              <a:t>7/24/2021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08BF-8FD6-4621-BB48-499805E601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95838-DA5B-4848-BAB8-9F57BC77294F}" type="datetimeFigureOut">
              <a:rPr lang="en-US" smtClean="0"/>
              <a:pPr/>
              <a:t>7/24/2021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08BF-8FD6-4621-BB48-499805E601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95838-DA5B-4848-BAB8-9F57BC77294F}" type="datetimeFigureOut">
              <a:rPr lang="en-US" smtClean="0"/>
              <a:pPr/>
              <a:t>7/24/2021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08BF-8FD6-4621-BB48-499805E601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95838-DA5B-4848-BAB8-9F57BC77294F}" type="datetimeFigureOut">
              <a:rPr lang="en-US" smtClean="0"/>
              <a:pPr/>
              <a:t>7/24/2021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08BF-8FD6-4621-BB48-499805E601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95838-DA5B-4848-BAB8-9F57BC77294F}" type="datetimeFigureOut">
              <a:rPr lang="en-US" smtClean="0"/>
              <a:pPr/>
              <a:t>7/24/2021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808BF-8FD6-4621-BB48-499805E601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95838-DA5B-4848-BAB8-9F57BC77294F}" type="datetimeFigureOut">
              <a:rPr lang="en-US" smtClean="0"/>
              <a:pPr/>
              <a:t>7/24/2021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808BF-8FD6-4621-BB48-499805E6014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428604"/>
            <a:ext cx="7772400" cy="1370013"/>
          </a:xfrm>
        </p:spPr>
        <p:txBody>
          <a:bodyPr>
            <a:normAutofit fontScale="90000"/>
          </a:bodyPr>
          <a:lstStyle/>
          <a:p>
            <a:r>
              <a:rPr lang="en-US" dirty="0"/>
              <a:t>CLASSIFICATION OF PHYLUM MOLLUSCA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4686"/>
            <a:ext cx="6400800" cy="2424114"/>
          </a:xfrm>
        </p:spPr>
        <p:txBody>
          <a:bodyPr/>
          <a:lstStyle/>
          <a:p>
            <a:r>
              <a:rPr lang="en-US" dirty="0"/>
              <a:t>DEPARTMENT OF ZOOLOGY</a:t>
            </a:r>
          </a:p>
          <a:p>
            <a:r>
              <a:rPr lang="en-US" dirty="0"/>
              <a:t>SILAPATHAR COLLEGE</a:t>
            </a:r>
          </a:p>
          <a:p>
            <a:r>
              <a:rPr lang="en-US" dirty="0"/>
              <a:t>SILAPATHAR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9704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Molluscs </a:t>
            </a:r>
            <a:r>
              <a:rPr lang="en-US" sz="2800" dirty="0"/>
              <a:t>are classified into 6 classes according to their symmetry and the characters of food, shell ,mantle ,gills ,nervous system, muscles and </a:t>
            </a:r>
            <a:r>
              <a:rPr lang="en-US" sz="2800" dirty="0" smtClean="0"/>
              <a:t>radula .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pPr>
              <a:buNone/>
            </a:pPr>
            <a:r>
              <a:rPr lang="en-US" dirty="0" smtClean="0"/>
              <a:t>            Class </a:t>
            </a:r>
            <a:r>
              <a:rPr lang="en-US" dirty="0"/>
              <a:t>1:Monoplacophora</a:t>
            </a:r>
          </a:p>
          <a:p>
            <a:r>
              <a:rPr lang="en-US" dirty="0"/>
              <a:t>(</a:t>
            </a:r>
            <a:r>
              <a:rPr lang="en-US" dirty="0" smtClean="0"/>
              <a:t>monos , </a:t>
            </a:r>
            <a:r>
              <a:rPr lang="en-US" dirty="0"/>
              <a:t>one </a:t>
            </a:r>
            <a:r>
              <a:rPr lang="en-US" dirty="0" smtClean="0"/>
              <a:t>+ plax </a:t>
            </a:r>
            <a:r>
              <a:rPr lang="en-US" dirty="0"/>
              <a:t>,plate + pherein ,bearing)</a:t>
            </a:r>
          </a:p>
          <a:p>
            <a:r>
              <a:rPr lang="en-US" dirty="0"/>
              <a:t>1.Body bilaterally </a:t>
            </a:r>
            <a:r>
              <a:rPr lang="en-US" dirty="0" smtClean="0"/>
              <a:t>symmetrical ,with </a:t>
            </a:r>
            <a:r>
              <a:rPr lang="en-US" dirty="0"/>
              <a:t>a dome shaped mantle.</a:t>
            </a:r>
          </a:p>
          <a:p>
            <a:r>
              <a:rPr lang="en-US" dirty="0"/>
              <a:t>2.Flattened limpet shaped shell with spirally coiled protoconch.</a:t>
            </a:r>
          </a:p>
          <a:p>
            <a:r>
              <a:rPr lang="en-US" dirty="0"/>
              <a:t>3.Foot broad and </a:t>
            </a:r>
            <a:r>
              <a:rPr lang="en-US" dirty="0" smtClean="0"/>
              <a:t>flat </a:t>
            </a:r>
            <a:r>
              <a:rPr lang="en-US" dirty="0" smtClean="0"/>
              <a:t>,with 8 pairs of pedal retractor muscles.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en-US" dirty="0" smtClean="0"/>
              <a:t>Five pairs of gill in pallial grooves.</a:t>
            </a:r>
          </a:p>
          <a:p>
            <a:r>
              <a:rPr lang="en-US" dirty="0" smtClean="0"/>
              <a:t>Six pairs of nephridia, two of which are gonoducts.</a:t>
            </a:r>
          </a:p>
          <a:p>
            <a:r>
              <a:rPr lang="en-US" dirty="0" smtClean="0"/>
              <a:t>Radula in raddular sac .</a:t>
            </a:r>
          </a:p>
          <a:p>
            <a:r>
              <a:rPr lang="en-US" dirty="0" smtClean="0"/>
              <a:t>Intestine much coiled .</a:t>
            </a:r>
          </a:p>
          <a:p>
            <a:r>
              <a:rPr lang="en-US" dirty="0" smtClean="0"/>
              <a:t>Heart of two pairs of auricles and a single ventricle.</a:t>
            </a:r>
          </a:p>
          <a:p>
            <a:r>
              <a:rPr lang="en-US" dirty="0" smtClean="0"/>
              <a:t>Internal segmentation.</a:t>
            </a:r>
          </a:p>
          <a:p>
            <a:r>
              <a:rPr lang="en-US" dirty="0" smtClean="0"/>
              <a:t>Marine</a:t>
            </a:r>
          </a:p>
          <a:p>
            <a:r>
              <a:rPr lang="en-US" dirty="0" smtClean="0"/>
              <a:t>Example: </a:t>
            </a:r>
            <a:r>
              <a:rPr lang="en-US" i="1" u="sng" dirty="0" smtClean="0"/>
              <a:t>Neopilina</a:t>
            </a:r>
            <a:r>
              <a:rPr lang="en-US" i="1" dirty="0" smtClean="0"/>
              <a:t> </a:t>
            </a:r>
            <a:r>
              <a:rPr lang="en-US" i="1" u="sng" dirty="0" smtClean="0"/>
              <a:t>galatheae</a:t>
            </a:r>
            <a:r>
              <a:rPr lang="en-US" i="1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Class2</a:t>
            </a:r>
            <a:r>
              <a:rPr lang="en-US" dirty="0" smtClean="0"/>
              <a:t>:</a:t>
            </a:r>
            <a:r>
              <a:rPr lang="en-US" sz="3200" dirty="0" smtClean="0"/>
              <a:t>Amphineura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214422"/>
            <a:ext cx="8229600" cy="5143536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(amphi , both +neuron ,nerve)</a:t>
            </a:r>
          </a:p>
          <a:p>
            <a:r>
              <a:rPr lang="en-US" dirty="0" smtClean="0"/>
              <a:t>Elongated body with reduced head,</a:t>
            </a:r>
          </a:p>
          <a:p>
            <a:r>
              <a:rPr lang="en-US" dirty="0" smtClean="0"/>
              <a:t>Radula present .</a:t>
            </a:r>
          </a:p>
          <a:p>
            <a:r>
              <a:rPr lang="en-US" dirty="0" smtClean="0"/>
              <a:t>Shell as 8 dorsal plates or as spicules.</a:t>
            </a:r>
          </a:p>
          <a:p>
            <a:r>
              <a:rPr lang="en-US" dirty="0" smtClean="0"/>
              <a:t>Foot ventral, large ,flat and muscular.</a:t>
            </a:r>
          </a:p>
          <a:p>
            <a:r>
              <a:rPr lang="en-US" dirty="0" smtClean="0"/>
              <a:t>Non-ganglionated nerve ring  around mouth with 2 pairs of interconnected nerve cord .</a:t>
            </a:r>
          </a:p>
          <a:p>
            <a:r>
              <a:rPr lang="en-US" dirty="0" smtClean="0"/>
              <a:t>Fertilization external , larva trochophore.</a:t>
            </a:r>
          </a:p>
          <a:p>
            <a:r>
              <a:rPr lang="en-US" dirty="0" smtClean="0"/>
              <a:t>Marine</a:t>
            </a:r>
          </a:p>
          <a:p>
            <a:r>
              <a:rPr lang="en-US" dirty="0" smtClean="0"/>
              <a:t>Example: Neomenia ,Nematomeina ,Chaetoderma ,Lepidopleurus ,Chaetopleura ,chiton ,Ischnochiton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Class 3 :Scaphopoda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(Scapha , boat +podos ,foot</a:t>
            </a:r>
          </a:p>
          <a:p>
            <a:r>
              <a:rPr lang="en-US" dirty="0" smtClean="0"/>
              <a:t>Tusk shells</a:t>
            </a:r>
          </a:p>
          <a:p>
            <a:r>
              <a:rPr lang="en-US" dirty="0" smtClean="0"/>
              <a:t>Body within a tubular shell, open at both ends.</a:t>
            </a:r>
          </a:p>
          <a:p>
            <a:r>
              <a:rPr lang="en-US" dirty="0" smtClean="0"/>
              <a:t>No head ; mouth with tentacles; no eyes.</a:t>
            </a:r>
          </a:p>
          <a:p>
            <a:r>
              <a:rPr lang="en-US" dirty="0" smtClean="0"/>
              <a:t>Foot conical ,radula present ;no gills.</a:t>
            </a:r>
          </a:p>
          <a:p>
            <a:r>
              <a:rPr lang="en-US" dirty="0" smtClean="0"/>
              <a:t>Kidneys paired; Gonad single.</a:t>
            </a:r>
          </a:p>
          <a:p>
            <a:r>
              <a:rPr lang="en-US" dirty="0" smtClean="0"/>
              <a:t>Dioecious ; larva trochophore .</a:t>
            </a:r>
          </a:p>
          <a:p>
            <a:r>
              <a:rPr lang="en-US" dirty="0" smtClean="0"/>
              <a:t>Marine</a:t>
            </a:r>
          </a:p>
          <a:p>
            <a:r>
              <a:rPr lang="en-US" dirty="0" smtClean="0"/>
              <a:t>Example: Dentalium ,Cadulus ,Pulsellum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Class 4 :Gastropoda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(gaster, belly + podos , foot)</a:t>
            </a:r>
          </a:p>
          <a:p>
            <a:r>
              <a:rPr lang="en-US" dirty="0" smtClean="0"/>
              <a:t>Snails and slugs.</a:t>
            </a:r>
          </a:p>
          <a:p>
            <a:r>
              <a:rPr lang="en-US" dirty="0" smtClean="0"/>
              <a:t>Torsion(coiling) of body mass at sometimes in development .</a:t>
            </a:r>
          </a:p>
          <a:p>
            <a:r>
              <a:rPr lang="en-US" dirty="0" smtClean="0"/>
              <a:t>Well developed head with eyes and tentacles; radula present .</a:t>
            </a:r>
          </a:p>
          <a:p>
            <a:r>
              <a:rPr lang="en-US" dirty="0" smtClean="0"/>
              <a:t>Foot large and flat.</a:t>
            </a:r>
          </a:p>
          <a:p>
            <a:r>
              <a:rPr lang="en-US" dirty="0" smtClean="0"/>
              <a:t>Shell present or absent ; uni valved and usually coiled .</a:t>
            </a:r>
          </a:p>
          <a:p>
            <a:r>
              <a:rPr lang="en-US" dirty="0" smtClean="0"/>
              <a:t>Mostly marine ; some fresh water or terrestrial.</a:t>
            </a:r>
          </a:p>
          <a:p>
            <a:r>
              <a:rPr lang="en-US" dirty="0" smtClean="0"/>
              <a:t>Examples :Fissurella (key- hole limpet) , Patella(limpet),Trochus (top shell), Acmaea (limpet) ,Pila (Apple snail) ,Littorina (periwinkle) ,Crepidula (slipper shell) ,Notica(star shell) ,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Class 5:Pelecypoda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(pelekus ,batchet +podos , foot).</a:t>
            </a:r>
          </a:p>
          <a:p>
            <a:r>
              <a:rPr lang="en-US" dirty="0" smtClean="0"/>
              <a:t>Body enclose in a bivalve shell and laterally compressed.</a:t>
            </a:r>
          </a:p>
          <a:p>
            <a:r>
              <a:rPr lang="en-US" dirty="0" smtClean="0"/>
              <a:t>No head</a:t>
            </a:r>
            <a:r>
              <a:rPr lang="en-US" dirty="0" smtClean="0"/>
              <a:t>,</a:t>
            </a:r>
            <a:r>
              <a:rPr lang="en-US" dirty="0" smtClean="0"/>
              <a:t> tentacles ,eyes ,jaws and radula.</a:t>
            </a:r>
          </a:p>
          <a:p>
            <a:r>
              <a:rPr lang="en-US" dirty="0" smtClean="0"/>
              <a:t>Foot often hatchet- shaped and extending between mantle lobes .</a:t>
            </a:r>
          </a:p>
          <a:p>
            <a:r>
              <a:rPr lang="en-US" dirty="0" smtClean="0"/>
              <a:t>Mostly filter feeding .</a:t>
            </a:r>
          </a:p>
          <a:p>
            <a:r>
              <a:rPr lang="en-US" dirty="0" smtClean="0"/>
              <a:t>Usually dioecious, veliger or glochidium larva.</a:t>
            </a:r>
          </a:p>
          <a:p>
            <a:r>
              <a:rPr lang="en-US" dirty="0" smtClean="0"/>
              <a:t>Mostly marine, a few fresh water</a:t>
            </a:r>
          </a:p>
          <a:p>
            <a:r>
              <a:rPr lang="en-US" dirty="0" smtClean="0"/>
              <a:t>Examples: Nucula ,Nuculina ,Malletia ,Ostrea,Mytilus ,unio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Class 6: Cephalopoda= (Siphonopoda)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(kephale ,head +podos ,foot)</a:t>
            </a:r>
          </a:p>
          <a:p>
            <a:r>
              <a:rPr lang="en-US" dirty="0" smtClean="0"/>
              <a:t>Body elongated dorsoventrally .</a:t>
            </a:r>
          </a:p>
          <a:p>
            <a:r>
              <a:rPr lang="en-US" dirty="0" smtClean="0"/>
              <a:t>Shell external ,internal or absent.</a:t>
            </a:r>
          </a:p>
          <a:p>
            <a:r>
              <a:rPr lang="en-US" dirty="0" smtClean="0"/>
              <a:t>Head distinct and large with well- developed  eyes ; foot as a tentacles and siphon;radula present.</a:t>
            </a:r>
          </a:p>
          <a:p>
            <a:r>
              <a:rPr lang="en-US" dirty="0" smtClean="0"/>
              <a:t>Dioecious ; development direct .</a:t>
            </a:r>
          </a:p>
          <a:p>
            <a:r>
              <a:rPr lang="en-US" dirty="0" smtClean="0"/>
              <a:t>Marine and free swimming.</a:t>
            </a:r>
          </a:p>
          <a:p>
            <a:r>
              <a:rPr lang="en-US" dirty="0" smtClean="0"/>
              <a:t>Examples : Nautilus,pachydiscus ,Loligo(squid) ,Sepia(cuttle- fish),Spirula (spiral shell),octopus ,Argonauta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519</Words>
  <Application>Microsoft Office PowerPoint</Application>
  <PresentationFormat>On-screen Show (4:3)</PresentationFormat>
  <Paragraphs>66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CLASSIFICATION OF PHYLUM MOLLUSCA</vt:lpstr>
      <vt:lpstr>Molluscs are classified into 6 classes according to their symmetry and the characters of food, shell ,mantle ,gills ,nervous system, muscles and radula .</vt:lpstr>
      <vt:lpstr>Slide 3</vt:lpstr>
      <vt:lpstr>Class2:Amphineura</vt:lpstr>
      <vt:lpstr>Class 3 :Scaphopoda</vt:lpstr>
      <vt:lpstr>Class 4 :Gastropoda</vt:lpstr>
      <vt:lpstr>Class 5:Pelecypoda</vt:lpstr>
      <vt:lpstr>Class 6: Cephalopoda= (Siphonopoda)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CLASSIFICATION OF PHYLUM MOLLUSCA</dc:title>
  <dc:creator>hp</dc:creator>
  <cp:lastModifiedBy>hp</cp:lastModifiedBy>
  <cp:revision>9</cp:revision>
  <dcterms:created xsi:type="dcterms:W3CDTF">2021-07-24T05:03:30Z</dcterms:created>
  <dcterms:modified xsi:type="dcterms:W3CDTF">2021-07-24T06:25:36Z</dcterms:modified>
</cp:coreProperties>
</file>