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0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96B44676-EB32-4137-A9D0-0C843538A8E6}" type="datetimeFigureOut">
              <a:rPr lang="en-IN" smtClean="0"/>
              <a:t>22-07-2021</a:t>
            </a:fld>
            <a:endParaRPr lang="en-IN"/>
          </a:p>
        </p:txBody>
      </p:sp>
      <p:sp>
        <p:nvSpPr>
          <p:cNvPr id="5" name="Footer Placeholder 4"/>
          <p:cNvSpPr>
            <a:spLocks noGrp="1"/>
          </p:cNvSpPr>
          <p:nvPr>
            <p:ph type="ftr" sz="quarter" idx="11"/>
          </p:nvPr>
        </p:nvSpPr>
        <p:spPr>
          <a:xfrm>
            <a:off x="1876424" y="5410201"/>
            <a:ext cx="5124886" cy="365125"/>
          </a:xfrm>
        </p:spPr>
        <p:txBody>
          <a:bodyPr/>
          <a:lstStyle/>
          <a:p>
            <a:endParaRPr lang="en-IN"/>
          </a:p>
        </p:txBody>
      </p:sp>
      <p:sp>
        <p:nvSpPr>
          <p:cNvPr id="6" name="Slide Number Placeholder 5"/>
          <p:cNvSpPr>
            <a:spLocks noGrp="1"/>
          </p:cNvSpPr>
          <p:nvPr>
            <p:ph type="sldNum" sz="quarter" idx="12"/>
          </p:nvPr>
        </p:nvSpPr>
        <p:spPr>
          <a:xfrm>
            <a:off x="9896911" y="5410199"/>
            <a:ext cx="771089" cy="365125"/>
          </a:xfrm>
        </p:spPr>
        <p:txBody>
          <a:bodyPr/>
          <a:lstStyle/>
          <a:p>
            <a:fld id="{31148A2D-475C-492F-BD16-335F851877CD}" type="slidenum">
              <a:rPr lang="en-IN" smtClean="0"/>
              <a:t>‹#›</a:t>
            </a:fld>
            <a:endParaRPr lang="en-IN"/>
          </a:p>
        </p:txBody>
      </p:sp>
    </p:spTree>
    <p:extLst>
      <p:ext uri="{BB962C8B-B14F-4D97-AF65-F5344CB8AC3E}">
        <p14:creationId xmlns:p14="http://schemas.microsoft.com/office/powerpoint/2010/main" val="4049467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6B44676-EB32-4137-A9D0-0C843538A8E6}" type="datetimeFigureOut">
              <a:rPr lang="en-IN" smtClean="0"/>
              <a:t>22-07-2021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1148A2D-475C-492F-BD16-335F851877CD}" type="slidenum">
              <a:rPr lang="en-IN" smtClean="0"/>
              <a:t>‹#›</a:t>
            </a:fld>
            <a:endParaRPr lang="en-IN"/>
          </a:p>
        </p:txBody>
      </p:sp>
    </p:spTree>
    <p:extLst>
      <p:ext uri="{BB962C8B-B14F-4D97-AF65-F5344CB8AC3E}">
        <p14:creationId xmlns:p14="http://schemas.microsoft.com/office/powerpoint/2010/main" val="3564797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6B44676-EB32-4137-A9D0-0C843538A8E6}" type="datetimeFigureOut">
              <a:rPr lang="en-IN" smtClean="0"/>
              <a:t>22-07-2021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1148A2D-475C-492F-BD16-335F851877CD}" type="slidenum">
              <a:rPr lang="en-IN" smtClean="0"/>
              <a:t>‹#›</a:t>
            </a:fld>
            <a:endParaRPr lang="en-IN"/>
          </a:p>
        </p:txBody>
      </p:sp>
    </p:spTree>
    <p:extLst>
      <p:ext uri="{BB962C8B-B14F-4D97-AF65-F5344CB8AC3E}">
        <p14:creationId xmlns:p14="http://schemas.microsoft.com/office/powerpoint/2010/main" val="35210953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6B44676-EB32-4137-A9D0-0C843538A8E6}" type="datetimeFigureOut">
              <a:rPr lang="en-IN" smtClean="0"/>
              <a:t>22-07-2021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1148A2D-475C-492F-BD16-335F851877CD}" type="slidenum">
              <a:rPr lang="en-IN" smtClean="0"/>
              <a:t>‹#›</a:t>
            </a:fld>
            <a:endParaRPr lang="en-IN"/>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0904811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6B44676-EB32-4137-A9D0-0C843538A8E6}" type="datetimeFigureOut">
              <a:rPr lang="en-IN" smtClean="0"/>
              <a:t>22-07-2021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1148A2D-475C-492F-BD16-335F851877CD}" type="slidenum">
              <a:rPr lang="en-IN" smtClean="0"/>
              <a:t>‹#›</a:t>
            </a:fld>
            <a:endParaRPr lang="en-IN"/>
          </a:p>
        </p:txBody>
      </p:sp>
    </p:spTree>
    <p:extLst>
      <p:ext uri="{BB962C8B-B14F-4D97-AF65-F5344CB8AC3E}">
        <p14:creationId xmlns:p14="http://schemas.microsoft.com/office/powerpoint/2010/main" val="12147812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96B44676-EB32-4137-A9D0-0C843538A8E6}" type="datetimeFigureOut">
              <a:rPr lang="en-IN" smtClean="0"/>
              <a:t>22-07-2021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31148A2D-475C-492F-BD16-335F851877CD}" type="slidenum">
              <a:rPr lang="en-IN" smtClean="0"/>
              <a:t>‹#›</a:t>
            </a:fld>
            <a:endParaRPr lang="en-IN"/>
          </a:p>
        </p:txBody>
      </p:sp>
    </p:spTree>
    <p:extLst>
      <p:ext uri="{BB962C8B-B14F-4D97-AF65-F5344CB8AC3E}">
        <p14:creationId xmlns:p14="http://schemas.microsoft.com/office/powerpoint/2010/main" val="5950830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96B44676-EB32-4137-A9D0-0C843538A8E6}" type="datetimeFigureOut">
              <a:rPr lang="en-IN" smtClean="0"/>
              <a:t>22-07-2021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31148A2D-475C-492F-BD16-335F851877CD}" type="slidenum">
              <a:rPr lang="en-IN" smtClean="0"/>
              <a:t>‹#›</a:t>
            </a:fld>
            <a:endParaRPr lang="en-IN"/>
          </a:p>
        </p:txBody>
      </p:sp>
    </p:spTree>
    <p:extLst>
      <p:ext uri="{BB962C8B-B14F-4D97-AF65-F5344CB8AC3E}">
        <p14:creationId xmlns:p14="http://schemas.microsoft.com/office/powerpoint/2010/main" val="1415624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B44676-EB32-4137-A9D0-0C843538A8E6}" type="datetimeFigureOut">
              <a:rPr lang="en-IN" smtClean="0"/>
              <a:t>22-07-2021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1148A2D-475C-492F-BD16-335F851877CD}" type="slidenum">
              <a:rPr lang="en-IN" smtClean="0"/>
              <a:t>‹#›</a:t>
            </a:fld>
            <a:endParaRPr lang="en-IN"/>
          </a:p>
        </p:txBody>
      </p:sp>
    </p:spTree>
    <p:extLst>
      <p:ext uri="{BB962C8B-B14F-4D97-AF65-F5344CB8AC3E}">
        <p14:creationId xmlns:p14="http://schemas.microsoft.com/office/powerpoint/2010/main" val="2508084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B44676-EB32-4137-A9D0-0C843538A8E6}" type="datetimeFigureOut">
              <a:rPr lang="en-IN" smtClean="0"/>
              <a:t>22-07-2021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1148A2D-475C-492F-BD16-335F851877CD}" type="slidenum">
              <a:rPr lang="en-IN" smtClean="0"/>
              <a:t>‹#›</a:t>
            </a:fld>
            <a:endParaRPr lang="en-IN"/>
          </a:p>
        </p:txBody>
      </p:sp>
    </p:spTree>
    <p:extLst>
      <p:ext uri="{BB962C8B-B14F-4D97-AF65-F5344CB8AC3E}">
        <p14:creationId xmlns:p14="http://schemas.microsoft.com/office/powerpoint/2010/main" val="3919561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B44676-EB32-4137-A9D0-0C843538A8E6}" type="datetimeFigureOut">
              <a:rPr lang="en-IN" smtClean="0"/>
              <a:t>22-07-2021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1148A2D-475C-492F-BD16-335F851877CD}" type="slidenum">
              <a:rPr lang="en-IN" smtClean="0"/>
              <a:t>‹#›</a:t>
            </a:fld>
            <a:endParaRPr lang="en-IN"/>
          </a:p>
        </p:txBody>
      </p:sp>
    </p:spTree>
    <p:extLst>
      <p:ext uri="{BB962C8B-B14F-4D97-AF65-F5344CB8AC3E}">
        <p14:creationId xmlns:p14="http://schemas.microsoft.com/office/powerpoint/2010/main" val="3827101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6B44676-EB32-4137-A9D0-0C843538A8E6}" type="datetimeFigureOut">
              <a:rPr lang="en-IN" smtClean="0"/>
              <a:t>22-07-2021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1148A2D-475C-492F-BD16-335F851877CD}" type="slidenum">
              <a:rPr lang="en-IN" smtClean="0"/>
              <a:t>‹#›</a:t>
            </a:fld>
            <a:endParaRPr lang="en-IN"/>
          </a:p>
        </p:txBody>
      </p:sp>
    </p:spTree>
    <p:extLst>
      <p:ext uri="{BB962C8B-B14F-4D97-AF65-F5344CB8AC3E}">
        <p14:creationId xmlns:p14="http://schemas.microsoft.com/office/powerpoint/2010/main" val="3745281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B44676-EB32-4137-A9D0-0C843538A8E6}" type="datetimeFigureOut">
              <a:rPr lang="en-IN" smtClean="0"/>
              <a:t>22-07-2021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1148A2D-475C-492F-BD16-335F851877CD}" type="slidenum">
              <a:rPr lang="en-IN" smtClean="0"/>
              <a:t>‹#›</a:t>
            </a:fld>
            <a:endParaRPr lang="en-IN"/>
          </a:p>
        </p:txBody>
      </p:sp>
    </p:spTree>
    <p:extLst>
      <p:ext uri="{BB962C8B-B14F-4D97-AF65-F5344CB8AC3E}">
        <p14:creationId xmlns:p14="http://schemas.microsoft.com/office/powerpoint/2010/main" val="448333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B44676-EB32-4137-A9D0-0C843538A8E6}" type="datetimeFigureOut">
              <a:rPr lang="en-IN" smtClean="0"/>
              <a:t>22-07-2021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31148A2D-475C-492F-BD16-335F851877CD}" type="slidenum">
              <a:rPr lang="en-IN" smtClean="0"/>
              <a:t>‹#›</a:t>
            </a:fld>
            <a:endParaRPr lang="en-IN"/>
          </a:p>
        </p:txBody>
      </p:sp>
    </p:spTree>
    <p:extLst>
      <p:ext uri="{BB962C8B-B14F-4D97-AF65-F5344CB8AC3E}">
        <p14:creationId xmlns:p14="http://schemas.microsoft.com/office/powerpoint/2010/main" val="3458818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B44676-EB32-4137-A9D0-0C843538A8E6}" type="datetimeFigureOut">
              <a:rPr lang="en-IN" smtClean="0"/>
              <a:t>22-07-2021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31148A2D-475C-492F-BD16-335F851877CD}" type="slidenum">
              <a:rPr lang="en-IN" smtClean="0"/>
              <a:t>‹#›</a:t>
            </a:fld>
            <a:endParaRPr lang="en-IN"/>
          </a:p>
        </p:txBody>
      </p:sp>
    </p:spTree>
    <p:extLst>
      <p:ext uri="{BB962C8B-B14F-4D97-AF65-F5344CB8AC3E}">
        <p14:creationId xmlns:p14="http://schemas.microsoft.com/office/powerpoint/2010/main" val="4193781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B44676-EB32-4137-A9D0-0C843538A8E6}" type="datetimeFigureOut">
              <a:rPr lang="en-IN" smtClean="0"/>
              <a:t>22-07-2021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31148A2D-475C-492F-BD16-335F851877CD}" type="slidenum">
              <a:rPr lang="en-IN" smtClean="0"/>
              <a:t>‹#›</a:t>
            </a:fld>
            <a:endParaRPr lang="en-IN"/>
          </a:p>
        </p:txBody>
      </p:sp>
    </p:spTree>
    <p:extLst>
      <p:ext uri="{BB962C8B-B14F-4D97-AF65-F5344CB8AC3E}">
        <p14:creationId xmlns:p14="http://schemas.microsoft.com/office/powerpoint/2010/main" val="1218730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6B44676-EB32-4137-A9D0-0C843538A8E6}" type="datetimeFigureOut">
              <a:rPr lang="en-IN" smtClean="0"/>
              <a:t>22-07-2021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1148A2D-475C-492F-BD16-335F851877CD}" type="slidenum">
              <a:rPr lang="en-IN" smtClean="0"/>
              <a:t>‹#›</a:t>
            </a:fld>
            <a:endParaRPr lang="en-IN"/>
          </a:p>
        </p:txBody>
      </p:sp>
    </p:spTree>
    <p:extLst>
      <p:ext uri="{BB962C8B-B14F-4D97-AF65-F5344CB8AC3E}">
        <p14:creationId xmlns:p14="http://schemas.microsoft.com/office/powerpoint/2010/main" val="108800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6B44676-EB32-4137-A9D0-0C843538A8E6}" type="datetimeFigureOut">
              <a:rPr lang="en-IN" smtClean="0"/>
              <a:t>22-07-2021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1148A2D-475C-492F-BD16-335F851877CD}" type="slidenum">
              <a:rPr lang="en-IN" smtClean="0"/>
              <a:t>‹#›</a:t>
            </a:fld>
            <a:endParaRPr lang="en-IN"/>
          </a:p>
        </p:txBody>
      </p:sp>
    </p:spTree>
    <p:extLst>
      <p:ext uri="{BB962C8B-B14F-4D97-AF65-F5344CB8AC3E}">
        <p14:creationId xmlns:p14="http://schemas.microsoft.com/office/powerpoint/2010/main" val="581667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6B44676-EB32-4137-A9D0-0C843538A8E6}" type="datetimeFigureOut">
              <a:rPr lang="en-IN" smtClean="0"/>
              <a:t>22-07-2021</a:t>
            </a:fld>
            <a:endParaRPr lang="en-IN"/>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1148A2D-475C-492F-BD16-335F851877CD}" type="slidenum">
              <a:rPr lang="en-IN" smtClean="0"/>
              <a:t>‹#›</a:t>
            </a:fld>
            <a:endParaRPr lang="en-IN"/>
          </a:p>
        </p:txBody>
      </p:sp>
    </p:spTree>
    <p:extLst>
      <p:ext uri="{BB962C8B-B14F-4D97-AF65-F5344CB8AC3E}">
        <p14:creationId xmlns:p14="http://schemas.microsoft.com/office/powerpoint/2010/main" val="222908095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Good_(economics)" TargetMode="External"/><Relationship Id="rId2" Type="http://schemas.openxmlformats.org/officeDocument/2006/relationships/hyperlink" Target="https://en.wikipedia.org/wiki/Economics" TargetMode="External"/><Relationship Id="rId1" Type="http://schemas.openxmlformats.org/officeDocument/2006/relationships/slideLayout" Target="../slideLayouts/slideLayout2.xml"/><Relationship Id="rId6" Type="http://schemas.openxmlformats.org/officeDocument/2006/relationships/hyperlink" Target="https://en.wikipedia.org/wiki/Resource_(economics)" TargetMode="External"/><Relationship Id="rId5" Type="http://schemas.openxmlformats.org/officeDocument/2006/relationships/hyperlink" Target="https://en.wikipedia.org/wiki/Human" TargetMode="External"/><Relationship Id="rId4" Type="http://schemas.openxmlformats.org/officeDocument/2006/relationships/hyperlink" Target="https://en.wikipedia.org/wiki/Natural_resource"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sciencedirect.com/topics/earth-and-planetary-sciences/public-goods" TargetMode="External"/><Relationship Id="rId2" Type="http://schemas.openxmlformats.org/officeDocument/2006/relationships/hyperlink" Target="https://www.sciencedirect.com/topics/earth-and-planetary-sciences/overexploitation"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IN" sz="4000" dirty="0" smtClean="0">
                <a:latin typeface="Algerian" panose="04020705040A02060702" pitchFamily="82" charset="0"/>
              </a:rPr>
              <a:t>COMMON PROPERTY RESOURCES</a:t>
            </a:r>
            <a:endParaRPr lang="en-IN" sz="4000" dirty="0">
              <a:latin typeface="Algerian" panose="04020705040A02060702" pitchFamily="82" charset="0"/>
            </a:endParaRPr>
          </a:p>
        </p:txBody>
      </p:sp>
      <p:sp>
        <p:nvSpPr>
          <p:cNvPr id="3" name="Subtitle 2"/>
          <p:cNvSpPr>
            <a:spLocks noGrp="1"/>
          </p:cNvSpPr>
          <p:nvPr>
            <p:ph type="subTitle" idx="1"/>
          </p:nvPr>
        </p:nvSpPr>
        <p:spPr/>
        <p:txBody>
          <a:bodyPr/>
          <a:lstStyle/>
          <a:p>
            <a:pPr algn="ctr"/>
            <a:r>
              <a:rPr lang="en-IN" dirty="0" smtClean="0"/>
              <a:t>Prepared by</a:t>
            </a:r>
          </a:p>
          <a:p>
            <a:pPr algn="ctr"/>
            <a:r>
              <a:rPr lang="en-IN" dirty="0" smtClean="0"/>
              <a:t>ANINDITA CHAKRAVARTY</a:t>
            </a:r>
            <a:endParaRPr lang="en-IN" dirty="0"/>
          </a:p>
        </p:txBody>
      </p:sp>
    </p:spTree>
    <p:extLst>
      <p:ext uri="{BB962C8B-B14F-4D97-AF65-F5344CB8AC3E}">
        <p14:creationId xmlns:p14="http://schemas.microsoft.com/office/powerpoint/2010/main" val="2192566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u="sng" dirty="0" smtClean="0">
                <a:solidFill>
                  <a:schemeClr val="accent4">
                    <a:lumMod val="50000"/>
                  </a:schemeClr>
                </a:solidFill>
              </a:rPr>
              <a:t>MEANING</a:t>
            </a:r>
            <a:endParaRPr lang="en-IN" u="sng" dirty="0">
              <a:solidFill>
                <a:schemeClr val="accent4">
                  <a:lumMod val="50000"/>
                </a:schemeClr>
              </a:solidFill>
            </a:endParaRPr>
          </a:p>
        </p:txBody>
      </p:sp>
      <p:sp>
        <p:nvSpPr>
          <p:cNvPr id="3" name="Content Placeholder 2"/>
          <p:cNvSpPr>
            <a:spLocks noGrp="1"/>
          </p:cNvSpPr>
          <p:nvPr>
            <p:ph idx="1"/>
          </p:nvPr>
        </p:nvSpPr>
        <p:spPr>
          <a:xfrm>
            <a:off x="1141413" y="2239655"/>
            <a:ext cx="9905999" cy="3541714"/>
          </a:xfrm>
        </p:spPr>
        <p:txBody>
          <a:bodyPr>
            <a:noAutofit/>
          </a:bodyPr>
          <a:lstStyle/>
          <a:p>
            <a:pPr algn="just"/>
            <a:r>
              <a:rPr lang="en-US" sz="2800" b="1" dirty="0">
                <a:latin typeface="Arial Black" panose="020B0A04020102020204" pitchFamily="34" charset="0"/>
              </a:rPr>
              <a:t>In </a:t>
            </a:r>
            <a:r>
              <a:rPr lang="en-US" sz="2800" b="1" dirty="0">
                <a:latin typeface="Arial Black" panose="020B0A04020102020204" pitchFamily="34" charset="0"/>
                <a:hlinkClick r:id="rId2"/>
              </a:rPr>
              <a:t>economics</a:t>
            </a:r>
            <a:r>
              <a:rPr lang="en-US" sz="2800" b="1" dirty="0">
                <a:latin typeface="Arial Black" panose="020B0A04020102020204" pitchFamily="34" charset="0"/>
              </a:rPr>
              <a:t>, a common-pool resource (CPR) is a type of </a:t>
            </a:r>
            <a:r>
              <a:rPr lang="en-US" sz="2800" b="1" dirty="0">
                <a:latin typeface="Arial Black" panose="020B0A04020102020204" pitchFamily="34" charset="0"/>
                <a:hlinkClick r:id="rId3" tooltip="Economics"/>
              </a:rPr>
              <a:t>good</a:t>
            </a:r>
            <a:r>
              <a:rPr lang="en-US" sz="2800" b="1" dirty="0">
                <a:latin typeface="Arial Black" panose="020B0A04020102020204" pitchFamily="34" charset="0"/>
              </a:rPr>
              <a:t> consisting of a </a:t>
            </a:r>
            <a:r>
              <a:rPr lang="en-US" sz="2800" b="1" dirty="0">
                <a:latin typeface="Arial Black" panose="020B0A04020102020204" pitchFamily="34" charset="0"/>
                <a:hlinkClick r:id="rId4" tooltip="Natural resource"/>
              </a:rPr>
              <a:t>natural</a:t>
            </a:r>
            <a:r>
              <a:rPr lang="en-US" sz="2800" b="1" dirty="0">
                <a:latin typeface="Arial Black" panose="020B0A04020102020204" pitchFamily="34" charset="0"/>
              </a:rPr>
              <a:t> or </a:t>
            </a:r>
            <a:r>
              <a:rPr lang="en-US" sz="2800" b="1" dirty="0">
                <a:latin typeface="Arial Black" panose="020B0A04020102020204" pitchFamily="34" charset="0"/>
                <a:hlinkClick r:id="rId5"/>
              </a:rPr>
              <a:t>human</a:t>
            </a:r>
            <a:r>
              <a:rPr lang="en-US" sz="2800" b="1" dirty="0">
                <a:latin typeface="Arial Black" panose="020B0A04020102020204" pitchFamily="34" charset="0"/>
              </a:rPr>
              <a:t>-made </a:t>
            </a:r>
            <a:r>
              <a:rPr lang="en-US" sz="2800" b="1" dirty="0">
                <a:latin typeface="Arial Black" panose="020B0A04020102020204" pitchFamily="34" charset="0"/>
                <a:hlinkClick r:id="rId6" tooltip="Resource (economics)"/>
              </a:rPr>
              <a:t>resource</a:t>
            </a:r>
            <a:r>
              <a:rPr lang="en-US" sz="2800" b="1" dirty="0">
                <a:latin typeface="Arial Black" panose="020B0A04020102020204" pitchFamily="34" charset="0"/>
              </a:rPr>
              <a:t> system (e.g. an irrigation system or fishing grounds), whose size or characteristics makes it costly, but not impossible, to exclude potential beneficiaries from obtaining benefits from its use. </a:t>
            </a:r>
            <a:endParaRPr lang="en-IN" sz="2800" b="1" dirty="0">
              <a:latin typeface="Arial Black" panose="020B0A04020102020204" pitchFamily="34" charset="0"/>
            </a:endParaRPr>
          </a:p>
        </p:txBody>
      </p:sp>
    </p:spTree>
    <p:extLst>
      <p:ext uri="{BB962C8B-B14F-4D97-AF65-F5344CB8AC3E}">
        <p14:creationId xmlns:p14="http://schemas.microsoft.com/office/powerpoint/2010/main" val="28252830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duotone>
              <a:schemeClr val="accent5">
                <a:shade val="45000"/>
                <a:satMod val="135000"/>
              </a:schemeClr>
              <a:prstClr val="white"/>
            </a:duotone>
          </a:blip>
          <a:srcRect b="36072"/>
          <a:stretch/>
        </p:blipFill>
        <p:spPr>
          <a:xfrm>
            <a:off x="1055737" y="887668"/>
            <a:ext cx="10186148" cy="4883868"/>
          </a:xfrm>
          <a:prstGeom prst="rect">
            <a:avLst/>
          </a:prstGeom>
        </p:spPr>
      </p:pic>
    </p:spTree>
    <p:extLst>
      <p:ext uri="{BB962C8B-B14F-4D97-AF65-F5344CB8AC3E}">
        <p14:creationId xmlns:p14="http://schemas.microsoft.com/office/powerpoint/2010/main" val="29242584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4568" y="334297"/>
            <a:ext cx="10510684" cy="6213987"/>
          </a:xfrm>
        </p:spPr>
        <p:txBody>
          <a:bodyPr>
            <a:normAutofit lnSpcReduction="10000"/>
          </a:bodyPr>
          <a:lstStyle/>
          <a:p>
            <a:pPr algn="just"/>
            <a:r>
              <a:rPr lang="en-US" dirty="0"/>
              <a:t>Economists generally categorize types of goods by their rivalry and their excludability. </a:t>
            </a:r>
            <a:endParaRPr lang="en-US" dirty="0" smtClean="0"/>
          </a:p>
          <a:p>
            <a:pPr algn="just"/>
            <a:r>
              <a:rPr lang="en-US" dirty="0" smtClean="0"/>
              <a:t>Since </a:t>
            </a:r>
            <a:r>
              <a:rPr lang="en-US" dirty="0"/>
              <a:t>the core resources of common pool resources are </a:t>
            </a:r>
            <a:r>
              <a:rPr lang="en-US" dirty="0" err="1"/>
              <a:t>subtractable</a:t>
            </a:r>
            <a:r>
              <a:rPr lang="en-US" dirty="0"/>
              <a:t> and can be consumed to the point of </a:t>
            </a:r>
            <a:r>
              <a:rPr lang="en-US" dirty="0">
                <a:hlinkClick r:id="rId2" tooltip="Learn more about Overexploitation from ScienceDirect's AI-generated Topic Pages"/>
              </a:rPr>
              <a:t>overexploitation</a:t>
            </a:r>
            <a:r>
              <a:rPr lang="en-US" dirty="0"/>
              <a:t>, common pool resources are considered </a:t>
            </a:r>
            <a:r>
              <a:rPr lang="en-US" dirty="0" err="1"/>
              <a:t>rivalrous</a:t>
            </a:r>
            <a:r>
              <a:rPr lang="en-US" dirty="0"/>
              <a:t>. </a:t>
            </a:r>
            <a:endParaRPr lang="en-US" dirty="0" smtClean="0"/>
          </a:p>
          <a:p>
            <a:pPr algn="just"/>
            <a:r>
              <a:rPr lang="en-US" dirty="0" smtClean="0"/>
              <a:t>Since </a:t>
            </a:r>
            <a:r>
              <a:rPr lang="en-US" dirty="0"/>
              <a:t>it is difficult to exclude individuals from accessing using common pool resources, they are generally considered </a:t>
            </a:r>
            <a:r>
              <a:rPr lang="en-US" dirty="0" err="1"/>
              <a:t>nonexcludable</a:t>
            </a:r>
            <a:r>
              <a:rPr lang="en-US" dirty="0"/>
              <a:t>. </a:t>
            </a:r>
            <a:endParaRPr lang="en-US" dirty="0" smtClean="0"/>
          </a:p>
          <a:p>
            <a:pPr algn="just"/>
            <a:r>
              <a:rPr lang="en-US" dirty="0" smtClean="0"/>
              <a:t>In </a:t>
            </a:r>
            <a:r>
              <a:rPr lang="en-US" dirty="0"/>
              <a:t>contrast, private goods such as food and housing are considered rival and excludable, while </a:t>
            </a:r>
            <a:r>
              <a:rPr lang="en-US" dirty="0">
                <a:hlinkClick r:id="rId3" tooltip="Learn more about Public Goods from ScienceDirect's AI-generated Topic Pages"/>
              </a:rPr>
              <a:t>public goods</a:t>
            </a:r>
            <a:r>
              <a:rPr lang="en-US" dirty="0"/>
              <a:t> such as national defense or free music performances are </a:t>
            </a:r>
            <a:r>
              <a:rPr lang="en-US" dirty="0" err="1"/>
              <a:t>nonrival</a:t>
            </a:r>
            <a:r>
              <a:rPr lang="en-US" dirty="0"/>
              <a:t> and </a:t>
            </a:r>
            <a:r>
              <a:rPr lang="en-US" dirty="0" err="1"/>
              <a:t>nonexcludable</a:t>
            </a:r>
            <a:r>
              <a:rPr lang="en-US" dirty="0"/>
              <a:t>. </a:t>
            </a:r>
            <a:endParaRPr lang="en-US" dirty="0" smtClean="0"/>
          </a:p>
          <a:p>
            <a:pPr algn="just"/>
            <a:r>
              <a:rPr lang="en-US" dirty="0" smtClean="0"/>
              <a:t>Common </a:t>
            </a:r>
            <a:r>
              <a:rPr lang="en-US" dirty="0"/>
              <a:t>pool resources are often managed as impure public goods, open access resources, or private goods in an attempt to manage their availability of use to a specific group of individuals and prevent their overexploitation by users.</a:t>
            </a:r>
            <a:endParaRPr lang="en-IN" dirty="0"/>
          </a:p>
        </p:txBody>
      </p:sp>
    </p:spTree>
    <p:extLst>
      <p:ext uri="{BB962C8B-B14F-4D97-AF65-F5344CB8AC3E}">
        <p14:creationId xmlns:p14="http://schemas.microsoft.com/office/powerpoint/2010/main" val="10177912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8697" y="275303"/>
            <a:ext cx="9798714" cy="884903"/>
          </a:xfrm>
        </p:spPr>
        <p:txBody>
          <a:bodyPr/>
          <a:lstStyle/>
          <a:p>
            <a:pPr algn="ctr"/>
            <a:r>
              <a:rPr lang="en-IN" u="sng" dirty="0" smtClean="0">
                <a:solidFill>
                  <a:schemeClr val="accent4">
                    <a:lumMod val="50000"/>
                  </a:schemeClr>
                </a:solidFill>
              </a:rPr>
              <a:t>OWNERSHIP/PROPERTY RIGHTS OF CPR’s</a:t>
            </a:r>
            <a:endParaRPr lang="en-IN" u="sng" dirty="0">
              <a:solidFill>
                <a:schemeClr val="accent4">
                  <a:lumMod val="50000"/>
                </a:schemeClr>
              </a:solidFill>
            </a:endParaRPr>
          </a:p>
        </p:txBody>
      </p:sp>
      <p:sp>
        <p:nvSpPr>
          <p:cNvPr id="3" name="Content Placeholder 2"/>
          <p:cNvSpPr>
            <a:spLocks noGrp="1"/>
          </p:cNvSpPr>
          <p:nvPr>
            <p:ph idx="1"/>
          </p:nvPr>
        </p:nvSpPr>
        <p:spPr>
          <a:xfrm>
            <a:off x="943898" y="1032387"/>
            <a:ext cx="10500850" cy="5545394"/>
          </a:xfrm>
        </p:spPr>
        <p:txBody>
          <a:bodyPr>
            <a:normAutofit/>
          </a:bodyPr>
          <a:lstStyle/>
          <a:p>
            <a:pPr algn="just"/>
            <a:r>
              <a:rPr lang="en-US" b="1" dirty="0"/>
              <a:t>Common pool resources can be managed through a number of ownership protocols</a:t>
            </a:r>
            <a:r>
              <a:rPr lang="en-US" b="1" dirty="0" smtClean="0"/>
              <a:t>.</a:t>
            </a:r>
          </a:p>
          <a:p>
            <a:pPr algn="just"/>
            <a:r>
              <a:rPr lang="en-US" b="1" dirty="0" smtClean="0"/>
              <a:t> </a:t>
            </a:r>
            <a:r>
              <a:rPr lang="en-US" b="1" dirty="0"/>
              <a:t>They may be owned by national, regional, or local governments as public goods, or owned by individuals as private goods, and managed through law or formal rules of access. </a:t>
            </a:r>
            <a:endParaRPr lang="en-US" b="1" dirty="0" smtClean="0"/>
          </a:p>
          <a:p>
            <a:pPr algn="just"/>
            <a:r>
              <a:rPr lang="en-US" b="1" dirty="0" smtClean="0"/>
              <a:t>Alternatively</a:t>
            </a:r>
            <a:r>
              <a:rPr lang="en-US" b="1" dirty="0"/>
              <a:t>, common pool resources can be owned and managed communally through a specific common property protocol. In order to manage common pool resources at the local level, communities can also attempt to develop the complex rules and strategies necessary to prevent overuse of the core resource by individuals and to allocate benefits derived from the core resource appropriately.</a:t>
            </a:r>
            <a:endParaRPr lang="en-IN" b="1" dirty="0"/>
          </a:p>
        </p:txBody>
      </p:sp>
    </p:spTree>
    <p:extLst>
      <p:ext uri="{BB962C8B-B14F-4D97-AF65-F5344CB8AC3E}">
        <p14:creationId xmlns:p14="http://schemas.microsoft.com/office/powerpoint/2010/main" val="38054164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2083" y="275304"/>
            <a:ext cx="9905998" cy="757084"/>
          </a:xfrm>
        </p:spPr>
        <p:txBody>
          <a:bodyPr>
            <a:normAutofit fontScale="90000"/>
          </a:bodyPr>
          <a:lstStyle/>
          <a:p>
            <a:r>
              <a:rPr lang="en-US" b="1" dirty="0">
                <a:solidFill>
                  <a:schemeClr val="accent4">
                    <a:lumMod val="50000"/>
                  </a:schemeClr>
                </a:solidFill>
              </a:rPr>
              <a:t>What is Tragedy Of The Commons? </a:t>
            </a:r>
            <a:r>
              <a:rPr lang="en-US" b="1" dirty="0"/>
              <a:t/>
            </a:r>
            <a:br>
              <a:rPr lang="en-US" b="1" dirty="0"/>
            </a:br>
            <a:endParaRPr lang="en-IN" dirty="0"/>
          </a:p>
        </p:txBody>
      </p:sp>
      <p:sp>
        <p:nvSpPr>
          <p:cNvPr id="3" name="Content Placeholder 2"/>
          <p:cNvSpPr>
            <a:spLocks noGrp="1"/>
          </p:cNvSpPr>
          <p:nvPr>
            <p:ph idx="1"/>
          </p:nvPr>
        </p:nvSpPr>
        <p:spPr>
          <a:xfrm>
            <a:off x="865240" y="1130710"/>
            <a:ext cx="10579508" cy="5486400"/>
          </a:xfrm>
        </p:spPr>
        <p:txBody>
          <a:bodyPr>
            <a:normAutofit fontScale="92500" lnSpcReduction="10000"/>
          </a:bodyPr>
          <a:lstStyle/>
          <a:p>
            <a:pPr algn="just"/>
            <a:r>
              <a:rPr lang="en-US" sz="2600" dirty="0"/>
              <a:t>The tragedy of the commons is an economics problem in which every individual has an incentive to consume a resource, but at the expense of every other </a:t>
            </a:r>
            <a:r>
              <a:rPr lang="en-US" sz="2600" dirty="0" smtClean="0"/>
              <a:t>individual </a:t>
            </a:r>
            <a:r>
              <a:rPr lang="en-US" sz="2600" dirty="0"/>
              <a:t>-- with no way to exclude anyone from consuming</a:t>
            </a:r>
            <a:r>
              <a:rPr lang="en-US" sz="2600" dirty="0" smtClean="0"/>
              <a:t>.</a:t>
            </a:r>
          </a:p>
          <a:p>
            <a:pPr algn="just"/>
            <a:r>
              <a:rPr lang="en-US" sz="2600" dirty="0"/>
              <a:t>The tragedy of the commons is a problem in economics that occurs when individuals neglect the well-being of society in the pursuit of personal gain.</a:t>
            </a:r>
          </a:p>
          <a:p>
            <a:pPr algn="just"/>
            <a:r>
              <a:rPr lang="en-US" sz="2600" dirty="0"/>
              <a:t>This leads to over-consumption and ultimately depletion of the common resource, to everybody's detriment.</a:t>
            </a:r>
          </a:p>
          <a:p>
            <a:pPr algn="just"/>
            <a:r>
              <a:rPr lang="en-US" sz="2600" dirty="0"/>
              <a:t>For a tragedy of the commons to occur a resource must be scarce, </a:t>
            </a:r>
            <a:r>
              <a:rPr lang="en-US" sz="2600" dirty="0" err="1"/>
              <a:t>rivalrous</a:t>
            </a:r>
            <a:r>
              <a:rPr lang="en-US" sz="2600" dirty="0"/>
              <a:t> in consumption, and non-excludable.</a:t>
            </a:r>
          </a:p>
          <a:p>
            <a:pPr algn="just"/>
            <a:r>
              <a:rPr lang="en-US" sz="2600" dirty="0"/>
              <a:t>Solutions to the tragedy of the commons include the imposition of private property rights, government regulation, or the development of a collective action arrangement.</a:t>
            </a:r>
          </a:p>
          <a:p>
            <a:endParaRPr lang="en-IN" dirty="0"/>
          </a:p>
        </p:txBody>
      </p:sp>
    </p:spTree>
    <p:extLst>
      <p:ext uri="{BB962C8B-B14F-4D97-AF65-F5344CB8AC3E}">
        <p14:creationId xmlns:p14="http://schemas.microsoft.com/office/powerpoint/2010/main" val="38710970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IN" sz="9600" dirty="0" smtClean="0">
                <a:latin typeface="Algerian" panose="04020705040A02060702" pitchFamily="82" charset="0"/>
              </a:rPr>
              <a:t>thanks</a:t>
            </a:r>
            <a:endParaRPr lang="en-IN" sz="9600" dirty="0">
              <a:latin typeface="Algerian" panose="04020705040A02060702" pitchFamily="82" charset="0"/>
            </a:endParaRPr>
          </a:p>
        </p:txBody>
      </p:sp>
    </p:spTree>
    <p:extLst>
      <p:ext uri="{BB962C8B-B14F-4D97-AF65-F5344CB8AC3E}">
        <p14:creationId xmlns:p14="http://schemas.microsoft.com/office/powerpoint/2010/main" val="11578434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Template>
  <TotalTime>25</TotalTime>
  <Words>447</Words>
  <Application>Microsoft Office PowerPoint</Application>
  <PresentationFormat>Widescreen</PresentationFormat>
  <Paragraphs>21</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Algerian</vt:lpstr>
      <vt:lpstr>Arial</vt:lpstr>
      <vt:lpstr>Arial Black</vt:lpstr>
      <vt:lpstr>Trebuchet MS</vt:lpstr>
      <vt:lpstr>Tw Cen MT</vt:lpstr>
      <vt:lpstr>Circuit</vt:lpstr>
      <vt:lpstr>COMMON PROPERTY RESOURCES</vt:lpstr>
      <vt:lpstr>MEANING</vt:lpstr>
      <vt:lpstr>PowerPoint Presentation</vt:lpstr>
      <vt:lpstr>PowerPoint Presentation</vt:lpstr>
      <vt:lpstr>OWNERSHIP/PROPERTY RIGHTS OF CPR’s</vt:lpstr>
      <vt:lpstr>What is Tragedy Of The Commons?  </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Cpr env quality as pg</dc:title>
  <dc:creator>LENOVO</dc:creator>
  <cp:lastModifiedBy>LENOVO</cp:lastModifiedBy>
  <cp:revision>4</cp:revision>
  <dcterms:created xsi:type="dcterms:W3CDTF">2021-07-22T05:31:01Z</dcterms:created>
  <dcterms:modified xsi:type="dcterms:W3CDTF">2021-07-22T06:42:18Z</dcterms:modified>
</cp:coreProperties>
</file>