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620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893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8978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3879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594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3667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3097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2834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629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478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476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913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706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546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408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774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43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953C8E1-69CC-4F59-A01E-DE56A1634276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B755239-1A4C-4D17-ABE9-33472C348E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609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953729"/>
            <a:ext cx="8825658" cy="2408903"/>
          </a:xfrm>
        </p:spPr>
        <p:txBody>
          <a:bodyPr/>
          <a:lstStyle/>
          <a:p>
            <a:pPr algn="ctr"/>
            <a:r>
              <a:rPr lang="en-US" dirty="0" smtClean="0"/>
              <a:t>    EXTERNALITIES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PREPARED BY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ANINDITA CHAKRAVARTY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4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64117" cy="387595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/>
              <a:t>In economics, </a:t>
            </a:r>
            <a:r>
              <a:rPr lang="en-US" sz="2400" b="1" i="1" dirty="0">
                <a:solidFill>
                  <a:srgbClr val="FF0000"/>
                </a:solidFill>
              </a:rPr>
              <a:t>an externality </a:t>
            </a:r>
            <a:r>
              <a:rPr lang="en-US" sz="2400" b="1" dirty="0"/>
              <a:t>is a cost or benefit resulting from an activity or transaction, that affects an otherwise uninvolved party who did not choose to be subject to the cost or benefit.</a:t>
            </a:r>
          </a:p>
          <a:p>
            <a:pPr algn="just"/>
            <a:r>
              <a:rPr lang="en-US" sz="2400" b="1" dirty="0"/>
              <a:t>Externalities can either </a:t>
            </a:r>
            <a:r>
              <a:rPr lang="en-US" sz="2400" b="1" i="1" dirty="0">
                <a:solidFill>
                  <a:srgbClr val="FF0000"/>
                </a:solidFill>
              </a:rPr>
              <a:t>be positive or negative</a:t>
            </a:r>
            <a:r>
              <a:rPr lang="en-US" sz="2400" b="1" dirty="0"/>
              <a:t>. They can also occur from production or consumption.</a:t>
            </a:r>
          </a:p>
          <a:p>
            <a:pPr algn="just"/>
            <a:r>
              <a:rPr lang="en-US" sz="2400" b="1" dirty="0"/>
              <a:t>A </a:t>
            </a:r>
            <a:r>
              <a:rPr lang="en-US" sz="2400" b="1" i="1" dirty="0">
                <a:solidFill>
                  <a:srgbClr val="FF0000"/>
                </a:solidFill>
              </a:rPr>
              <a:t>positive externality </a:t>
            </a:r>
            <a:r>
              <a:rPr lang="en-US" sz="2400" b="1" dirty="0"/>
              <a:t>is an action of a product that provides a positive effect on a third party.</a:t>
            </a:r>
          </a:p>
          <a:p>
            <a:pPr algn="just"/>
            <a:r>
              <a:rPr lang="en-US" sz="2400" b="1" dirty="0"/>
              <a:t>A </a:t>
            </a:r>
            <a:r>
              <a:rPr lang="en-US" sz="2400" b="1" i="1" dirty="0">
                <a:solidFill>
                  <a:srgbClr val="FF0000"/>
                </a:solidFill>
              </a:rPr>
              <a:t>negative externality </a:t>
            </a:r>
            <a:r>
              <a:rPr lang="en-US" sz="2400" b="1" dirty="0"/>
              <a:t>is an result of a product that inflicts a negative effect on a third party.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207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EXTERNALITIES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83781" cy="3669481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b="1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Positive Externality in Production: </a:t>
            </a:r>
            <a:r>
              <a:rPr lang="en-US" sz="2400" dirty="0"/>
              <a:t>This occurs when producing a good cause a benefit to a third party not directly involved. </a:t>
            </a:r>
            <a:r>
              <a:rPr lang="en-US" sz="2400" dirty="0">
                <a:solidFill>
                  <a:srgbClr val="FF0000"/>
                </a:solidFill>
              </a:rPr>
              <a:t>A farmer growing apple trees provides nectar for a nearby beekeeper who gains increased honey as a result of the farmers’ orchard.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b="1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Negative Externality in Production</a:t>
            </a:r>
            <a:r>
              <a:rPr lang="en-US" sz="2400" b="1" dirty="0"/>
              <a:t>: </a:t>
            </a:r>
            <a:r>
              <a:rPr lang="en-US" sz="2400" dirty="0"/>
              <a:t>This is when producing a good causes an external cost to a third party. </a:t>
            </a:r>
            <a:r>
              <a:rPr lang="en-US" sz="2400" dirty="0">
                <a:solidFill>
                  <a:srgbClr val="FF0000"/>
                </a:solidFill>
              </a:rPr>
              <a:t>Making furniture by cutting down forests leads to negative externalities such as higher global warming.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127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EXTERNALITIES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400" b="1" dirty="0"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Positive Externality in Consumption</a:t>
            </a:r>
            <a:r>
              <a:rPr lang="en-US" sz="2400" dirty="0"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400" dirty="0"/>
              <a:t>: When consuming a product leads to benefits for other people. </a:t>
            </a:r>
            <a:r>
              <a:rPr lang="en-US" sz="2400" dirty="0">
                <a:solidFill>
                  <a:srgbClr val="FF0000"/>
                </a:solidFill>
              </a:rPr>
              <a:t>Buying a bicycle which reduces pollution and congestion.</a:t>
            </a:r>
            <a:endParaRPr lang="en-US" sz="2400" b="1" dirty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b="1" dirty="0"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Negative externality in consumption</a:t>
            </a:r>
            <a:r>
              <a:rPr lang="en-US" sz="2400" b="1" dirty="0">
                <a:solidFill>
                  <a:schemeClr val="tx1"/>
                </a:solidFill>
              </a:rPr>
              <a:t>:  </a:t>
            </a:r>
            <a:r>
              <a:rPr lang="en-US" sz="2400" dirty="0"/>
              <a:t>When consuming a product causes costs to a third party. For example, </a:t>
            </a:r>
            <a:r>
              <a:rPr lang="en-US" sz="2400" dirty="0">
                <a:solidFill>
                  <a:srgbClr val="FF0000"/>
                </a:solidFill>
              </a:rPr>
              <a:t>if one smoke in a crowded room, other people have to breathe in that smoke. Playing loud music annoys your neighbor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2923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37419"/>
            <a:ext cx="8761413" cy="943213"/>
          </a:xfrm>
        </p:spPr>
        <p:txBody>
          <a:bodyPr/>
          <a:lstStyle/>
          <a:p>
            <a:r>
              <a:rPr lang="en-US" b="1" i="1" dirty="0">
                <a:solidFill>
                  <a:schemeClr val="bg1"/>
                </a:solidFill>
              </a:rPr>
              <a:t>How can Government intervene? </a:t>
            </a: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084" y="2448232"/>
            <a:ext cx="9615948" cy="4188542"/>
          </a:xfrm>
        </p:spPr>
        <p:txBody>
          <a:bodyPr>
            <a:normAutofit lnSpcReduction="10000"/>
          </a:bodyPr>
          <a:lstStyle/>
          <a:p>
            <a:pPr fontAlgn="base">
              <a:lnSpc>
                <a:spcPct val="120000"/>
              </a:lnSpc>
            </a:pPr>
            <a:r>
              <a:rPr lang="en-US" sz="2100" b="1" u="sng" dirty="0">
                <a:solidFill>
                  <a:schemeClr val="accent2">
                    <a:lumMod val="50000"/>
                  </a:schemeClr>
                </a:solidFill>
              </a:rPr>
              <a:t>Legislation – enacting specific laws</a:t>
            </a:r>
            <a:r>
              <a:rPr lang="en-US" sz="2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sz="2100" i="1" dirty="0"/>
              <a:t>banning smoking in restaurants, or making high school attendance mandatory</a:t>
            </a:r>
            <a:r>
              <a:rPr lang="en-US" sz="2100" dirty="0"/>
              <a:t>.</a:t>
            </a:r>
          </a:p>
          <a:p>
            <a:pPr fontAlgn="base">
              <a:lnSpc>
                <a:spcPct val="120000"/>
              </a:lnSpc>
            </a:pPr>
            <a:r>
              <a:rPr lang="en-US" sz="2100" b="1" u="sng" dirty="0">
                <a:solidFill>
                  <a:schemeClr val="accent2">
                    <a:lumMod val="50000"/>
                  </a:schemeClr>
                </a:solidFill>
              </a:rPr>
              <a:t>Direct provision of merit and public goods</a:t>
            </a:r>
            <a:r>
              <a:rPr lang="en-US" sz="2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sz="2100" i="1" dirty="0"/>
              <a:t>by supplying high amounts of education, parks, or libraries.</a:t>
            </a:r>
          </a:p>
          <a:p>
            <a:pPr fontAlgn="base">
              <a:lnSpc>
                <a:spcPct val="120000"/>
              </a:lnSpc>
            </a:pPr>
            <a:r>
              <a:rPr lang="en-US" sz="2100" b="1" u="sng" dirty="0">
                <a:solidFill>
                  <a:schemeClr val="accent2">
                    <a:lumMod val="50000"/>
                  </a:schemeClr>
                </a:solidFill>
              </a:rPr>
              <a:t>Taxation</a:t>
            </a:r>
            <a:r>
              <a:rPr lang="en-US" sz="2100" u="sng" dirty="0"/>
              <a:t> </a:t>
            </a:r>
            <a:r>
              <a:rPr lang="en-US" sz="2100" i="1" dirty="0"/>
              <a:t>: placing a ‘sin-tax’ on tobacco products</a:t>
            </a:r>
          </a:p>
          <a:p>
            <a:pPr fontAlgn="base">
              <a:lnSpc>
                <a:spcPct val="120000"/>
              </a:lnSpc>
            </a:pPr>
            <a:r>
              <a:rPr lang="en-US" sz="2100" b="1" u="sng" dirty="0">
                <a:solidFill>
                  <a:schemeClr val="accent2">
                    <a:lumMod val="50000"/>
                  </a:schemeClr>
                </a:solidFill>
              </a:rPr>
              <a:t>Subsidies</a:t>
            </a:r>
            <a:r>
              <a:rPr lang="en-US" sz="2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sz="2100" i="1" dirty="0"/>
              <a:t>lowering college tuition because society benefits from more educated workers</a:t>
            </a:r>
            <a:r>
              <a:rPr lang="en-US" sz="2100" dirty="0"/>
              <a:t>. </a:t>
            </a:r>
          </a:p>
          <a:p>
            <a:pPr fontAlgn="base">
              <a:lnSpc>
                <a:spcPct val="120000"/>
              </a:lnSpc>
            </a:pPr>
            <a:r>
              <a:rPr lang="en-US" sz="2100" b="1" u="sng" dirty="0">
                <a:solidFill>
                  <a:schemeClr val="accent2">
                    <a:lumMod val="50000"/>
                  </a:schemeClr>
                </a:solidFill>
              </a:rPr>
              <a:t>Extension of property rights</a:t>
            </a:r>
            <a:r>
              <a:rPr lang="en-US" sz="2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sz="2100" i="1" dirty="0"/>
              <a:t>creates privatization for certain non-private goods like lakes, rivers so that individuals can be fined for polluting.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0953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779639"/>
            <a:ext cx="8825658" cy="2997742"/>
          </a:xfrm>
        </p:spPr>
        <p:txBody>
          <a:bodyPr/>
          <a:lstStyle/>
          <a:p>
            <a:pPr algn="ctr"/>
            <a:r>
              <a:rPr lang="en-US" sz="6600" dirty="0" smtClean="0"/>
              <a:t>THANKS</a:t>
            </a:r>
            <a:endParaRPr lang="en-IN" sz="6600" dirty="0"/>
          </a:p>
        </p:txBody>
      </p:sp>
    </p:spTree>
    <p:extLst>
      <p:ext uri="{BB962C8B-B14F-4D97-AF65-F5344CB8AC3E}">
        <p14:creationId xmlns:p14="http://schemas.microsoft.com/office/powerpoint/2010/main" val="3279929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</TotalTime>
  <Words>346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Ion Boardroom</vt:lpstr>
      <vt:lpstr>    EXTERNALITIES</vt:lpstr>
      <vt:lpstr>Externalities</vt:lpstr>
      <vt:lpstr>TYPES OF EXTERNALITIES</vt:lpstr>
      <vt:lpstr>TYPES OF EXTERNALITIES</vt:lpstr>
      <vt:lpstr>How can Government intervene?  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EXTERNALITIES</dc:title>
  <dc:creator>LENOVO</dc:creator>
  <cp:lastModifiedBy>LENOVO</cp:lastModifiedBy>
  <cp:revision>1</cp:revision>
  <dcterms:created xsi:type="dcterms:W3CDTF">2021-07-07T05:06:52Z</dcterms:created>
  <dcterms:modified xsi:type="dcterms:W3CDTF">2021-07-07T05:14:03Z</dcterms:modified>
</cp:coreProperties>
</file>