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60BCB"/>
    <a:srgbClr val="9E2283"/>
    <a:srgbClr val="CB5D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1291"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D1340F-DE0F-4FD1-B78E-59D741BA047E}"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A9B6BE3C-70D6-4CCD-8953-65DFB84A9351}">
      <dgm:prSet phldrT="[Text]" custT="1"/>
      <dgm:spPr/>
      <dgm:t>
        <a:bodyPr/>
        <a:lstStyle/>
        <a:p>
          <a:pPr algn="just"/>
          <a:r>
            <a:rPr lang="en-US" sz="2000" dirty="0"/>
            <a:t>Money plays an important role in any kind of economic system. The main function of money is to facilitate  the exchange of goods and services. </a:t>
          </a:r>
        </a:p>
      </dgm:t>
    </dgm:pt>
    <dgm:pt modelId="{514B3B98-44AC-4DEC-B7EE-73D9F5FCFCE2}" type="parTrans" cxnId="{AC56158C-FD47-43CB-BB69-8A1E3FBDC8AB}">
      <dgm:prSet/>
      <dgm:spPr/>
      <dgm:t>
        <a:bodyPr/>
        <a:lstStyle/>
        <a:p>
          <a:endParaRPr lang="en-US"/>
        </a:p>
      </dgm:t>
    </dgm:pt>
    <dgm:pt modelId="{C32FA72B-9B45-4009-9B85-F21279C79193}" type="sibTrans" cxnId="{AC56158C-FD47-43CB-BB69-8A1E3FBDC8AB}">
      <dgm:prSet/>
      <dgm:spPr/>
      <dgm:t>
        <a:bodyPr/>
        <a:lstStyle/>
        <a:p>
          <a:endParaRPr lang="en-US"/>
        </a:p>
      </dgm:t>
    </dgm:pt>
    <dgm:pt modelId="{E57B4A1C-F063-47F6-9E6F-318A210FDD62}">
      <dgm:prSet phldrT="[Text]" custT="1"/>
      <dgm:spPr/>
      <dgm:t>
        <a:bodyPr/>
        <a:lstStyle/>
        <a:p>
          <a:pPr algn="just"/>
          <a:r>
            <a:rPr lang="en-US" sz="2000" dirty="0"/>
            <a:t>But, prior to the introduction of money, trade was carried out by barter.  Under the barter system, goods were exchanged for other goods. For eg: a piece of cloth was exchanged for a given quantity of potatoes. </a:t>
          </a:r>
        </a:p>
      </dgm:t>
    </dgm:pt>
    <dgm:pt modelId="{A6F81DEF-75F2-49A6-ACB2-D709F99D6A6F}" type="parTrans" cxnId="{F005FF41-72CF-4D93-B8F1-DF6899BBDBB4}">
      <dgm:prSet/>
      <dgm:spPr/>
      <dgm:t>
        <a:bodyPr/>
        <a:lstStyle/>
        <a:p>
          <a:endParaRPr lang="en-US"/>
        </a:p>
      </dgm:t>
    </dgm:pt>
    <dgm:pt modelId="{539F7A02-3B5C-4264-A02B-70A84234F25F}" type="sibTrans" cxnId="{F005FF41-72CF-4D93-B8F1-DF6899BBDBB4}">
      <dgm:prSet/>
      <dgm:spPr/>
      <dgm:t>
        <a:bodyPr/>
        <a:lstStyle/>
        <a:p>
          <a:endParaRPr lang="en-US"/>
        </a:p>
      </dgm:t>
    </dgm:pt>
    <dgm:pt modelId="{D8CBC79D-1735-4B70-84D4-E646B9192A4B}">
      <dgm:prSet phldrT="[Text]" custT="1"/>
      <dgm:spPr/>
      <dgm:t>
        <a:bodyPr/>
        <a:lstStyle/>
        <a:p>
          <a:pPr algn="just"/>
          <a:r>
            <a:rPr lang="en-US" sz="2000" b="1" i="1" u="sng" dirty="0">
              <a:latin typeface="+mj-lt"/>
            </a:rPr>
            <a:t>The Barter System </a:t>
          </a:r>
          <a:r>
            <a:rPr lang="en-US" sz="2000" b="0" i="0" u="none" dirty="0">
              <a:latin typeface="+mj-lt"/>
            </a:rPr>
            <a:t>refers to the system of exchange where goods and services were exchanged directly for other goods and services.  Thus, money had no role to play in this system. </a:t>
          </a:r>
        </a:p>
      </dgm:t>
    </dgm:pt>
    <dgm:pt modelId="{C25622E2-AE11-4A53-8C56-32F5D8F5D309}" type="parTrans" cxnId="{D53CE297-553E-4DC9-8BF7-51AF0AE073DD}">
      <dgm:prSet/>
      <dgm:spPr/>
      <dgm:t>
        <a:bodyPr/>
        <a:lstStyle/>
        <a:p>
          <a:endParaRPr lang="en-US"/>
        </a:p>
      </dgm:t>
    </dgm:pt>
    <dgm:pt modelId="{92A7B953-CB66-48C5-9161-3ED0D3694F4D}" type="sibTrans" cxnId="{D53CE297-553E-4DC9-8BF7-51AF0AE073DD}">
      <dgm:prSet/>
      <dgm:spPr/>
      <dgm:t>
        <a:bodyPr/>
        <a:lstStyle/>
        <a:p>
          <a:endParaRPr lang="en-US"/>
        </a:p>
      </dgm:t>
    </dgm:pt>
    <dgm:pt modelId="{D61111B3-474C-4464-82C4-4779EB579A2E}" type="pres">
      <dgm:prSet presAssocID="{0BD1340F-DE0F-4FD1-B78E-59D741BA047E}" presName="linear" presStyleCnt="0">
        <dgm:presLayoutVars>
          <dgm:dir/>
          <dgm:animLvl val="lvl"/>
          <dgm:resizeHandles val="exact"/>
        </dgm:presLayoutVars>
      </dgm:prSet>
      <dgm:spPr/>
    </dgm:pt>
    <dgm:pt modelId="{773EDC46-1E44-4D3A-A6C2-6DB898994F47}" type="pres">
      <dgm:prSet presAssocID="{A9B6BE3C-70D6-4CCD-8953-65DFB84A9351}" presName="parentLin" presStyleCnt="0"/>
      <dgm:spPr/>
    </dgm:pt>
    <dgm:pt modelId="{792EDAB7-78BC-4582-9EA5-2E692BD395CA}" type="pres">
      <dgm:prSet presAssocID="{A9B6BE3C-70D6-4CCD-8953-65DFB84A9351}" presName="parentLeftMargin" presStyleLbl="node1" presStyleIdx="0" presStyleCnt="3"/>
      <dgm:spPr/>
    </dgm:pt>
    <dgm:pt modelId="{7DDF4213-79F4-42B9-A540-4D74F9B6D7CF}" type="pres">
      <dgm:prSet presAssocID="{A9B6BE3C-70D6-4CCD-8953-65DFB84A9351}" presName="parentText" presStyleLbl="node1" presStyleIdx="0" presStyleCnt="3" custScaleX="142997" custScaleY="127575" custLinFactNeighborX="11220" custLinFactNeighborY="-1490">
        <dgm:presLayoutVars>
          <dgm:chMax val="0"/>
          <dgm:bulletEnabled val="1"/>
        </dgm:presLayoutVars>
      </dgm:prSet>
      <dgm:spPr/>
    </dgm:pt>
    <dgm:pt modelId="{7AA1CCE6-59D8-472F-A7E6-D95668787F0D}" type="pres">
      <dgm:prSet presAssocID="{A9B6BE3C-70D6-4CCD-8953-65DFB84A9351}" presName="negativeSpace" presStyleCnt="0"/>
      <dgm:spPr/>
    </dgm:pt>
    <dgm:pt modelId="{F7E2A38C-7CA8-4E27-9C3F-C938B21CBECF}" type="pres">
      <dgm:prSet presAssocID="{A9B6BE3C-70D6-4CCD-8953-65DFB84A9351}" presName="childText" presStyleLbl="conFgAcc1" presStyleIdx="0" presStyleCnt="3">
        <dgm:presLayoutVars>
          <dgm:bulletEnabled val="1"/>
        </dgm:presLayoutVars>
      </dgm:prSet>
      <dgm:spPr/>
    </dgm:pt>
    <dgm:pt modelId="{5DAD95E3-B97A-4C71-BC02-2AFC1B97FFBE}" type="pres">
      <dgm:prSet presAssocID="{C32FA72B-9B45-4009-9B85-F21279C79193}" presName="spaceBetweenRectangles" presStyleCnt="0"/>
      <dgm:spPr/>
    </dgm:pt>
    <dgm:pt modelId="{8CF4A631-E73A-4124-B701-17CC928060F5}" type="pres">
      <dgm:prSet presAssocID="{E57B4A1C-F063-47F6-9E6F-318A210FDD62}" presName="parentLin" presStyleCnt="0"/>
      <dgm:spPr/>
    </dgm:pt>
    <dgm:pt modelId="{4B42ACDD-1CCD-4D25-9CB5-5D20B6B9519B}" type="pres">
      <dgm:prSet presAssocID="{E57B4A1C-F063-47F6-9E6F-318A210FDD62}" presName="parentLeftMargin" presStyleLbl="node1" presStyleIdx="0" presStyleCnt="3"/>
      <dgm:spPr/>
    </dgm:pt>
    <dgm:pt modelId="{181709BB-F245-466E-8AD2-5C822645D2D4}" type="pres">
      <dgm:prSet presAssocID="{E57B4A1C-F063-47F6-9E6F-318A210FDD62}" presName="parentText" presStyleLbl="node1" presStyleIdx="1" presStyleCnt="3" custScaleX="142857" custScaleY="136856">
        <dgm:presLayoutVars>
          <dgm:chMax val="0"/>
          <dgm:bulletEnabled val="1"/>
        </dgm:presLayoutVars>
      </dgm:prSet>
      <dgm:spPr/>
    </dgm:pt>
    <dgm:pt modelId="{07CE65F4-3164-4784-95C7-0ED5CFE9EEA1}" type="pres">
      <dgm:prSet presAssocID="{E57B4A1C-F063-47F6-9E6F-318A210FDD62}" presName="negativeSpace" presStyleCnt="0"/>
      <dgm:spPr/>
    </dgm:pt>
    <dgm:pt modelId="{7C7DDAE6-439C-4833-9D96-1618E486F893}" type="pres">
      <dgm:prSet presAssocID="{E57B4A1C-F063-47F6-9E6F-318A210FDD62}" presName="childText" presStyleLbl="conFgAcc1" presStyleIdx="1" presStyleCnt="3">
        <dgm:presLayoutVars>
          <dgm:bulletEnabled val="1"/>
        </dgm:presLayoutVars>
      </dgm:prSet>
      <dgm:spPr/>
    </dgm:pt>
    <dgm:pt modelId="{6997B46C-6A9D-44CE-A2CD-662D1FDE38A4}" type="pres">
      <dgm:prSet presAssocID="{539F7A02-3B5C-4264-A02B-70A84234F25F}" presName="spaceBetweenRectangles" presStyleCnt="0"/>
      <dgm:spPr/>
    </dgm:pt>
    <dgm:pt modelId="{4D62F819-D355-4CC1-99F9-8ACD15C7C960}" type="pres">
      <dgm:prSet presAssocID="{D8CBC79D-1735-4B70-84D4-E646B9192A4B}" presName="parentLin" presStyleCnt="0"/>
      <dgm:spPr/>
    </dgm:pt>
    <dgm:pt modelId="{6E751382-BB1F-479E-8F75-BF37F7C65A33}" type="pres">
      <dgm:prSet presAssocID="{D8CBC79D-1735-4B70-84D4-E646B9192A4B}" presName="parentLeftMargin" presStyleLbl="node1" presStyleIdx="1" presStyleCnt="3"/>
      <dgm:spPr/>
    </dgm:pt>
    <dgm:pt modelId="{DC48E1B6-0672-42FE-B847-D18EE8B565D9}" type="pres">
      <dgm:prSet presAssocID="{D8CBC79D-1735-4B70-84D4-E646B9192A4B}" presName="parentText" presStyleLbl="node1" presStyleIdx="2" presStyleCnt="3" custScaleX="142857">
        <dgm:presLayoutVars>
          <dgm:chMax val="0"/>
          <dgm:bulletEnabled val="1"/>
        </dgm:presLayoutVars>
      </dgm:prSet>
      <dgm:spPr/>
    </dgm:pt>
    <dgm:pt modelId="{5272C509-3D60-4FBA-B07B-DF3672FE9034}" type="pres">
      <dgm:prSet presAssocID="{D8CBC79D-1735-4B70-84D4-E646B9192A4B}" presName="negativeSpace" presStyleCnt="0"/>
      <dgm:spPr/>
    </dgm:pt>
    <dgm:pt modelId="{4F7DDC1F-EB81-4CFB-85A2-8CE471D72BC1}" type="pres">
      <dgm:prSet presAssocID="{D8CBC79D-1735-4B70-84D4-E646B9192A4B}" presName="childText" presStyleLbl="conFgAcc1" presStyleIdx="2" presStyleCnt="3">
        <dgm:presLayoutVars>
          <dgm:bulletEnabled val="1"/>
        </dgm:presLayoutVars>
      </dgm:prSet>
      <dgm:spPr/>
    </dgm:pt>
  </dgm:ptLst>
  <dgm:cxnLst>
    <dgm:cxn modelId="{F005FF41-72CF-4D93-B8F1-DF6899BBDBB4}" srcId="{0BD1340F-DE0F-4FD1-B78E-59D741BA047E}" destId="{E57B4A1C-F063-47F6-9E6F-318A210FDD62}" srcOrd="1" destOrd="0" parTransId="{A6F81DEF-75F2-49A6-ACB2-D709F99D6A6F}" sibTransId="{539F7A02-3B5C-4264-A02B-70A84234F25F}"/>
    <dgm:cxn modelId="{135FA47B-29A4-4D54-A6D6-355A159CB895}" type="presOf" srcId="{E57B4A1C-F063-47F6-9E6F-318A210FDD62}" destId="{181709BB-F245-466E-8AD2-5C822645D2D4}" srcOrd="1" destOrd="0" presId="urn:microsoft.com/office/officeart/2005/8/layout/list1"/>
    <dgm:cxn modelId="{CB9B387D-12A0-4B2A-A29A-251C5A57594D}" type="presOf" srcId="{A9B6BE3C-70D6-4CCD-8953-65DFB84A9351}" destId="{7DDF4213-79F4-42B9-A540-4D74F9B6D7CF}" srcOrd="1" destOrd="0" presId="urn:microsoft.com/office/officeart/2005/8/layout/list1"/>
    <dgm:cxn modelId="{AC56158C-FD47-43CB-BB69-8A1E3FBDC8AB}" srcId="{0BD1340F-DE0F-4FD1-B78E-59D741BA047E}" destId="{A9B6BE3C-70D6-4CCD-8953-65DFB84A9351}" srcOrd="0" destOrd="0" parTransId="{514B3B98-44AC-4DEC-B7EE-73D9F5FCFCE2}" sibTransId="{C32FA72B-9B45-4009-9B85-F21279C79193}"/>
    <dgm:cxn modelId="{D53CE297-553E-4DC9-8BF7-51AF0AE073DD}" srcId="{0BD1340F-DE0F-4FD1-B78E-59D741BA047E}" destId="{D8CBC79D-1735-4B70-84D4-E646B9192A4B}" srcOrd="2" destOrd="0" parTransId="{C25622E2-AE11-4A53-8C56-32F5D8F5D309}" sibTransId="{92A7B953-CB66-48C5-9161-3ED0D3694F4D}"/>
    <dgm:cxn modelId="{6EB2569F-D54E-4DDD-A163-487FEC118EC4}" type="presOf" srcId="{D8CBC79D-1735-4B70-84D4-E646B9192A4B}" destId="{6E751382-BB1F-479E-8F75-BF37F7C65A33}" srcOrd="0" destOrd="0" presId="urn:microsoft.com/office/officeart/2005/8/layout/list1"/>
    <dgm:cxn modelId="{B5FF32B0-5FDF-4B57-B180-EF70EAC98B5F}" type="presOf" srcId="{0BD1340F-DE0F-4FD1-B78E-59D741BA047E}" destId="{D61111B3-474C-4464-82C4-4779EB579A2E}" srcOrd="0" destOrd="0" presId="urn:microsoft.com/office/officeart/2005/8/layout/list1"/>
    <dgm:cxn modelId="{2D1E39B8-3004-4779-B96B-3EF4F9E3B70E}" type="presOf" srcId="{E57B4A1C-F063-47F6-9E6F-318A210FDD62}" destId="{4B42ACDD-1CCD-4D25-9CB5-5D20B6B9519B}" srcOrd="0" destOrd="0" presId="urn:microsoft.com/office/officeart/2005/8/layout/list1"/>
    <dgm:cxn modelId="{AFB290D2-5E99-4342-9596-E5FB6DD9F018}" type="presOf" srcId="{D8CBC79D-1735-4B70-84D4-E646B9192A4B}" destId="{DC48E1B6-0672-42FE-B847-D18EE8B565D9}" srcOrd="1" destOrd="0" presId="urn:microsoft.com/office/officeart/2005/8/layout/list1"/>
    <dgm:cxn modelId="{EB208CFC-C76A-4D21-8BB9-BB730A4EF4D8}" type="presOf" srcId="{A9B6BE3C-70D6-4CCD-8953-65DFB84A9351}" destId="{792EDAB7-78BC-4582-9EA5-2E692BD395CA}" srcOrd="0" destOrd="0" presId="urn:microsoft.com/office/officeart/2005/8/layout/list1"/>
    <dgm:cxn modelId="{67C236FF-4C59-4440-85E5-30CCF47FFE94}" type="presParOf" srcId="{D61111B3-474C-4464-82C4-4779EB579A2E}" destId="{773EDC46-1E44-4D3A-A6C2-6DB898994F47}" srcOrd="0" destOrd="0" presId="urn:microsoft.com/office/officeart/2005/8/layout/list1"/>
    <dgm:cxn modelId="{D5D43F75-344C-4CDA-93A0-8C5C5FC0AD1E}" type="presParOf" srcId="{773EDC46-1E44-4D3A-A6C2-6DB898994F47}" destId="{792EDAB7-78BC-4582-9EA5-2E692BD395CA}" srcOrd="0" destOrd="0" presId="urn:microsoft.com/office/officeart/2005/8/layout/list1"/>
    <dgm:cxn modelId="{49B3E8A6-58A9-48E9-B9F6-E6453F5345D7}" type="presParOf" srcId="{773EDC46-1E44-4D3A-A6C2-6DB898994F47}" destId="{7DDF4213-79F4-42B9-A540-4D74F9B6D7CF}" srcOrd="1" destOrd="0" presId="urn:microsoft.com/office/officeart/2005/8/layout/list1"/>
    <dgm:cxn modelId="{A142FDAA-8F86-48C2-910A-FBB03B9FA448}" type="presParOf" srcId="{D61111B3-474C-4464-82C4-4779EB579A2E}" destId="{7AA1CCE6-59D8-472F-A7E6-D95668787F0D}" srcOrd="1" destOrd="0" presId="urn:microsoft.com/office/officeart/2005/8/layout/list1"/>
    <dgm:cxn modelId="{F5F28D57-4E32-4483-895D-83C1834E66E9}" type="presParOf" srcId="{D61111B3-474C-4464-82C4-4779EB579A2E}" destId="{F7E2A38C-7CA8-4E27-9C3F-C938B21CBECF}" srcOrd="2" destOrd="0" presId="urn:microsoft.com/office/officeart/2005/8/layout/list1"/>
    <dgm:cxn modelId="{190DCB1A-AFDB-4627-A585-4F081EF2EE40}" type="presParOf" srcId="{D61111B3-474C-4464-82C4-4779EB579A2E}" destId="{5DAD95E3-B97A-4C71-BC02-2AFC1B97FFBE}" srcOrd="3" destOrd="0" presId="urn:microsoft.com/office/officeart/2005/8/layout/list1"/>
    <dgm:cxn modelId="{4D926008-DF8D-4DAE-8375-F3CF50C25848}" type="presParOf" srcId="{D61111B3-474C-4464-82C4-4779EB579A2E}" destId="{8CF4A631-E73A-4124-B701-17CC928060F5}" srcOrd="4" destOrd="0" presId="urn:microsoft.com/office/officeart/2005/8/layout/list1"/>
    <dgm:cxn modelId="{CF9611DB-202A-4CCF-8BFE-376F3049BDE9}" type="presParOf" srcId="{8CF4A631-E73A-4124-B701-17CC928060F5}" destId="{4B42ACDD-1CCD-4D25-9CB5-5D20B6B9519B}" srcOrd="0" destOrd="0" presId="urn:microsoft.com/office/officeart/2005/8/layout/list1"/>
    <dgm:cxn modelId="{8998AFF3-B7ED-414E-9783-19BB46D2A9AA}" type="presParOf" srcId="{8CF4A631-E73A-4124-B701-17CC928060F5}" destId="{181709BB-F245-466E-8AD2-5C822645D2D4}" srcOrd="1" destOrd="0" presId="urn:microsoft.com/office/officeart/2005/8/layout/list1"/>
    <dgm:cxn modelId="{3C21567E-5D58-41B8-8B96-65780FC57BB2}" type="presParOf" srcId="{D61111B3-474C-4464-82C4-4779EB579A2E}" destId="{07CE65F4-3164-4784-95C7-0ED5CFE9EEA1}" srcOrd="5" destOrd="0" presId="urn:microsoft.com/office/officeart/2005/8/layout/list1"/>
    <dgm:cxn modelId="{AE06F7B7-51C2-4F40-AB84-0A4F09C9EF62}" type="presParOf" srcId="{D61111B3-474C-4464-82C4-4779EB579A2E}" destId="{7C7DDAE6-439C-4833-9D96-1618E486F893}" srcOrd="6" destOrd="0" presId="urn:microsoft.com/office/officeart/2005/8/layout/list1"/>
    <dgm:cxn modelId="{A6E2FC13-BD56-4C05-8EE4-910C01BBB11A}" type="presParOf" srcId="{D61111B3-474C-4464-82C4-4779EB579A2E}" destId="{6997B46C-6A9D-44CE-A2CD-662D1FDE38A4}" srcOrd="7" destOrd="0" presId="urn:microsoft.com/office/officeart/2005/8/layout/list1"/>
    <dgm:cxn modelId="{09E11950-558A-4B8A-9F73-FF6F096E98D0}" type="presParOf" srcId="{D61111B3-474C-4464-82C4-4779EB579A2E}" destId="{4D62F819-D355-4CC1-99F9-8ACD15C7C960}" srcOrd="8" destOrd="0" presId="urn:microsoft.com/office/officeart/2005/8/layout/list1"/>
    <dgm:cxn modelId="{3CE2825B-4A58-4DBB-89A2-324A388D3929}" type="presParOf" srcId="{4D62F819-D355-4CC1-99F9-8ACD15C7C960}" destId="{6E751382-BB1F-479E-8F75-BF37F7C65A33}" srcOrd="0" destOrd="0" presId="urn:microsoft.com/office/officeart/2005/8/layout/list1"/>
    <dgm:cxn modelId="{BF3B2231-C02E-454E-83BE-8EC025187897}" type="presParOf" srcId="{4D62F819-D355-4CC1-99F9-8ACD15C7C960}" destId="{DC48E1B6-0672-42FE-B847-D18EE8B565D9}" srcOrd="1" destOrd="0" presId="urn:microsoft.com/office/officeart/2005/8/layout/list1"/>
    <dgm:cxn modelId="{A39CBB8B-A811-4B0D-84D4-11A1298F8AF6}" type="presParOf" srcId="{D61111B3-474C-4464-82C4-4779EB579A2E}" destId="{5272C509-3D60-4FBA-B07B-DF3672FE9034}" srcOrd="9" destOrd="0" presId="urn:microsoft.com/office/officeart/2005/8/layout/list1"/>
    <dgm:cxn modelId="{133C3C5B-F9FE-4D88-8D6F-AE2B632AE055}" type="presParOf" srcId="{D61111B3-474C-4464-82C4-4779EB579A2E}" destId="{4F7DDC1F-EB81-4CFB-85A2-8CE471D72BC1}"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EE39BA-938F-4873-B737-3F92518A09ED}"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499125BF-E720-4F49-9D78-7AF23DD33173}">
      <dgm:prSet phldrT="[Text]" custT="1"/>
      <dgm:spPr>
        <a:solidFill>
          <a:srgbClr val="9E2283"/>
        </a:solidFill>
      </dgm:spPr>
      <dgm:t>
        <a:bodyPr/>
        <a:lstStyle/>
        <a:p>
          <a:r>
            <a:rPr lang="en-US" sz="3600" dirty="0">
              <a:solidFill>
                <a:schemeClr val="bg1"/>
              </a:solidFill>
            </a:rPr>
            <a:t>Lack Of Double Coincidence of Wants</a:t>
          </a:r>
        </a:p>
      </dgm:t>
    </dgm:pt>
    <dgm:pt modelId="{E20AF224-3CB2-41B3-BEAD-E665D5E96C97}" type="parTrans" cxnId="{8134E40F-9672-48B7-920D-4B214AB3CAE0}">
      <dgm:prSet/>
      <dgm:spPr/>
      <dgm:t>
        <a:bodyPr/>
        <a:lstStyle/>
        <a:p>
          <a:endParaRPr lang="en-US"/>
        </a:p>
      </dgm:t>
    </dgm:pt>
    <dgm:pt modelId="{8ED9665A-84E0-490A-9229-BCEA99796D7D}" type="sibTrans" cxnId="{8134E40F-9672-48B7-920D-4B214AB3CAE0}">
      <dgm:prSet/>
      <dgm:spPr/>
      <dgm:t>
        <a:bodyPr/>
        <a:lstStyle/>
        <a:p>
          <a:endParaRPr lang="en-US"/>
        </a:p>
      </dgm:t>
    </dgm:pt>
    <dgm:pt modelId="{563E1142-C201-4AE4-BFB7-2EA8DDD83E73}">
      <dgm:prSet phldrT="[Text]" custT="1"/>
      <dgm:spPr>
        <a:solidFill>
          <a:srgbClr val="00B050"/>
        </a:solidFill>
      </dgm:spPr>
      <dgm:t>
        <a:bodyPr/>
        <a:lstStyle/>
        <a:p>
          <a:r>
            <a:rPr lang="en-US" sz="2000" b="1" dirty="0"/>
            <a:t>The barter system requires a double coincidence of wants on the part of those who want to exchange goods or services. </a:t>
          </a:r>
        </a:p>
      </dgm:t>
    </dgm:pt>
    <dgm:pt modelId="{3A74C178-50BD-4084-8C26-EF53A0F99E88}" type="parTrans" cxnId="{0BA94B69-8A2E-40B4-96DD-0CCD2F2F89A8}">
      <dgm:prSet/>
      <dgm:spPr/>
      <dgm:t>
        <a:bodyPr/>
        <a:lstStyle/>
        <a:p>
          <a:endParaRPr lang="en-US"/>
        </a:p>
      </dgm:t>
    </dgm:pt>
    <dgm:pt modelId="{F6B0F0E9-9D3E-4D9D-BC0B-43BCD2F0F871}" type="sibTrans" cxnId="{0BA94B69-8A2E-40B4-96DD-0CCD2F2F89A8}">
      <dgm:prSet/>
      <dgm:spPr/>
      <dgm:t>
        <a:bodyPr/>
        <a:lstStyle/>
        <a:p>
          <a:endParaRPr lang="en-US"/>
        </a:p>
      </dgm:t>
    </dgm:pt>
    <dgm:pt modelId="{4F215EC5-B23C-403B-ADE2-2B4686FE3A2B}">
      <dgm:prSet phldrT="[Text]" custT="1"/>
      <dgm:spPr/>
      <dgm:t>
        <a:bodyPr/>
        <a:lstStyle/>
        <a:p>
          <a:r>
            <a:rPr lang="en-US" sz="2000" b="1" dirty="0"/>
            <a:t>It is necessary for a person who wishes to trade his good or service to find some other person who is not only willing to buy his good or service but also possesses that good which the former wants. This is double coincidence of wants. </a:t>
          </a:r>
        </a:p>
      </dgm:t>
    </dgm:pt>
    <dgm:pt modelId="{D171007E-E664-40B7-906A-1354BFFFF134}" type="parTrans" cxnId="{B7D6234D-17A3-4469-9E24-3D452C4B0A40}">
      <dgm:prSet/>
      <dgm:spPr/>
      <dgm:t>
        <a:bodyPr/>
        <a:lstStyle/>
        <a:p>
          <a:endParaRPr lang="en-US"/>
        </a:p>
      </dgm:t>
    </dgm:pt>
    <dgm:pt modelId="{6C519C29-9C0E-4C04-86C8-C2BECA68C8CA}" type="sibTrans" cxnId="{B7D6234D-17A3-4469-9E24-3D452C4B0A40}">
      <dgm:prSet/>
      <dgm:spPr/>
      <dgm:t>
        <a:bodyPr/>
        <a:lstStyle/>
        <a:p>
          <a:endParaRPr lang="en-US"/>
        </a:p>
      </dgm:t>
    </dgm:pt>
    <dgm:pt modelId="{1B15F84F-1FEB-4175-8EC4-980A9755D9A4}">
      <dgm:prSet phldrT="[Text]" custT="1"/>
      <dgm:spPr>
        <a:solidFill>
          <a:schemeClr val="accent6">
            <a:lumMod val="50000"/>
          </a:schemeClr>
        </a:solidFill>
      </dgm:spPr>
      <dgm:t>
        <a:bodyPr/>
        <a:lstStyle/>
        <a:p>
          <a:r>
            <a:rPr lang="en-US" sz="2000" b="1" dirty="0"/>
            <a:t>For eg: suppose a person has rice  and wants to exchange it for utensils. He has to find out a person who not only have utensils but also wants rice in return.   But, such a double coincidence is a rare possibility</a:t>
          </a:r>
          <a:r>
            <a:rPr lang="en-US" sz="2000" dirty="0"/>
            <a:t>.  </a:t>
          </a:r>
        </a:p>
      </dgm:t>
    </dgm:pt>
    <dgm:pt modelId="{CF2F27C7-FA66-4C72-835F-663A559A94D0}" type="parTrans" cxnId="{0D5C752B-E691-40A7-84E3-C20A0A621659}">
      <dgm:prSet/>
      <dgm:spPr/>
      <dgm:t>
        <a:bodyPr/>
        <a:lstStyle/>
        <a:p>
          <a:endParaRPr lang="en-US"/>
        </a:p>
      </dgm:t>
    </dgm:pt>
    <dgm:pt modelId="{23643237-7512-452A-8736-E091F3201C45}" type="sibTrans" cxnId="{0D5C752B-E691-40A7-84E3-C20A0A621659}">
      <dgm:prSet/>
      <dgm:spPr/>
      <dgm:t>
        <a:bodyPr/>
        <a:lstStyle/>
        <a:p>
          <a:endParaRPr lang="en-US"/>
        </a:p>
      </dgm:t>
    </dgm:pt>
    <dgm:pt modelId="{F6BEF234-7411-4A0A-AEEC-A21FD26D2A86}" type="pres">
      <dgm:prSet presAssocID="{33EE39BA-938F-4873-B737-3F92518A09ED}" presName="composite" presStyleCnt="0">
        <dgm:presLayoutVars>
          <dgm:chMax val="1"/>
          <dgm:dir/>
          <dgm:resizeHandles val="exact"/>
        </dgm:presLayoutVars>
      </dgm:prSet>
      <dgm:spPr/>
    </dgm:pt>
    <dgm:pt modelId="{4921ADBE-BB79-4326-9BBA-888BBE7592AB}" type="pres">
      <dgm:prSet presAssocID="{499125BF-E720-4F49-9D78-7AF23DD33173}" presName="roof" presStyleLbl="dkBgShp" presStyleIdx="0" presStyleCnt="2" custScaleY="66292"/>
      <dgm:spPr/>
    </dgm:pt>
    <dgm:pt modelId="{D8E499D3-4FAA-4922-A60D-C05339FBFFBA}" type="pres">
      <dgm:prSet presAssocID="{499125BF-E720-4F49-9D78-7AF23DD33173}" presName="pillars" presStyleCnt="0"/>
      <dgm:spPr/>
    </dgm:pt>
    <dgm:pt modelId="{9D458219-87C5-4566-A223-101B433FF872}" type="pres">
      <dgm:prSet presAssocID="{499125BF-E720-4F49-9D78-7AF23DD33173}" presName="pillar1" presStyleLbl="node1" presStyleIdx="0" presStyleCnt="3">
        <dgm:presLayoutVars>
          <dgm:bulletEnabled val="1"/>
        </dgm:presLayoutVars>
      </dgm:prSet>
      <dgm:spPr/>
    </dgm:pt>
    <dgm:pt modelId="{09320525-088F-4F24-8224-2D49377DA149}" type="pres">
      <dgm:prSet presAssocID="{4F215EC5-B23C-403B-ADE2-2B4686FE3A2B}" presName="pillarX" presStyleLbl="node1" presStyleIdx="1" presStyleCnt="3">
        <dgm:presLayoutVars>
          <dgm:bulletEnabled val="1"/>
        </dgm:presLayoutVars>
      </dgm:prSet>
      <dgm:spPr/>
    </dgm:pt>
    <dgm:pt modelId="{59544973-D06D-4D5C-8ACD-751A03F5B789}" type="pres">
      <dgm:prSet presAssocID="{1B15F84F-1FEB-4175-8EC4-980A9755D9A4}" presName="pillarX" presStyleLbl="node1" presStyleIdx="2" presStyleCnt="3">
        <dgm:presLayoutVars>
          <dgm:bulletEnabled val="1"/>
        </dgm:presLayoutVars>
      </dgm:prSet>
      <dgm:spPr/>
    </dgm:pt>
    <dgm:pt modelId="{C07E446D-2E32-46CB-A266-C1045B619D2E}" type="pres">
      <dgm:prSet presAssocID="{499125BF-E720-4F49-9D78-7AF23DD33173}" presName="base" presStyleLbl="dkBgShp" presStyleIdx="1" presStyleCnt="2"/>
      <dgm:spPr/>
    </dgm:pt>
  </dgm:ptLst>
  <dgm:cxnLst>
    <dgm:cxn modelId="{B3CB2A05-D10A-4A60-B19A-332E9907CF5F}" type="presOf" srcId="{33EE39BA-938F-4873-B737-3F92518A09ED}" destId="{F6BEF234-7411-4A0A-AEEC-A21FD26D2A86}" srcOrd="0" destOrd="0" presId="urn:microsoft.com/office/officeart/2005/8/layout/hList3"/>
    <dgm:cxn modelId="{8134E40F-9672-48B7-920D-4B214AB3CAE0}" srcId="{33EE39BA-938F-4873-B737-3F92518A09ED}" destId="{499125BF-E720-4F49-9D78-7AF23DD33173}" srcOrd="0" destOrd="0" parTransId="{E20AF224-3CB2-41B3-BEAD-E665D5E96C97}" sibTransId="{8ED9665A-84E0-490A-9229-BCEA99796D7D}"/>
    <dgm:cxn modelId="{09BF2811-EE16-4174-A84E-CACDD3E40714}" type="presOf" srcId="{499125BF-E720-4F49-9D78-7AF23DD33173}" destId="{4921ADBE-BB79-4326-9BBA-888BBE7592AB}" srcOrd="0" destOrd="0" presId="urn:microsoft.com/office/officeart/2005/8/layout/hList3"/>
    <dgm:cxn modelId="{0C877116-E53D-485C-A8AA-00E566CBE8C4}" type="presOf" srcId="{4F215EC5-B23C-403B-ADE2-2B4686FE3A2B}" destId="{09320525-088F-4F24-8224-2D49377DA149}" srcOrd="0" destOrd="0" presId="urn:microsoft.com/office/officeart/2005/8/layout/hList3"/>
    <dgm:cxn modelId="{6D41DC25-94BE-4154-8F99-A73F343A5C41}" type="presOf" srcId="{563E1142-C201-4AE4-BFB7-2EA8DDD83E73}" destId="{9D458219-87C5-4566-A223-101B433FF872}" srcOrd="0" destOrd="0" presId="urn:microsoft.com/office/officeart/2005/8/layout/hList3"/>
    <dgm:cxn modelId="{0D5C752B-E691-40A7-84E3-C20A0A621659}" srcId="{499125BF-E720-4F49-9D78-7AF23DD33173}" destId="{1B15F84F-1FEB-4175-8EC4-980A9755D9A4}" srcOrd="2" destOrd="0" parTransId="{CF2F27C7-FA66-4C72-835F-663A559A94D0}" sibTransId="{23643237-7512-452A-8736-E091F3201C45}"/>
    <dgm:cxn modelId="{0BA94B69-8A2E-40B4-96DD-0CCD2F2F89A8}" srcId="{499125BF-E720-4F49-9D78-7AF23DD33173}" destId="{563E1142-C201-4AE4-BFB7-2EA8DDD83E73}" srcOrd="0" destOrd="0" parTransId="{3A74C178-50BD-4084-8C26-EF53A0F99E88}" sibTransId="{F6B0F0E9-9D3E-4D9D-BC0B-43BCD2F0F871}"/>
    <dgm:cxn modelId="{B7D6234D-17A3-4469-9E24-3D452C4B0A40}" srcId="{499125BF-E720-4F49-9D78-7AF23DD33173}" destId="{4F215EC5-B23C-403B-ADE2-2B4686FE3A2B}" srcOrd="1" destOrd="0" parTransId="{D171007E-E664-40B7-906A-1354BFFFF134}" sibTransId="{6C519C29-9C0E-4C04-86C8-C2BECA68C8CA}"/>
    <dgm:cxn modelId="{7ABFF7E9-55F2-4FCB-99D9-F1BB76901A65}" type="presOf" srcId="{1B15F84F-1FEB-4175-8EC4-980A9755D9A4}" destId="{59544973-D06D-4D5C-8ACD-751A03F5B789}" srcOrd="0" destOrd="0" presId="urn:microsoft.com/office/officeart/2005/8/layout/hList3"/>
    <dgm:cxn modelId="{F91BB16D-99DC-45C6-85D6-67C5847FD25F}" type="presParOf" srcId="{F6BEF234-7411-4A0A-AEEC-A21FD26D2A86}" destId="{4921ADBE-BB79-4326-9BBA-888BBE7592AB}" srcOrd="0" destOrd="0" presId="urn:microsoft.com/office/officeart/2005/8/layout/hList3"/>
    <dgm:cxn modelId="{290044D2-A657-4E14-A176-A88BDF7DDFEB}" type="presParOf" srcId="{F6BEF234-7411-4A0A-AEEC-A21FD26D2A86}" destId="{D8E499D3-4FAA-4922-A60D-C05339FBFFBA}" srcOrd="1" destOrd="0" presId="urn:microsoft.com/office/officeart/2005/8/layout/hList3"/>
    <dgm:cxn modelId="{B37369F8-CC7E-4900-8838-DDB3915A5906}" type="presParOf" srcId="{D8E499D3-4FAA-4922-A60D-C05339FBFFBA}" destId="{9D458219-87C5-4566-A223-101B433FF872}" srcOrd="0" destOrd="0" presId="urn:microsoft.com/office/officeart/2005/8/layout/hList3"/>
    <dgm:cxn modelId="{59AB228A-16D2-4B38-9254-28D767687651}" type="presParOf" srcId="{D8E499D3-4FAA-4922-A60D-C05339FBFFBA}" destId="{09320525-088F-4F24-8224-2D49377DA149}" srcOrd="1" destOrd="0" presId="urn:microsoft.com/office/officeart/2005/8/layout/hList3"/>
    <dgm:cxn modelId="{883FDD3B-281E-4926-88E0-DB5DABE21A29}" type="presParOf" srcId="{D8E499D3-4FAA-4922-A60D-C05339FBFFBA}" destId="{59544973-D06D-4D5C-8ACD-751A03F5B789}" srcOrd="2" destOrd="0" presId="urn:microsoft.com/office/officeart/2005/8/layout/hList3"/>
    <dgm:cxn modelId="{2464CCAC-4E46-434C-946E-A0441AD4FC6F}" type="presParOf" srcId="{F6BEF234-7411-4A0A-AEEC-A21FD26D2A86}" destId="{C07E446D-2E32-46CB-A266-C1045B619D2E}"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73753A-35BC-473B-99CE-11C5F0016A87}" type="doc">
      <dgm:prSet loTypeId="urn:microsoft.com/office/officeart/2005/8/layout/hList3" loCatId="list" qsTypeId="urn:microsoft.com/office/officeart/2005/8/quickstyle/3d3" qsCatId="3D" csTypeId="urn:microsoft.com/office/officeart/2005/8/colors/accent1_2" csCatId="accent1" phldr="1"/>
      <dgm:spPr/>
      <dgm:t>
        <a:bodyPr/>
        <a:lstStyle/>
        <a:p>
          <a:endParaRPr lang="en-US"/>
        </a:p>
      </dgm:t>
    </dgm:pt>
    <dgm:pt modelId="{C16B656B-C4D9-4943-A59C-BD1F8E76C524}">
      <dgm:prSet phldrT="[Text]" custT="1"/>
      <dgm:spPr/>
      <dgm:t>
        <a:bodyPr/>
        <a:lstStyle/>
        <a:p>
          <a:r>
            <a:rPr lang="en-US" sz="3600" dirty="0"/>
            <a:t>Lack of Common Measure of Value</a:t>
          </a:r>
        </a:p>
      </dgm:t>
    </dgm:pt>
    <dgm:pt modelId="{00C79883-B6FA-42BC-90AC-65732ED90CDC}" type="parTrans" cxnId="{B3B552AB-B876-42F9-9158-ED3FF6D75F0D}">
      <dgm:prSet/>
      <dgm:spPr/>
      <dgm:t>
        <a:bodyPr/>
        <a:lstStyle/>
        <a:p>
          <a:endParaRPr lang="en-US"/>
        </a:p>
      </dgm:t>
    </dgm:pt>
    <dgm:pt modelId="{B1184E04-FF69-4809-8B0C-EE7EDA9141C7}" type="sibTrans" cxnId="{B3B552AB-B876-42F9-9158-ED3FF6D75F0D}">
      <dgm:prSet/>
      <dgm:spPr/>
      <dgm:t>
        <a:bodyPr/>
        <a:lstStyle/>
        <a:p>
          <a:endParaRPr lang="en-US"/>
        </a:p>
      </dgm:t>
    </dgm:pt>
    <dgm:pt modelId="{6FFDC855-8A29-4467-A9CB-21D3D39C2C59}">
      <dgm:prSet phldrT="[Text]" custT="1"/>
      <dgm:spPr>
        <a:solidFill>
          <a:srgbClr val="92D050"/>
        </a:solidFill>
      </dgm:spPr>
      <dgm:t>
        <a:bodyPr/>
        <a:lstStyle/>
        <a:p>
          <a:r>
            <a:rPr lang="en-US" sz="2000" b="1" dirty="0"/>
            <a:t>There is no common unit in terms of which values of goods and services can be measured and stated. </a:t>
          </a:r>
        </a:p>
      </dgm:t>
    </dgm:pt>
    <dgm:pt modelId="{5605DBEB-E5EE-41A5-89AA-39DCD77FFBEE}" type="parTrans" cxnId="{A87DCDA1-4AAD-4010-BDE3-E0F1CAE805DA}">
      <dgm:prSet/>
      <dgm:spPr/>
      <dgm:t>
        <a:bodyPr/>
        <a:lstStyle/>
        <a:p>
          <a:endParaRPr lang="en-US"/>
        </a:p>
      </dgm:t>
    </dgm:pt>
    <dgm:pt modelId="{37A13BC4-4BF1-40D0-B345-91F605509BE9}" type="sibTrans" cxnId="{A87DCDA1-4AAD-4010-BDE3-E0F1CAE805DA}">
      <dgm:prSet/>
      <dgm:spPr/>
      <dgm:t>
        <a:bodyPr/>
        <a:lstStyle/>
        <a:p>
          <a:endParaRPr lang="en-US"/>
        </a:p>
      </dgm:t>
    </dgm:pt>
    <dgm:pt modelId="{97242EB3-7330-4B61-9182-C2D66759C06A}">
      <dgm:prSet phldrT="[Text]" custT="1"/>
      <dgm:spPr>
        <a:solidFill>
          <a:schemeClr val="tx1">
            <a:lumMod val="75000"/>
            <a:lumOff val="25000"/>
          </a:schemeClr>
        </a:solidFill>
      </dgm:spPr>
      <dgm:t>
        <a:bodyPr/>
        <a:lstStyle/>
        <a:p>
          <a:r>
            <a:rPr lang="en-US" sz="2000" b="1" dirty="0"/>
            <a:t>The value of a good or service means the amount of other goods and services it can be exchanged for in the market . Proper accounting system was absent in barter system. </a:t>
          </a:r>
        </a:p>
      </dgm:t>
    </dgm:pt>
    <dgm:pt modelId="{59980E5D-9E1A-4657-8FA4-5EAE14930BEE}" type="parTrans" cxnId="{68A3EB68-A526-4192-979B-E937C9CB306C}">
      <dgm:prSet/>
      <dgm:spPr/>
      <dgm:t>
        <a:bodyPr/>
        <a:lstStyle/>
        <a:p>
          <a:endParaRPr lang="en-US"/>
        </a:p>
      </dgm:t>
    </dgm:pt>
    <dgm:pt modelId="{0BCD9C0B-9595-4AEE-A30A-C6140A5CB134}" type="sibTrans" cxnId="{68A3EB68-A526-4192-979B-E937C9CB306C}">
      <dgm:prSet/>
      <dgm:spPr/>
      <dgm:t>
        <a:bodyPr/>
        <a:lstStyle/>
        <a:p>
          <a:endParaRPr lang="en-US"/>
        </a:p>
      </dgm:t>
    </dgm:pt>
    <dgm:pt modelId="{21DCFFD1-A2CB-4C1C-AC56-208C7796CE65}">
      <dgm:prSet phldrT="[Text]" custT="1"/>
      <dgm:spPr>
        <a:solidFill>
          <a:srgbClr val="9E2283"/>
        </a:solidFill>
      </dgm:spPr>
      <dgm:t>
        <a:bodyPr/>
        <a:lstStyle/>
        <a:p>
          <a:r>
            <a:rPr lang="en-US" sz="2000" b="1" dirty="0"/>
            <a:t>The value of each good and service would have to be expressed not just in one quantity but in as many quantities as there are kinds and qualities of other goods and services in the market</a:t>
          </a:r>
          <a:r>
            <a:rPr lang="en-US" sz="2000" dirty="0"/>
            <a:t>. </a:t>
          </a:r>
        </a:p>
      </dgm:t>
    </dgm:pt>
    <dgm:pt modelId="{909B0FAD-6542-4DA6-B74C-F6DF8CF9E851}" type="parTrans" cxnId="{C6EDE3BA-90C0-4C90-8A66-3FD9B3996897}">
      <dgm:prSet/>
      <dgm:spPr/>
      <dgm:t>
        <a:bodyPr/>
        <a:lstStyle/>
        <a:p>
          <a:endParaRPr lang="en-US"/>
        </a:p>
      </dgm:t>
    </dgm:pt>
    <dgm:pt modelId="{4CB1C3DC-4DB8-4EB6-AF10-E9402C49A9BF}" type="sibTrans" cxnId="{C6EDE3BA-90C0-4C90-8A66-3FD9B3996897}">
      <dgm:prSet/>
      <dgm:spPr/>
      <dgm:t>
        <a:bodyPr/>
        <a:lstStyle/>
        <a:p>
          <a:endParaRPr lang="en-US"/>
        </a:p>
      </dgm:t>
    </dgm:pt>
    <dgm:pt modelId="{5AF18290-AE59-432E-A990-53BF532DC7E7}" type="pres">
      <dgm:prSet presAssocID="{3D73753A-35BC-473B-99CE-11C5F0016A87}" presName="composite" presStyleCnt="0">
        <dgm:presLayoutVars>
          <dgm:chMax val="1"/>
          <dgm:dir/>
          <dgm:resizeHandles val="exact"/>
        </dgm:presLayoutVars>
      </dgm:prSet>
      <dgm:spPr/>
    </dgm:pt>
    <dgm:pt modelId="{1096A65A-1195-4D19-BC4E-C9B67DD9C1B2}" type="pres">
      <dgm:prSet presAssocID="{C16B656B-C4D9-4943-A59C-BD1F8E76C524}" presName="roof" presStyleLbl="dkBgShp" presStyleIdx="0" presStyleCnt="2" custScaleY="34018"/>
      <dgm:spPr/>
    </dgm:pt>
    <dgm:pt modelId="{A427FA83-6CEC-462B-9A9A-949E5CD63D5C}" type="pres">
      <dgm:prSet presAssocID="{C16B656B-C4D9-4943-A59C-BD1F8E76C524}" presName="pillars" presStyleCnt="0"/>
      <dgm:spPr/>
    </dgm:pt>
    <dgm:pt modelId="{CCF7840B-0F37-49D4-B127-7904B808706E}" type="pres">
      <dgm:prSet presAssocID="{C16B656B-C4D9-4943-A59C-BD1F8E76C524}" presName="pillar1" presStyleLbl="node1" presStyleIdx="0" presStyleCnt="3">
        <dgm:presLayoutVars>
          <dgm:bulletEnabled val="1"/>
        </dgm:presLayoutVars>
      </dgm:prSet>
      <dgm:spPr/>
    </dgm:pt>
    <dgm:pt modelId="{0EBA2F70-2952-433F-AD53-EF27A536ECEC}" type="pres">
      <dgm:prSet presAssocID="{97242EB3-7330-4B61-9182-C2D66759C06A}" presName="pillarX" presStyleLbl="node1" presStyleIdx="1" presStyleCnt="3" custScaleY="103206" custLinFactNeighborX="-1021" custLinFactNeighborY="978">
        <dgm:presLayoutVars>
          <dgm:bulletEnabled val="1"/>
        </dgm:presLayoutVars>
      </dgm:prSet>
      <dgm:spPr/>
    </dgm:pt>
    <dgm:pt modelId="{81DB6E0A-EB05-46A6-B2C3-6C09A89C63B1}" type="pres">
      <dgm:prSet presAssocID="{21DCFFD1-A2CB-4C1C-AC56-208C7796CE65}" presName="pillarX" presStyleLbl="node1" presStyleIdx="2" presStyleCnt="3">
        <dgm:presLayoutVars>
          <dgm:bulletEnabled val="1"/>
        </dgm:presLayoutVars>
      </dgm:prSet>
      <dgm:spPr/>
    </dgm:pt>
    <dgm:pt modelId="{6DA40F13-2C89-4639-8474-819CA8DB00AA}" type="pres">
      <dgm:prSet presAssocID="{C16B656B-C4D9-4943-A59C-BD1F8E76C524}" presName="base" presStyleLbl="dkBgShp" presStyleIdx="1" presStyleCnt="2"/>
      <dgm:spPr/>
    </dgm:pt>
  </dgm:ptLst>
  <dgm:cxnLst>
    <dgm:cxn modelId="{CA173C1C-F474-47DF-9C2B-C9B93AB8FDC5}" type="presOf" srcId="{3D73753A-35BC-473B-99CE-11C5F0016A87}" destId="{5AF18290-AE59-432E-A990-53BF532DC7E7}" srcOrd="0" destOrd="0" presId="urn:microsoft.com/office/officeart/2005/8/layout/hList3"/>
    <dgm:cxn modelId="{68A3EB68-A526-4192-979B-E937C9CB306C}" srcId="{C16B656B-C4D9-4943-A59C-BD1F8E76C524}" destId="{97242EB3-7330-4B61-9182-C2D66759C06A}" srcOrd="1" destOrd="0" parTransId="{59980E5D-9E1A-4657-8FA4-5EAE14930BEE}" sibTransId="{0BCD9C0B-9595-4AEE-A30A-C6140A5CB134}"/>
    <dgm:cxn modelId="{2A045699-D95E-4DD0-9AC3-1D84EE27D4BD}" type="presOf" srcId="{C16B656B-C4D9-4943-A59C-BD1F8E76C524}" destId="{1096A65A-1195-4D19-BC4E-C9B67DD9C1B2}" srcOrd="0" destOrd="0" presId="urn:microsoft.com/office/officeart/2005/8/layout/hList3"/>
    <dgm:cxn modelId="{02B1379A-7121-40BA-8170-E40032E03421}" type="presOf" srcId="{21DCFFD1-A2CB-4C1C-AC56-208C7796CE65}" destId="{81DB6E0A-EB05-46A6-B2C3-6C09A89C63B1}" srcOrd="0" destOrd="0" presId="urn:microsoft.com/office/officeart/2005/8/layout/hList3"/>
    <dgm:cxn modelId="{7FE64F9D-B97A-4645-AD8E-4C5902E8FFD1}" type="presOf" srcId="{6FFDC855-8A29-4467-A9CB-21D3D39C2C59}" destId="{CCF7840B-0F37-49D4-B127-7904B808706E}" srcOrd="0" destOrd="0" presId="urn:microsoft.com/office/officeart/2005/8/layout/hList3"/>
    <dgm:cxn modelId="{A87DCDA1-4AAD-4010-BDE3-E0F1CAE805DA}" srcId="{C16B656B-C4D9-4943-A59C-BD1F8E76C524}" destId="{6FFDC855-8A29-4467-A9CB-21D3D39C2C59}" srcOrd="0" destOrd="0" parTransId="{5605DBEB-E5EE-41A5-89AA-39DCD77FFBEE}" sibTransId="{37A13BC4-4BF1-40D0-B345-91F605509BE9}"/>
    <dgm:cxn modelId="{B3B552AB-B876-42F9-9158-ED3FF6D75F0D}" srcId="{3D73753A-35BC-473B-99CE-11C5F0016A87}" destId="{C16B656B-C4D9-4943-A59C-BD1F8E76C524}" srcOrd="0" destOrd="0" parTransId="{00C79883-B6FA-42BC-90AC-65732ED90CDC}" sibTransId="{B1184E04-FF69-4809-8B0C-EE7EDA9141C7}"/>
    <dgm:cxn modelId="{C6EDE3BA-90C0-4C90-8A66-3FD9B3996897}" srcId="{C16B656B-C4D9-4943-A59C-BD1F8E76C524}" destId="{21DCFFD1-A2CB-4C1C-AC56-208C7796CE65}" srcOrd="2" destOrd="0" parTransId="{909B0FAD-6542-4DA6-B74C-F6DF8CF9E851}" sibTransId="{4CB1C3DC-4DB8-4EB6-AF10-E9402C49A9BF}"/>
    <dgm:cxn modelId="{7474AFFA-3EA5-4740-B575-B112F8E4F326}" type="presOf" srcId="{97242EB3-7330-4B61-9182-C2D66759C06A}" destId="{0EBA2F70-2952-433F-AD53-EF27A536ECEC}" srcOrd="0" destOrd="0" presId="urn:microsoft.com/office/officeart/2005/8/layout/hList3"/>
    <dgm:cxn modelId="{C2CEC4CE-3884-4445-98AF-BA1D3285DB38}" type="presParOf" srcId="{5AF18290-AE59-432E-A990-53BF532DC7E7}" destId="{1096A65A-1195-4D19-BC4E-C9B67DD9C1B2}" srcOrd="0" destOrd="0" presId="urn:microsoft.com/office/officeart/2005/8/layout/hList3"/>
    <dgm:cxn modelId="{BBC45FE9-0B29-40E3-AB71-8D024E35B4F7}" type="presParOf" srcId="{5AF18290-AE59-432E-A990-53BF532DC7E7}" destId="{A427FA83-6CEC-462B-9A9A-949E5CD63D5C}" srcOrd="1" destOrd="0" presId="urn:microsoft.com/office/officeart/2005/8/layout/hList3"/>
    <dgm:cxn modelId="{DA792FAE-01F9-4F3C-9F6A-438E4B8A8AE1}" type="presParOf" srcId="{A427FA83-6CEC-462B-9A9A-949E5CD63D5C}" destId="{CCF7840B-0F37-49D4-B127-7904B808706E}" srcOrd="0" destOrd="0" presId="urn:microsoft.com/office/officeart/2005/8/layout/hList3"/>
    <dgm:cxn modelId="{FD2E6EB4-DC3E-4721-811E-EC30A899AD19}" type="presParOf" srcId="{A427FA83-6CEC-462B-9A9A-949E5CD63D5C}" destId="{0EBA2F70-2952-433F-AD53-EF27A536ECEC}" srcOrd="1" destOrd="0" presId="urn:microsoft.com/office/officeart/2005/8/layout/hList3"/>
    <dgm:cxn modelId="{761B969A-0B0E-41DE-ACF4-C66A55F3B38C}" type="presParOf" srcId="{A427FA83-6CEC-462B-9A9A-949E5CD63D5C}" destId="{81DB6E0A-EB05-46A6-B2C3-6C09A89C63B1}" srcOrd="2" destOrd="0" presId="urn:microsoft.com/office/officeart/2005/8/layout/hList3"/>
    <dgm:cxn modelId="{DF9BE53E-D6E2-48EF-B82F-BB8D889A655B}" type="presParOf" srcId="{5AF18290-AE59-432E-A990-53BF532DC7E7}" destId="{6DA40F13-2C89-4639-8474-819CA8DB00AA}"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DD740B8-190D-4F11-910F-D123245651E6}" type="doc">
      <dgm:prSet loTypeId="urn:microsoft.com/office/officeart/2005/8/layout/hList3" loCatId="list" qsTypeId="urn:microsoft.com/office/officeart/2005/8/quickstyle/3d3" qsCatId="3D" csTypeId="urn:microsoft.com/office/officeart/2005/8/colors/accent1_2" csCatId="accent1" phldr="1"/>
      <dgm:spPr/>
      <dgm:t>
        <a:bodyPr/>
        <a:lstStyle/>
        <a:p>
          <a:endParaRPr lang="en-US"/>
        </a:p>
      </dgm:t>
    </dgm:pt>
    <dgm:pt modelId="{6D2ADB79-2421-497F-ABC6-832D3DD3353F}">
      <dgm:prSet phldrT="[Text]" custT="1"/>
      <dgm:spPr/>
      <dgm:t>
        <a:bodyPr/>
        <a:lstStyle/>
        <a:p>
          <a:r>
            <a:rPr lang="en-US" sz="4000" b="1" dirty="0"/>
            <a:t>Problem of future payments</a:t>
          </a:r>
        </a:p>
      </dgm:t>
    </dgm:pt>
    <dgm:pt modelId="{6C970CC8-B065-4CD5-8D60-ECA5087280D6}" type="parTrans" cxnId="{2653C031-92BC-4FBE-9EAC-8C064D4E13AE}">
      <dgm:prSet/>
      <dgm:spPr/>
      <dgm:t>
        <a:bodyPr/>
        <a:lstStyle/>
        <a:p>
          <a:endParaRPr lang="en-US"/>
        </a:p>
      </dgm:t>
    </dgm:pt>
    <dgm:pt modelId="{A90F461D-6DE3-4433-9A7E-B562B125933E}" type="sibTrans" cxnId="{2653C031-92BC-4FBE-9EAC-8C064D4E13AE}">
      <dgm:prSet/>
      <dgm:spPr/>
      <dgm:t>
        <a:bodyPr/>
        <a:lstStyle/>
        <a:p>
          <a:endParaRPr lang="en-US"/>
        </a:p>
      </dgm:t>
    </dgm:pt>
    <dgm:pt modelId="{A4251677-DC4C-4E5B-8CD7-5E148387AC82}">
      <dgm:prSet phldrT="[Text]" custT="1"/>
      <dgm:spPr>
        <a:solidFill>
          <a:srgbClr val="C60BCB"/>
        </a:solidFill>
      </dgm:spPr>
      <dgm:t>
        <a:bodyPr/>
        <a:lstStyle/>
        <a:p>
          <a:pPr algn="just"/>
          <a:r>
            <a:rPr lang="en-US" sz="2000" b="1" dirty="0"/>
            <a:t>In an exchange economy, people enter into agreements relating to wages, salaries, interests, rents  and other prices extending over a period of time. But, barter system does not involve future payments. </a:t>
          </a:r>
        </a:p>
      </dgm:t>
    </dgm:pt>
    <dgm:pt modelId="{8CC00C30-5D87-4967-9DF2-E5B7EE669076}" type="parTrans" cxnId="{7484ED30-4BBF-4858-B29A-DB7B75A57845}">
      <dgm:prSet/>
      <dgm:spPr/>
      <dgm:t>
        <a:bodyPr/>
        <a:lstStyle/>
        <a:p>
          <a:endParaRPr lang="en-US"/>
        </a:p>
      </dgm:t>
    </dgm:pt>
    <dgm:pt modelId="{27DE8673-1B22-446E-B297-A051C36E0D1B}" type="sibTrans" cxnId="{7484ED30-4BBF-4858-B29A-DB7B75A57845}">
      <dgm:prSet/>
      <dgm:spPr/>
      <dgm:t>
        <a:bodyPr/>
        <a:lstStyle/>
        <a:p>
          <a:endParaRPr lang="en-US"/>
        </a:p>
      </dgm:t>
    </dgm:pt>
    <dgm:pt modelId="{5B221B58-80ED-44F0-8A5E-1C7A256C0F66}">
      <dgm:prSet phldrT="[Text]" custT="1"/>
      <dgm:spPr>
        <a:solidFill>
          <a:srgbClr val="FFC000"/>
        </a:solidFill>
      </dgm:spPr>
      <dgm:t>
        <a:bodyPr/>
        <a:lstStyle/>
        <a:p>
          <a:r>
            <a:rPr lang="en-US" sz="2000" b="1" dirty="0"/>
            <a:t>Because future payments might be problematic as:</a:t>
          </a:r>
        </a:p>
        <a:p>
          <a:r>
            <a:rPr lang="en-US" sz="2000" b="1" dirty="0"/>
            <a:t>1.  There might be disagreement regarding the quality of goods</a:t>
          </a:r>
        </a:p>
        <a:p>
          <a:r>
            <a:rPr lang="en-US" sz="2000" b="1" dirty="0"/>
            <a:t>2. There might be disagreement regarding which good to be used for repayment.</a:t>
          </a:r>
        </a:p>
        <a:p>
          <a:r>
            <a:rPr lang="en-US" sz="2000" b="1" dirty="0"/>
            <a:t>3. There exists a risk associated with the value of the good over a period of time.</a:t>
          </a:r>
        </a:p>
        <a:p>
          <a:endParaRPr lang="en-US" sz="2000" b="1" dirty="0"/>
        </a:p>
      </dgm:t>
    </dgm:pt>
    <dgm:pt modelId="{D364514B-D7DB-4131-BCAA-B34F0CD38D3C}" type="parTrans" cxnId="{17D0890A-BBB6-48C6-969B-60D1F9F6C9EE}">
      <dgm:prSet/>
      <dgm:spPr/>
      <dgm:t>
        <a:bodyPr/>
        <a:lstStyle/>
        <a:p>
          <a:endParaRPr lang="en-US"/>
        </a:p>
      </dgm:t>
    </dgm:pt>
    <dgm:pt modelId="{F034984A-69C2-47F3-A11A-18F1856C43F9}" type="sibTrans" cxnId="{17D0890A-BBB6-48C6-969B-60D1F9F6C9EE}">
      <dgm:prSet/>
      <dgm:spPr/>
      <dgm:t>
        <a:bodyPr/>
        <a:lstStyle/>
        <a:p>
          <a:endParaRPr lang="en-US"/>
        </a:p>
      </dgm:t>
    </dgm:pt>
    <dgm:pt modelId="{0F2EA6AE-8401-4151-8E29-138BF3CCF6A6}" type="pres">
      <dgm:prSet presAssocID="{5DD740B8-190D-4F11-910F-D123245651E6}" presName="composite" presStyleCnt="0">
        <dgm:presLayoutVars>
          <dgm:chMax val="1"/>
          <dgm:dir/>
          <dgm:resizeHandles val="exact"/>
        </dgm:presLayoutVars>
      </dgm:prSet>
      <dgm:spPr/>
    </dgm:pt>
    <dgm:pt modelId="{D42C09E9-B020-4036-955F-DD7701EBFA5F}" type="pres">
      <dgm:prSet presAssocID="{6D2ADB79-2421-497F-ABC6-832D3DD3353F}" presName="roof" presStyleLbl="dkBgShp" presStyleIdx="0" presStyleCnt="2" custScaleY="41902"/>
      <dgm:spPr/>
    </dgm:pt>
    <dgm:pt modelId="{B12A7D49-73A8-4031-9F34-A540F3A7EB82}" type="pres">
      <dgm:prSet presAssocID="{6D2ADB79-2421-497F-ABC6-832D3DD3353F}" presName="pillars" presStyleCnt="0"/>
      <dgm:spPr/>
    </dgm:pt>
    <dgm:pt modelId="{A2917950-70C7-4083-9911-07CBAEF82254}" type="pres">
      <dgm:prSet presAssocID="{6D2ADB79-2421-497F-ABC6-832D3DD3353F}" presName="pillar1" presStyleLbl="node1" presStyleIdx="0" presStyleCnt="2" custScaleY="114336">
        <dgm:presLayoutVars>
          <dgm:bulletEnabled val="1"/>
        </dgm:presLayoutVars>
      </dgm:prSet>
      <dgm:spPr/>
    </dgm:pt>
    <dgm:pt modelId="{2C496EFA-A3B9-44ED-A6C0-26C539D9CD4F}" type="pres">
      <dgm:prSet presAssocID="{5B221B58-80ED-44F0-8A5E-1C7A256C0F66}" presName="pillarX" presStyleLbl="node1" presStyleIdx="1" presStyleCnt="2" custScaleY="109864" custLinFactNeighborX="942" custLinFactNeighborY="-2236">
        <dgm:presLayoutVars>
          <dgm:bulletEnabled val="1"/>
        </dgm:presLayoutVars>
      </dgm:prSet>
      <dgm:spPr/>
    </dgm:pt>
    <dgm:pt modelId="{CFF25D33-4FB3-48BE-A677-6A573AD45CAB}" type="pres">
      <dgm:prSet presAssocID="{6D2ADB79-2421-497F-ABC6-832D3DD3353F}" presName="base" presStyleLbl="dkBgShp" presStyleIdx="1" presStyleCnt="2"/>
      <dgm:spPr/>
    </dgm:pt>
  </dgm:ptLst>
  <dgm:cxnLst>
    <dgm:cxn modelId="{17D0890A-BBB6-48C6-969B-60D1F9F6C9EE}" srcId="{6D2ADB79-2421-497F-ABC6-832D3DD3353F}" destId="{5B221B58-80ED-44F0-8A5E-1C7A256C0F66}" srcOrd="1" destOrd="0" parTransId="{D364514B-D7DB-4131-BCAA-B34F0CD38D3C}" sibTransId="{F034984A-69C2-47F3-A11A-18F1856C43F9}"/>
    <dgm:cxn modelId="{0B6D1E1F-D403-4C5B-A3A6-D8EBF3B1C365}" type="presOf" srcId="{A4251677-DC4C-4E5B-8CD7-5E148387AC82}" destId="{A2917950-70C7-4083-9911-07CBAEF82254}" srcOrd="0" destOrd="0" presId="urn:microsoft.com/office/officeart/2005/8/layout/hList3"/>
    <dgm:cxn modelId="{7484ED30-4BBF-4858-B29A-DB7B75A57845}" srcId="{6D2ADB79-2421-497F-ABC6-832D3DD3353F}" destId="{A4251677-DC4C-4E5B-8CD7-5E148387AC82}" srcOrd="0" destOrd="0" parTransId="{8CC00C30-5D87-4967-9DF2-E5B7EE669076}" sibTransId="{27DE8673-1B22-446E-B297-A051C36E0D1B}"/>
    <dgm:cxn modelId="{2653C031-92BC-4FBE-9EAC-8C064D4E13AE}" srcId="{5DD740B8-190D-4F11-910F-D123245651E6}" destId="{6D2ADB79-2421-497F-ABC6-832D3DD3353F}" srcOrd="0" destOrd="0" parTransId="{6C970CC8-B065-4CD5-8D60-ECA5087280D6}" sibTransId="{A90F461D-6DE3-4433-9A7E-B562B125933E}"/>
    <dgm:cxn modelId="{9B8DF576-E280-493C-BAE9-05633978F54E}" type="presOf" srcId="{6D2ADB79-2421-497F-ABC6-832D3DD3353F}" destId="{D42C09E9-B020-4036-955F-DD7701EBFA5F}" srcOrd="0" destOrd="0" presId="urn:microsoft.com/office/officeart/2005/8/layout/hList3"/>
    <dgm:cxn modelId="{33890EC3-950D-4307-BC2A-777D1241BFD6}" type="presOf" srcId="{5DD740B8-190D-4F11-910F-D123245651E6}" destId="{0F2EA6AE-8401-4151-8E29-138BF3CCF6A6}" srcOrd="0" destOrd="0" presId="urn:microsoft.com/office/officeart/2005/8/layout/hList3"/>
    <dgm:cxn modelId="{E3017FFC-D0BF-46C8-97EC-2843EF77D60B}" type="presOf" srcId="{5B221B58-80ED-44F0-8A5E-1C7A256C0F66}" destId="{2C496EFA-A3B9-44ED-A6C0-26C539D9CD4F}" srcOrd="0" destOrd="0" presId="urn:microsoft.com/office/officeart/2005/8/layout/hList3"/>
    <dgm:cxn modelId="{B9BC2BCF-8362-407A-B90E-D287D14186A5}" type="presParOf" srcId="{0F2EA6AE-8401-4151-8E29-138BF3CCF6A6}" destId="{D42C09E9-B020-4036-955F-DD7701EBFA5F}" srcOrd="0" destOrd="0" presId="urn:microsoft.com/office/officeart/2005/8/layout/hList3"/>
    <dgm:cxn modelId="{02BE4CA2-371B-4A97-99DF-2779C8ECF331}" type="presParOf" srcId="{0F2EA6AE-8401-4151-8E29-138BF3CCF6A6}" destId="{B12A7D49-73A8-4031-9F34-A540F3A7EB82}" srcOrd="1" destOrd="0" presId="urn:microsoft.com/office/officeart/2005/8/layout/hList3"/>
    <dgm:cxn modelId="{C1B73B24-4BC0-43C9-BA8F-2E0A089A55E5}" type="presParOf" srcId="{B12A7D49-73A8-4031-9F34-A540F3A7EB82}" destId="{A2917950-70C7-4083-9911-07CBAEF82254}" srcOrd="0" destOrd="0" presId="urn:microsoft.com/office/officeart/2005/8/layout/hList3"/>
    <dgm:cxn modelId="{3A48034C-C200-4A33-B9C4-FE3B6375E266}" type="presParOf" srcId="{B12A7D49-73A8-4031-9F34-A540F3A7EB82}" destId="{2C496EFA-A3B9-44ED-A6C0-26C539D9CD4F}" srcOrd="1" destOrd="0" presId="urn:microsoft.com/office/officeart/2005/8/layout/hList3"/>
    <dgm:cxn modelId="{1D1059BA-B7D6-4D57-94A9-68B6A6B517E9}" type="presParOf" srcId="{0F2EA6AE-8401-4151-8E29-138BF3CCF6A6}" destId="{CFF25D33-4FB3-48BE-A677-6A573AD45CAB}"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7FCA16B-9CAA-4324-8E73-DD686B99BDA0}" type="doc">
      <dgm:prSet loTypeId="urn:microsoft.com/office/officeart/2005/8/layout/hList3" loCatId="list" qsTypeId="urn:microsoft.com/office/officeart/2005/8/quickstyle/simple1" qsCatId="simple" csTypeId="urn:microsoft.com/office/officeart/2005/8/colors/accent1_2" csCatId="accent1" phldr="1"/>
      <dgm:spPr/>
      <dgm:t>
        <a:bodyPr/>
        <a:lstStyle/>
        <a:p>
          <a:endParaRPr lang="en-US"/>
        </a:p>
      </dgm:t>
    </dgm:pt>
    <dgm:pt modelId="{AF931036-2D88-4EBF-9709-D0CF8A5E11D8}">
      <dgm:prSet phldrT="[Text]" custT="1"/>
      <dgm:spPr/>
      <dgm:t>
        <a:bodyPr/>
        <a:lstStyle/>
        <a:p>
          <a:r>
            <a:rPr lang="en-US" sz="3600" b="1" dirty="0"/>
            <a:t>Problem of Store of Value</a:t>
          </a:r>
        </a:p>
      </dgm:t>
    </dgm:pt>
    <dgm:pt modelId="{7B3B1B83-1A40-48F5-9B53-B60A5E367D09}" type="parTrans" cxnId="{A4FBAE90-8AD8-499F-A63A-EB2FF9BD0BE9}">
      <dgm:prSet/>
      <dgm:spPr/>
      <dgm:t>
        <a:bodyPr/>
        <a:lstStyle/>
        <a:p>
          <a:endParaRPr lang="en-US"/>
        </a:p>
      </dgm:t>
    </dgm:pt>
    <dgm:pt modelId="{0679DD3A-F0A2-44B9-ABF8-39583BBFF890}" type="sibTrans" cxnId="{A4FBAE90-8AD8-499F-A63A-EB2FF9BD0BE9}">
      <dgm:prSet/>
      <dgm:spPr/>
      <dgm:t>
        <a:bodyPr/>
        <a:lstStyle/>
        <a:p>
          <a:endParaRPr lang="en-US"/>
        </a:p>
      </dgm:t>
    </dgm:pt>
    <dgm:pt modelId="{222DF45C-5194-4F64-908A-5E7035F0606D}">
      <dgm:prSet phldrT="[Text]" custT="1"/>
      <dgm:spPr>
        <a:solidFill>
          <a:schemeClr val="accent5">
            <a:lumMod val="75000"/>
          </a:schemeClr>
        </a:solidFill>
      </dgm:spPr>
      <dgm:t>
        <a:bodyPr/>
        <a:lstStyle/>
        <a:p>
          <a:r>
            <a:rPr lang="en-US" sz="2000" b="1" dirty="0"/>
            <a:t>In this system, people can store value of purchasing power only in the form of specific goods. </a:t>
          </a:r>
        </a:p>
      </dgm:t>
    </dgm:pt>
    <dgm:pt modelId="{B391A2CE-9680-4A06-98FA-62848EF2A010}" type="parTrans" cxnId="{9A1EA26D-99C0-4321-AA96-8CF52F92B5A1}">
      <dgm:prSet/>
      <dgm:spPr/>
      <dgm:t>
        <a:bodyPr/>
        <a:lstStyle/>
        <a:p>
          <a:endParaRPr lang="en-US"/>
        </a:p>
      </dgm:t>
    </dgm:pt>
    <dgm:pt modelId="{02CC864B-6BD2-42E3-A5C7-212FD98E5797}" type="sibTrans" cxnId="{9A1EA26D-99C0-4321-AA96-8CF52F92B5A1}">
      <dgm:prSet/>
      <dgm:spPr/>
      <dgm:t>
        <a:bodyPr/>
        <a:lstStyle/>
        <a:p>
          <a:endParaRPr lang="en-US"/>
        </a:p>
      </dgm:t>
    </dgm:pt>
    <dgm:pt modelId="{F1519C5E-33A9-421D-8AC0-C521527FF228}">
      <dgm:prSet phldrT="[Text]" custT="1"/>
      <dgm:spPr>
        <a:solidFill>
          <a:srgbClr val="002060"/>
        </a:solidFill>
      </dgm:spPr>
      <dgm:t>
        <a:bodyPr/>
        <a:lstStyle/>
        <a:p>
          <a:r>
            <a:rPr lang="en-US" sz="2000" b="1" dirty="0"/>
            <a:t>But goods like milk, vegetables, fruits are perishable in nature and not durable. Storage in the form of goods may be costly. </a:t>
          </a:r>
        </a:p>
      </dgm:t>
    </dgm:pt>
    <dgm:pt modelId="{FFFE72A2-3809-44E8-8A73-D179CF8C8C11}" type="parTrans" cxnId="{2C301960-0E0E-4A5F-B8BF-B66238DF09B5}">
      <dgm:prSet/>
      <dgm:spPr/>
      <dgm:t>
        <a:bodyPr/>
        <a:lstStyle/>
        <a:p>
          <a:endParaRPr lang="en-US"/>
        </a:p>
      </dgm:t>
    </dgm:pt>
    <dgm:pt modelId="{9543C018-1787-41C1-8FFB-A039F64C1312}" type="sibTrans" cxnId="{2C301960-0E0E-4A5F-B8BF-B66238DF09B5}">
      <dgm:prSet/>
      <dgm:spPr/>
      <dgm:t>
        <a:bodyPr/>
        <a:lstStyle/>
        <a:p>
          <a:endParaRPr lang="en-US"/>
        </a:p>
      </dgm:t>
    </dgm:pt>
    <dgm:pt modelId="{2821C584-71ED-48C0-A23C-336526A21C9F}" type="pres">
      <dgm:prSet presAssocID="{F7FCA16B-9CAA-4324-8E73-DD686B99BDA0}" presName="composite" presStyleCnt="0">
        <dgm:presLayoutVars>
          <dgm:chMax val="1"/>
          <dgm:dir/>
          <dgm:resizeHandles val="exact"/>
        </dgm:presLayoutVars>
      </dgm:prSet>
      <dgm:spPr/>
    </dgm:pt>
    <dgm:pt modelId="{42FE44FD-E64D-4185-AF2B-2CC2BA6D725B}" type="pres">
      <dgm:prSet presAssocID="{AF931036-2D88-4EBF-9709-D0CF8A5E11D8}" presName="roof" presStyleLbl="dkBgShp" presStyleIdx="0" presStyleCnt="2" custScaleY="76191"/>
      <dgm:spPr/>
    </dgm:pt>
    <dgm:pt modelId="{1C92F355-9D02-4303-8E3A-D293E0F2027F}" type="pres">
      <dgm:prSet presAssocID="{AF931036-2D88-4EBF-9709-D0CF8A5E11D8}" presName="pillars" presStyleCnt="0"/>
      <dgm:spPr/>
    </dgm:pt>
    <dgm:pt modelId="{D4452692-8FFB-40E9-8582-90A1168F79CE}" type="pres">
      <dgm:prSet presAssocID="{AF931036-2D88-4EBF-9709-D0CF8A5E11D8}" presName="pillar1" presStyleLbl="node1" presStyleIdx="0" presStyleCnt="2">
        <dgm:presLayoutVars>
          <dgm:bulletEnabled val="1"/>
        </dgm:presLayoutVars>
      </dgm:prSet>
      <dgm:spPr/>
    </dgm:pt>
    <dgm:pt modelId="{AAFA750D-F61F-4D46-837C-B87550426A32}" type="pres">
      <dgm:prSet presAssocID="{F1519C5E-33A9-421D-8AC0-C521527FF228}" presName="pillarX" presStyleLbl="node1" presStyleIdx="1" presStyleCnt="2">
        <dgm:presLayoutVars>
          <dgm:bulletEnabled val="1"/>
        </dgm:presLayoutVars>
      </dgm:prSet>
      <dgm:spPr/>
    </dgm:pt>
    <dgm:pt modelId="{311903C9-DDA8-4FFE-8BBD-810DD4DFE547}" type="pres">
      <dgm:prSet presAssocID="{AF931036-2D88-4EBF-9709-D0CF8A5E11D8}" presName="base" presStyleLbl="dkBgShp" presStyleIdx="1" presStyleCnt="2"/>
      <dgm:spPr/>
    </dgm:pt>
  </dgm:ptLst>
  <dgm:cxnLst>
    <dgm:cxn modelId="{625A063F-27E8-467B-A030-3408E4AFD344}" type="presOf" srcId="{F7FCA16B-9CAA-4324-8E73-DD686B99BDA0}" destId="{2821C584-71ED-48C0-A23C-336526A21C9F}" srcOrd="0" destOrd="0" presId="urn:microsoft.com/office/officeart/2005/8/layout/hList3"/>
    <dgm:cxn modelId="{2C301960-0E0E-4A5F-B8BF-B66238DF09B5}" srcId="{AF931036-2D88-4EBF-9709-D0CF8A5E11D8}" destId="{F1519C5E-33A9-421D-8AC0-C521527FF228}" srcOrd="1" destOrd="0" parTransId="{FFFE72A2-3809-44E8-8A73-D179CF8C8C11}" sibTransId="{9543C018-1787-41C1-8FFB-A039F64C1312}"/>
    <dgm:cxn modelId="{44D6AE68-12C1-4C1B-BD74-5CF3D8DB7E54}" type="presOf" srcId="{AF931036-2D88-4EBF-9709-D0CF8A5E11D8}" destId="{42FE44FD-E64D-4185-AF2B-2CC2BA6D725B}" srcOrd="0" destOrd="0" presId="urn:microsoft.com/office/officeart/2005/8/layout/hList3"/>
    <dgm:cxn modelId="{9A1EA26D-99C0-4321-AA96-8CF52F92B5A1}" srcId="{AF931036-2D88-4EBF-9709-D0CF8A5E11D8}" destId="{222DF45C-5194-4F64-908A-5E7035F0606D}" srcOrd="0" destOrd="0" parTransId="{B391A2CE-9680-4A06-98FA-62848EF2A010}" sibTransId="{02CC864B-6BD2-42E3-A5C7-212FD98E5797}"/>
    <dgm:cxn modelId="{A4FBAE90-8AD8-499F-A63A-EB2FF9BD0BE9}" srcId="{F7FCA16B-9CAA-4324-8E73-DD686B99BDA0}" destId="{AF931036-2D88-4EBF-9709-D0CF8A5E11D8}" srcOrd="0" destOrd="0" parTransId="{7B3B1B83-1A40-48F5-9B53-B60A5E367D09}" sibTransId="{0679DD3A-F0A2-44B9-ABF8-39583BBFF890}"/>
    <dgm:cxn modelId="{02976BD5-27DA-466C-9DE7-0015EBF522F9}" type="presOf" srcId="{222DF45C-5194-4F64-908A-5E7035F0606D}" destId="{D4452692-8FFB-40E9-8582-90A1168F79CE}" srcOrd="0" destOrd="0" presId="urn:microsoft.com/office/officeart/2005/8/layout/hList3"/>
    <dgm:cxn modelId="{145C0FDB-944C-4C3C-BE3B-6F1BBC08C8B1}" type="presOf" srcId="{F1519C5E-33A9-421D-8AC0-C521527FF228}" destId="{AAFA750D-F61F-4D46-837C-B87550426A32}" srcOrd="0" destOrd="0" presId="urn:microsoft.com/office/officeart/2005/8/layout/hList3"/>
    <dgm:cxn modelId="{E124CE6E-1045-4DBC-97CB-02B4109C34C6}" type="presParOf" srcId="{2821C584-71ED-48C0-A23C-336526A21C9F}" destId="{42FE44FD-E64D-4185-AF2B-2CC2BA6D725B}" srcOrd="0" destOrd="0" presId="urn:microsoft.com/office/officeart/2005/8/layout/hList3"/>
    <dgm:cxn modelId="{0BFEAC5C-5FDF-45C4-B3C9-0DF7548D028C}" type="presParOf" srcId="{2821C584-71ED-48C0-A23C-336526A21C9F}" destId="{1C92F355-9D02-4303-8E3A-D293E0F2027F}" srcOrd="1" destOrd="0" presId="urn:microsoft.com/office/officeart/2005/8/layout/hList3"/>
    <dgm:cxn modelId="{7967B810-4429-45ED-96AF-415617DE6A09}" type="presParOf" srcId="{1C92F355-9D02-4303-8E3A-D293E0F2027F}" destId="{D4452692-8FFB-40E9-8582-90A1168F79CE}" srcOrd="0" destOrd="0" presId="urn:microsoft.com/office/officeart/2005/8/layout/hList3"/>
    <dgm:cxn modelId="{C6EDBBA6-5FD7-411B-904B-19032AD87749}" type="presParOf" srcId="{1C92F355-9D02-4303-8E3A-D293E0F2027F}" destId="{AAFA750D-F61F-4D46-837C-B87550426A32}" srcOrd="1" destOrd="0" presId="urn:microsoft.com/office/officeart/2005/8/layout/hList3"/>
    <dgm:cxn modelId="{7AF7B5A0-FF83-48EB-9374-3C696451E888}" type="presParOf" srcId="{2821C584-71ED-48C0-A23C-336526A21C9F}" destId="{311903C9-DDA8-4FFE-8BBD-810DD4DFE547}"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2F44A38-5EC9-4595-8616-9E59F34CF05F}" type="doc">
      <dgm:prSet loTypeId="urn:microsoft.com/office/officeart/2005/8/layout/chevron2" loCatId="list" qsTypeId="urn:microsoft.com/office/officeart/2005/8/quickstyle/3d1" qsCatId="3D" csTypeId="urn:microsoft.com/office/officeart/2005/8/colors/accent1_2" csCatId="accent1" phldr="1"/>
      <dgm:spPr/>
      <dgm:t>
        <a:bodyPr/>
        <a:lstStyle/>
        <a:p>
          <a:endParaRPr lang="en-US"/>
        </a:p>
      </dgm:t>
    </dgm:pt>
    <dgm:pt modelId="{F9A42541-27D2-4EB4-833A-2CCDE4CE8567}">
      <dgm:prSet phldrT="[Text]" custT="1"/>
      <dgm:spPr/>
      <dgm:t>
        <a:bodyPr/>
        <a:lstStyle/>
        <a:p>
          <a:r>
            <a:rPr lang="en-US" sz="2000" b="1" dirty="0"/>
            <a:t>Legal Definition</a:t>
          </a:r>
        </a:p>
      </dgm:t>
    </dgm:pt>
    <dgm:pt modelId="{9D03B509-75AA-4CFD-BEE3-0F2E8459B25C}" type="parTrans" cxnId="{60177A95-7949-4269-BDE8-BC132310EABE}">
      <dgm:prSet/>
      <dgm:spPr/>
      <dgm:t>
        <a:bodyPr/>
        <a:lstStyle/>
        <a:p>
          <a:endParaRPr lang="en-US"/>
        </a:p>
      </dgm:t>
    </dgm:pt>
    <dgm:pt modelId="{C80F3FB1-18DD-4327-88ED-B03CAB51A71F}" type="sibTrans" cxnId="{60177A95-7949-4269-BDE8-BC132310EABE}">
      <dgm:prSet/>
      <dgm:spPr/>
      <dgm:t>
        <a:bodyPr/>
        <a:lstStyle/>
        <a:p>
          <a:endParaRPr lang="en-US"/>
        </a:p>
      </dgm:t>
    </dgm:pt>
    <dgm:pt modelId="{93CCB99A-1092-44E1-BBBA-6DE908D21451}">
      <dgm:prSet phldrT="[Text]" custT="1"/>
      <dgm:spPr>
        <a:solidFill>
          <a:schemeClr val="accent4">
            <a:lumMod val="60000"/>
            <a:lumOff val="40000"/>
            <a:alpha val="90000"/>
          </a:schemeClr>
        </a:solidFill>
      </dgm:spPr>
      <dgm:t>
        <a:bodyPr/>
        <a:lstStyle/>
        <a:p>
          <a:pPr algn="just"/>
          <a:r>
            <a:rPr lang="en-US" sz="2000" dirty="0">
              <a:solidFill>
                <a:schemeClr val="tx1"/>
              </a:solidFill>
            </a:rPr>
            <a:t>Anything which the government declares as money is money. A thing will have general acceptability if the law declares it as money</a:t>
          </a:r>
          <a:r>
            <a:rPr lang="en-US" sz="2000" dirty="0"/>
            <a:t>. </a:t>
          </a:r>
        </a:p>
      </dgm:t>
    </dgm:pt>
    <dgm:pt modelId="{7D998941-0BD5-4B04-BAAA-4D8AFEE6D7B7}" type="parTrans" cxnId="{669B0B49-F61D-487D-B57D-7FC9B1D17A42}">
      <dgm:prSet/>
      <dgm:spPr/>
      <dgm:t>
        <a:bodyPr/>
        <a:lstStyle/>
        <a:p>
          <a:endParaRPr lang="en-US"/>
        </a:p>
      </dgm:t>
    </dgm:pt>
    <dgm:pt modelId="{209E3719-ED9F-48E5-BF78-714BCBCB5383}" type="sibTrans" cxnId="{669B0B49-F61D-487D-B57D-7FC9B1D17A42}">
      <dgm:prSet/>
      <dgm:spPr/>
      <dgm:t>
        <a:bodyPr/>
        <a:lstStyle/>
        <a:p>
          <a:endParaRPr lang="en-US"/>
        </a:p>
      </dgm:t>
    </dgm:pt>
    <dgm:pt modelId="{560F6631-8D79-4C28-A2FC-FEEF02F57C8D}">
      <dgm:prSet phldrT="[Text]" custT="1"/>
      <dgm:spPr>
        <a:solidFill>
          <a:schemeClr val="accent4">
            <a:lumMod val="60000"/>
            <a:lumOff val="40000"/>
            <a:alpha val="90000"/>
          </a:schemeClr>
        </a:solidFill>
      </dgm:spPr>
      <dgm:t>
        <a:bodyPr/>
        <a:lstStyle/>
        <a:p>
          <a:pPr algn="just"/>
          <a:r>
            <a:rPr lang="en-US" sz="2000" dirty="0"/>
            <a:t>Currency notes and coins are legal tender money. It is also called </a:t>
          </a:r>
          <a:r>
            <a:rPr lang="en-US" sz="2000" b="1" i="1" dirty="0">
              <a:solidFill>
                <a:schemeClr val="accent1">
                  <a:lumMod val="75000"/>
                </a:schemeClr>
              </a:solidFill>
            </a:rPr>
            <a:t>fiat money</a:t>
          </a:r>
          <a:r>
            <a:rPr lang="en-US" sz="2000" b="0" i="0" dirty="0">
              <a:solidFill>
                <a:schemeClr val="tx1"/>
              </a:solidFill>
            </a:rPr>
            <a:t>, as it serves as money on the order of the government. </a:t>
          </a:r>
        </a:p>
      </dgm:t>
    </dgm:pt>
    <dgm:pt modelId="{9F8D3B78-3408-411A-8DF9-819C20A81FE9}" type="parTrans" cxnId="{BCF53079-8AD8-49AA-8FF5-6568C83C65AE}">
      <dgm:prSet/>
      <dgm:spPr/>
      <dgm:t>
        <a:bodyPr/>
        <a:lstStyle/>
        <a:p>
          <a:endParaRPr lang="en-US"/>
        </a:p>
      </dgm:t>
    </dgm:pt>
    <dgm:pt modelId="{5984AB6D-AF47-49D6-89C1-1F4256F64E6B}" type="sibTrans" cxnId="{BCF53079-8AD8-49AA-8FF5-6568C83C65AE}">
      <dgm:prSet/>
      <dgm:spPr/>
      <dgm:t>
        <a:bodyPr/>
        <a:lstStyle/>
        <a:p>
          <a:endParaRPr lang="en-US"/>
        </a:p>
      </dgm:t>
    </dgm:pt>
    <dgm:pt modelId="{1329E350-EFA4-4CDB-859B-BF17BEC731D1}">
      <dgm:prSet phldrT="[Text]" custT="1"/>
      <dgm:spPr/>
      <dgm:t>
        <a:bodyPr/>
        <a:lstStyle/>
        <a:p>
          <a:r>
            <a:rPr lang="en-US" sz="2000" b="1" dirty="0"/>
            <a:t>Functional Definition</a:t>
          </a:r>
        </a:p>
      </dgm:t>
    </dgm:pt>
    <dgm:pt modelId="{DA36C8D0-AF9D-4724-AE78-FB00A0AE0342}" type="parTrans" cxnId="{0E11807D-F267-4358-82EE-79C8AD2B8B0A}">
      <dgm:prSet/>
      <dgm:spPr/>
      <dgm:t>
        <a:bodyPr/>
        <a:lstStyle/>
        <a:p>
          <a:endParaRPr lang="en-US"/>
        </a:p>
      </dgm:t>
    </dgm:pt>
    <dgm:pt modelId="{ED12CF1B-6CC2-4D7C-9909-4DEC39F317B3}" type="sibTrans" cxnId="{0E11807D-F267-4358-82EE-79C8AD2B8B0A}">
      <dgm:prSet/>
      <dgm:spPr/>
      <dgm:t>
        <a:bodyPr/>
        <a:lstStyle/>
        <a:p>
          <a:endParaRPr lang="en-US"/>
        </a:p>
      </dgm:t>
    </dgm:pt>
    <dgm:pt modelId="{2C7AB82B-8A98-4D20-B6FB-CFE8A32AFADC}">
      <dgm:prSet phldrT="[Text]" custT="1"/>
      <dgm:spPr>
        <a:solidFill>
          <a:schemeClr val="accent4">
            <a:lumMod val="60000"/>
            <a:lumOff val="40000"/>
            <a:alpha val="90000"/>
          </a:schemeClr>
        </a:solidFill>
      </dgm:spPr>
      <dgm:t>
        <a:bodyPr/>
        <a:lstStyle/>
        <a:p>
          <a:pPr algn="just"/>
          <a:r>
            <a:rPr lang="en-US" sz="2000" dirty="0"/>
            <a:t>Money is defined on the basis of the functions it performs</a:t>
          </a:r>
        </a:p>
      </dgm:t>
    </dgm:pt>
    <dgm:pt modelId="{6CCAE2CA-46FC-48E0-9734-69076F7B906B}" type="parTrans" cxnId="{C0D71021-DF9D-4B3A-8004-BE51241F6D12}">
      <dgm:prSet/>
      <dgm:spPr/>
      <dgm:t>
        <a:bodyPr/>
        <a:lstStyle/>
        <a:p>
          <a:endParaRPr lang="en-US"/>
        </a:p>
      </dgm:t>
    </dgm:pt>
    <dgm:pt modelId="{5A85E2D7-34D9-4FBA-98EA-173B7C7EA441}" type="sibTrans" cxnId="{C0D71021-DF9D-4B3A-8004-BE51241F6D12}">
      <dgm:prSet/>
      <dgm:spPr/>
      <dgm:t>
        <a:bodyPr/>
        <a:lstStyle/>
        <a:p>
          <a:endParaRPr lang="en-US"/>
        </a:p>
      </dgm:t>
    </dgm:pt>
    <dgm:pt modelId="{745F08A9-A9B3-46B6-A01D-067B50829E6A}">
      <dgm:prSet phldrT="[Text]" custT="1"/>
      <dgm:spPr>
        <a:solidFill>
          <a:schemeClr val="accent4">
            <a:lumMod val="60000"/>
            <a:lumOff val="40000"/>
            <a:alpha val="90000"/>
          </a:schemeClr>
        </a:solidFill>
      </dgm:spPr>
      <dgm:t>
        <a:bodyPr/>
        <a:lstStyle/>
        <a:p>
          <a:pPr algn="just"/>
          <a:r>
            <a:rPr lang="en-US" sz="2000" dirty="0"/>
            <a:t>Money is anything which is generally accepted as a medium of exchange in payment of debts and as payment of goods and services. </a:t>
          </a:r>
        </a:p>
      </dgm:t>
    </dgm:pt>
    <dgm:pt modelId="{FB8FCA7F-B3CB-4E8C-9770-8D2F3B374464}" type="parTrans" cxnId="{44EF9259-9251-4405-858B-C6939DA90960}">
      <dgm:prSet/>
      <dgm:spPr/>
      <dgm:t>
        <a:bodyPr/>
        <a:lstStyle/>
        <a:p>
          <a:endParaRPr lang="en-US"/>
        </a:p>
      </dgm:t>
    </dgm:pt>
    <dgm:pt modelId="{5901AA0E-8B07-4E6F-8F42-C044594992BE}" type="sibTrans" cxnId="{44EF9259-9251-4405-858B-C6939DA90960}">
      <dgm:prSet/>
      <dgm:spPr/>
      <dgm:t>
        <a:bodyPr/>
        <a:lstStyle/>
        <a:p>
          <a:endParaRPr lang="en-US"/>
        </a:p>
      </dgm:t>
    </dgm:pt>
    <dgm:pt modelId="{B6D850F1-6ECF-42E9-9858-BFC292D5D268}">
      <dgm:prSet phldrT="[Text]" custT="1"/>
      <dgm:spPr/>
      <dgm:t>
        <a:bodyPr/>
        <a:lstStyle/>
        <a:p>
          <a:r>
            <a:rPr lang="en-US" sz="2000" b="1" dirty="0"/>
            <a:t>Narrow and Broad Definition</a:t>
          </a:r>
        </a:p>
      </dgm:t>
    </dgm:pt>
    <dgm:pt modelId="{1A506401-CCD8-46C2-AD4D-440575482999}" type="parTrans" cxnId="{6F829D91-B4E6-4DE3-93B8-6C075F522218}">
      <dgm:prSet/>
      <dgm:spPr/>
      <dgm:t>
        <a:bodyPr/>
        <a:lstStyle/>
        <a:p>
          <a:endParaRPr lang="en-US"/>
        </a:p>
      </dgm:t>
    </dgm:pt>
    <dgm:pt modelId="{35449293-41AA-4832-810E-CBD868C1F794}" type="sibTrans" cxnId="{6F829D91-B4E6-4DE3-93B8-6C075F522218}">
      <dgm:prSet/>
      <dgm:spPr/>
      <dgm:t>
        <a:bodyPr/>
        <a:lstStyle/>
        <a:p>
          <a:endParaRPr lang="en-US"/>
        </a:p>
      </dgm:t>
    </dgm:pt>
    <dgm:pt modelId="{33605848-955D-4F4B-9BDB-E763DF869FBE}">
      <dgm:prSet phldrT="[Text]" custT="1"/>
      <dgm:spPr>
        <a:solidFill>
          <a:schemeClr val="accent4">
            <a:lumMod val="60000"/>
            <a:lumOff val="40000"/>
            <a:alpha val="90000"/>
          </a:schemeClr>
        </a:solidFill>
      </dgm:spPr>
      <dgm:t>
        <a:bodyPr/>
        <a:lstStyle/>
        <a:p>
          <a:pPr algn="just"/>
          <a:r>
            <a:rPr lang="en-US" sz="2000" dirty="0"/>
            <a:t>Narrow definition of money is based upon its medium of exchange function which includes currency notes and coins.</a:t>
          </a:r>
        </a:p>
      </dgm:t>
    </dgm:pt>
    <dgm:pt modelId="{EE8CBE6A-1955-4C92-9CBC-992AF5D71394}" type="parTrans" cxnId="{BBFB64FC-A6C7-4348-B6A3-BDB635AF4BCC}">
      <dgm:prSet/>
      <dgm:spPr/>
      <dgm:t>
        <a:bodyPr/>
        <a:lstStyle/>
        <a:p>
          <a:endParaRPr lang="en-US"/>
        </a:p>
      </dgm:t>
    </dgm:pt>
    <dgm:pt modelId="{2C236FCB-3725-4A1E-AC8C-8C86839ECB59}" type="sibTrans" cxnId="{BBFB64FC-A6C7-4348-B6A3-BDB635AF4BCC}">
      <dgm:prSet/>
      <dgm:spPr/>
      <dgm:t>
        <a:bodyPr/>
        <a:lstStyle/>
        <a:p>
          <a:endParaRPr lang="en-US"/>
        </a:p>
      </dgm:t>
    </dgm:pt>
    <dgm:pt modelId="{F3531BE2-32FF-4C13-AEBD-3CAAF05FE566}">
      <dgm:prSet phldrT="[Text]" custT="1"/>
      <dgm:spPr>
        <a:solidFill>
          <a:schemeClr val="accent4">
            <a:lumMod val="60000"/>
            <a:lumOff val="40000"/>
            <a:alpha val="90000"/>
          </a:schemeClr>
        </a:solidFill>
      </dgm:spPr>
      <dgm:t>
        <a:bodyPr/>
        <a:lstStyle/>
        <a:p>
          <a:pPr algn="just"/>
          <a:r>
            <a:rPr lang="en-US" sz="2000" dirty="0"/>
            <a:t>Broad definition of money includes some other things in the supply of money that have a high degree of moneyness and has store of value. Eg: Saving deposits</a:t>
          </a:r>
        </a:p>
      </dgm:t>
    </dgm:pt>
    <dgm:pt modelId="{0A167420-6C58-4C46-8129-DCC71894E203}" type="parTrans" cxnId="{115230EB-F84E-4924-AE86-C7BE6A96849B}">
      <dgm:prSet/>
      <dgm:spPr/>
      <dgm:t>
        <a:bodyPr/>
        <a:lstStyle/>
        <a:p>
          <a:endParaRPr lang="en-US"/>
        </a:p>
      </dgm:t>
    </dgm:pt>
    <dgm:pt modelId="{401AE052-0F08-467F-810A-02194CA76C57}" type="sibTrans" cxnId="{115230EB-F84E-4924-AE86-C7BE6A96849B}">
      <dgm:prSet/>
      <dgm:spPr/>
      <dgm:t>
        <a:bodyPr/>
        <a:lstStyle/>
        <a:p>
          <a:endParaRPr lang="en-US"/>
        </a:p>
      </dgm:t>
    </dgm:pt>
    <dgm:pt modelId="{FCC663A4-0534-4723-A36B-2FD2BECAF623}" type="pres">
      <dgm:prSet presAssocID="{C2F44A38-5EC9-4595-8616-9E59F34CF05F}" presName="linearFlow" presStyleCnt="0">
        <dgm:presLayoutVars>
          <dgm:dir/>
          <dgm:animLvl val="lvl"/>
          <dgm:resizeHandles val="exact"/>
        </dgm:presLayoutVars>
      </dgm:prSet>
      <dgm:spPr/>
    </dgm:pt>
    <dgm:pt modelId="{2DE77729-FA76-4171-86EF-17562D5DE901}" type="pres">
      <dgm:prSet presAssocID="{F9A42541-27D2-4EB4-833A-2CCDE4CE8567}" presName="composite" presStyleCnt="0"/>
      <dgm:spPr/>
    </dgm:pt>
    <dgm:pt modelId="{BA667F42-9A32-4AE7-8DCB-45EF5F41AE52}" type="pres">
      <dgm:prSet presAssocID="{F9A42541-27D2-4EB4-833A-2CCDE4CE8567}" presName="parentText" presStyleLbl="alignNode1" presStyleIdx="0" presStyleCnt="3">
        <dgm:presLayoutVars>
          <dgm:chMax val="1"/>
          <dgm:bulletEnabled val="1"/>
        </dgm:presLayoutVars>
      </dgm:prSet>
      <dgm:spPr/>
    </dgm:pt>
    <dgm:pt modelId="{F92BC8FC-BCFF-425A-83F7-942CCC2C7197}" type="pres">
      <dgm:prSet presAssocID="{F9A42541-27D2-4EB4-833A-2CCDE4CE8567}" presName="descendantText" presStyleLbl="alignAcc1" presStyleIdx="0" presStyleCnt="3" custScaleY="137904">
        <dgm:presLayoutVars>
          <dgm:bulletEnabled val="1"/>
        </dgm:presLayoutVars>
      </dgm:prSet>
      <dgm:spPr/>
    </dgm:pt>
    <dgm:pt modelId="{AF82BE40-9969-4B0D-84CA-2616767BB5A0}" type="pres">
      <dgm:prSet presAssocID="{C80F3FB1-18DD-4327-88ED-B03CAB51A71F}" presName="sp" presStyleCnt="0"/>
      <dgm:spPr/>
    </dgm:pt>
    <dgm:pt modelId="{E48DC3FD-08FB-4105-9479-8B7A44B83BF2}" type="pres">
      <dgm:prSet presAssocID="{1329E350-EFA4-4CDB-859B-BF17BEC731D1}" presName="composite" presStyleCnt="0"/>
      <dgm:spPr/>
    </dgm:pt>
    <dgm:pt modelId="{82A24FEA-245A-4477-A111-86B25D7C51B2}" type="pres">
      <dgm:prSet presAssocID="{1329E350-EFA4-4CDB-859B-BF17BEC731D1}" presName="parentText" presStyleLbl="alignNode1" presStyleIdx="1" presStyleCnt="3">
        <dgm:presLayoutVars>
          <dgm:chMax val="1"/>
          <dgm:bulletEnabled val="1"/>
        </dgm:presLayoutVars>
      </dgm:prSet>
      <dgm:spPr/>
    </dgm:pt>
    <dgm:pt modelId="{DF97D28B-A54E-4503-9E55-7917E7F9B065}" type="pres">
      <dgm:prSet presAssocID="{1329E350-EFA4-4CDB-859B-BF17BEC731D1}" presName="descendantText" presStyleLbl="alignAcc1" presStyleIdx="1" presStyleCnt="3" custScaleY="152963">
        <dgm:presLayoutVars>
          <dgm:bulletEnabled val="1"/>
        </dgm:presLayoutVars>
      </dgm:prSet>
      <dgm:spPr/>
    </dgm:pt>
    <dgm:pt modelId="{16EB6BB7-E875-4892-953F-09F87D2C4682}" type="pres">
      <dgm:prSet presAssocID="{ED12CF1B-6CC2-4D7C-9909-4DEC39F317B3}" presName="sp" presStyleCnt="0"/>
      <dgm:spPr/>
    </dgm:pt>
    <dgm:pt modelId="{2D303461-ACDA-4B08-B685-B89C8CC0A39C}" type="pres">
      <dgm:prSet presAssocID="{B6D850F1-6ECF-42E9-9858-BFC292D5D268}" presName="composite" presStyleCnt="0"/>
      <dgm:spPr/>
    </dgm:pt>
    <dgm:pt modelId="{0B0EC74E-6F59-41AB-8A7F-7C7F8195A863}" type="pres">
      <dgm:prSet presAssocID="{B6D850F1-6ECF-42E9-9858-BFC292D5D268}" presName="parentText" presStyleLbl="alignNode1" presStyleIdx="2" presStyleCnt="3">
        <dgm:presLayoutVars>
          <dgm:chMax val="1"/>
          <dgm:bulletEnabled val="1"/>
        </dgm:presLayoutVars>
      </dgm:prSet>
      <dgm:spPr/>
    </dgm:pt>
    <dgm:pt modelId="{CF88450C-7DF7-4597-AB7E-33E0D33E0D51}" type="pres">
      <dgm:prSet presAssocID="{B6D850F1-6ECF-42E9-9858-BFC292D5D268}" presName="descendantText" presStyleLbl="alignAcc1" presStyleIdx="2" presStyleCnt="3" custScaleY="148047">
        <dgm:presLayoutVars>
          <dgm:bulletEnabled val="1"/>
        </dgm:presLayoutVars>
      </dgm:prSet>
      <dgm:spPr/>
    </dgm:pt>
  </dgm:ptLst>
  <dgm:cxnLst>
    <dgm:cxn modelId="{41B38F09-43A8-4657-ABA2-DB53E6DBDD62}" type="presOf" srcId="{745F08A9-A9B3-46B6-A01D-067B50829E6A}" destId="{DF97D28B-A54E-4503-9E55-7917E7F9B065}" srcOrd="0" destOrd="1" presId="urn:microsoft.com/office/officeart/2005/8/layout/chevron2"/>
    <dgm:cxn modelId="{75471E16-9FAC-4BE1-92D3-8C7F86F1840F}" type="presOf" srcId="{93CCB99A-1092-44E1-BBBA-6DE908D21451}" destId="{F92BC8FC-BCFF-425A-83F7-942CCC2C7197}" srcOrd="0" destOrd="0" presId="urn:microsoft.com/office/officeart/2005/8/layout/chevron2"/>
    <dgm:cxn modelId="{30392E1C-4084-42F3-862E-D72C64A98D28}" type="presOf" srcId="{560F6631-8D79-4C28-A2FC-FEEF02F57C8D}" destId="{F92BC8FC-BCFF-425A-83F7-942CCC2C7197}" srcOrd="0" destOrd="1" presId="urn:microsoft.com/office/officeart/2005/8/layout/chevron2"/>
    <dgm:cxn modelId="{C0D71021-DF9D-4B3A-8004-BE51241F6D12}" srcId="{1329E350-EFA4-4CDB-859B-BF17BEC731D1}" destId="{2C7AB82B-8A98-4D20-B6FB-CFE8A32AFADC}" srcOrd="0" destOrd="0" parTransId="{6CCAE2CA-46FC-48E0-9734-69076F7B906B}" sibTransId="{5A85E2D7-34D9-4FBA-98EA-173B7C7EA441}"/>
    <dgm:cxn modelId="{669B0B49-F61D-487D-B57D-7FC9B1D17A42}" srcId="{F9A42541-27D2-4EB4-833A-2CCDE4CE8567}" destId="{93CCB99A-1092-44E1-BBBA-6DE908D21451}" srcOrd="0" destOrd="0" parTransId="{7D998941-0BD5-4B04-BAAA-4D8AFEE6D7B7}" sibTransId="{209E3719-ED9F-48E5-BF78-714BCBCB5383}"/>
    <dgm:cxn modelId="{E267DE49-0C87-4431-8CDB-25CACAE14BDE}" type="presOf" srcId="{F9A42541-27D2-4EB4-833A-2CCDE4CE8567}" destId="{BA667F42-9A32-4AE7-8DCB-45EF5F41AE52}" srcOrd="0" destOrd="0" presId="urn:microsoft.com/office/officeart/2005/8/layout/chevron2"/>
    <dgm:cxn modelId="{1C90AB72-71C6-4236-AD68-46C4CDE490C9}" type="presOf" srcId="{B6D850F1-6ECF-42E9-9858-BFC292D5D268}" destId="{0B0EC74E-6F59-41AB-8A7F-7C7F8195A863}" srcOrd="0" destOrd="0" presId="urn:microsoft.com/office/officeart/2005/8/layout/chevron2"/>
    <dgm:cxn modelId="{BCF53079-8AD8-49AA-8FF5-6568C83C65AE}" srcId="{F9A42541-27D2-4EB4-833A-2CCDE4CE8567}" destId="{560F6631-8D79-4C28-A2FC-FEEF02F57C8D}" srcOrd="1" destOrd="0" parTransId="{9F8D3B78-3408-411A-8DF9-819C20A81FE9}" sibTransId="{5984AB6D-AF47-49D6-89C1-1F4256F64E6B}"/>
    <dgm:cxn modelId="{44EF9259-9251-4405-858B-C6939DA90960}" srcId="{1329E350-EFA4-4CDB-859B-BF17BEC731D1}" destId="{745F08A9-A9B3-46B6-A01D-067B50829E6A}" srcOrd="1" destOrd="0" parTransId="{FB8FCA7F-B3CB-4E8C-9770-8D2F3B374464}" sibTransId="{5901AA0E-8B07-4E6F-8F42-C044594992BE}"/>
    <dgm:cxn modelId="{0E11807D-F267-4358-82EE-79C8AD2B8B0A}" srcId="{C2F44A38-5EC9-4595-8616-9E59F34CF05F}" destId="{1329E350-EFA4-4CDB-859B-BF17BEC731D1}" srcOrd="1" destOrd="0" parTransId="{DA36C8D0-AF9D-4724-AE78-FB00A0AE0342}" sibTransId="{ED12CF1B-6CC2-4D7C-9909-4DEC39F317B3}"/>
    <dgm:cxn modelId="{0A000886-CA70-4946-B5FB-6FB5C5E20838}" type="presOf" srcId="{33605848-955D-4F4B-9BDB-E763DF869FBE}" destId="{CF88450C-7DF7-4597-AB7E-33E0D33E0D51}" srcOrd="0" destOrd="0" presId="urn:microsoft.com/office/officeart/2005/8/layout/chevron2"/>
    <dgm:cxn modelId="{6F829D91-B4E6-4DE3-93B8-6C075F522218}" srcId="{C2F44A38-5EC9-4595-8616-9E59F34CF05F}" destId="{B6D850F1-6ECF-42E9-9858-BFC292D5D268}" srcOrd="2" destOrd="0" parTransId="{1A506401-CCD8-46C2-AD4D-440575482999}" sibTransId="{35449293-41AA-4832-810E-CBD868C1F794}"/>
    <dgm:cxn modelId="{60177A95-7949-4269-BDE8-BC132310EABE}" srcId="{C2F44A38-5EC9-4595-8616-9E59F34CF05F}" destId="{F9A42541-27D2-4EB4-833A-2CCDE4CE8567}" srcOrd="0" destOrd="0" parTransId="{9D03B509-75AA-4CFD-BEE3-0F2E8459B25C}" sibTransId="{C80F3FB1-18DD-4327-88ED-B03CAB51A71F}"/>
    <dgm:cxn modelId="{301B229B-2AFC-4570-B682-D793806ED395}" type="presOf" srcId="{1329E350-EFA4-4CDB-859B-BF17BEC731D1}" destId="{82A24FEA-245A-4477-A111-86B25D7C51B2}" srcOrd="0" destOrd="0" presId="urn:microsoft.com/office/officeart/2005/8/layout/chevron2"/>
    <dgm:cxn modelId="{225457B9-AA94-405E-9465-59B46046FAEB}" type="presOf" srcId="{F3531BE2-32FF-4C13-AEBD-3CAAF05FE566}" destId="{CF88450C-7DF7-4597-AB7E-33E0D33E0D51}" srcOrd="0" destOrd="1" presId="urn:microsoft.com/office/officeart/2005/8/layout/chevron2"/>
    <dgm:cxn modelId="{F662BDC7-9677-4252-A481-155D9DCDE44A}" type="presOf" srcId="{C2F44A38-5EC9-4595-8616-9E59F34CF05F}" destId="{FCC663A4-0534-4723-A36B-2FD2BECAF623}" srcOrd="0" destOrd="0" presId="urn:microsoft.com/office/officeart/2005/8/layout/chevron2"/>
    <dgm:cxn modelId="{1ADB22D1-C4E5-46BA-8510-45A77678F1E3}" type="presOf" srcId="{2C7AB82B-8A98-4D20-B6FB-CFE8A32AFADC}" destId="{DF97D28B-A54E-4503-9E55-7917E7F9B065}" srcOrd="0" destOrd="0" presId="urn:microsoft.com/office/officeart/2005/8/layout/chevron2"/>
    <dgm:cxn modelId="{115230EB-F84E-4924-AE86-C7BE6A96849B}" srcId="{B6D850F1-6ECF-42E9-9858-BFC292D5D268}" destId="{F3531BE2-32FF-4C13-AEBD-3CAAF05FE566}" srcOrd="1" destOrd="0" parTransId="{0A167420-6C58-4C46-8129-DCC71894E203}" sibTransId="{401AE052-0F08-467F-810A-02194CA76C57}"/>
    <dgm:cxn modelId="{BBFB64FC-A6C7-4348-B6A3-BDB635AF4BCC}" srcId="{B6D850F1-6ECF-42E9-9858-BFC292D5D268}" destId="{33605848-955D-4F4B-9BDB-E763DF869FBE}" srcOrd="0" destOrd="0" parTransId="{EE8CBE6A-1955-4C92-9CBC-992AF5D71394}" sibTransId="{2C236FCB-3725-4A1E-AC8C-8C86839ECB59}"/>
    <dgm:cxn modelId="{F21CC8D1-AF65-4196-9C88-3F60BE585EEC}" type="presParOf" srcId="{FCC663A4-0534-4723-A36B-2FD2BECAF623}" destId="{2DE77729-FA76-4171-86EF-17562D5DE901}" srcOrd="0" destOrd="0" presId="urn:microsoft.com/office/officeart/2005/8/layout/chevron2"/>
    <dgm:cxn modelId="{14B6AB20-1A3E-485B-A8E0-E3F2D79C2B82}" type="presParOf" srcId="{2DE77729-FA76-4171-86EF-17562D5DE901}" destId="{BA667F42-9A32-4AE7-8DCB-45EF5F41AE52}" srcOrd="0" destOrd="0" presId="urn:microsoft.com/office/officeart/2005/8/layout/chevron2"/>
    <dgm:cxn modelId="{F9CB62C1-C876-4BCA-B859-AF303A04D8EA}" type="presParOf" srcId="{2DE77729-FA76-4171-86EF-17562D5DE901}" destId="{F92BC8FC-BCFF-425A-83F7-942CCC2C7197}" srcOrd="1" destOrd="0" presId="urn:microsoft.com/office/officeart/2005/8/layout/chevron2"/>
    <dgm:cxn modelId="{7B7D9A22-4A5D-4888-AF7E-ABA2C4F4428F}" type="presParOf" srcId="{FCC663A4-0534-4723-A36B-2FD2BECAF623}" destId="{AF82BE40-9969-4B0D-84CA-2616767BB5A0}" srcOrd="1" destOrd="0" presId="urn:microsoft.com/office/officeart/2005/8/layout/chevron2"/>
    <dgm:cxn modelId="{C2AE104F-0CEF-4592-BA0C-39E8455B72DC}" type="presParOf" srcId="{FCC663A4-0534-4723-A36B-2FD2BECAF623}" destId="{E48DC3FD-08FB-4105-9479-8B7A44B83BF2}" srcOrd="2" destOrd="0" presId="urn:microsoft.com/office/officeart/2005/8/layout/chevron2"/>
    <dgm:cxn modelId="{6F16BEB0-1A48-4A39-90BD-AB3325649074}" type="presParOf" srcId="{E48DC3FD-08FB-4105-9479-8B7A44B83BF2}" destId="{82A24FEA-245A-4477-A111-86B25D7C51B2}" srcOrd="0" destOrd="0" presId="urn:microsoft.com/office/officeart/2005/8/layout/chevron2"/>
    <dgm:cxn modelId="{957BA6DF-DFA7-48A9-A2B6-C0A9DF8070DF}" type="presParOf" srcId="{E48DC3FD-08FB-4105-9479-8B7A44B83BF2}" destId="{DF97D28B-A54E-4503-9E55-7917E7F9B065}" srcOrd="1" destOrd="0" presId="urn:microsoft.com/office/officeart/2005/8/layout/chevron2"/>
    <dgm:cxn modelId="{304CB92A-A783-46B5-8C48-5FB25EFC6E4E}" type="presParOf" srcId="{FCC663A4-0534-4723-A36B-2FD2BECAF623}" destId="{16EB6BB7-E875-4892-953F-09F87D2C4682}" srcOrd="3" destOrd="0" presId="urn:microsoft.com/office/officeart/2005/8/layout/chevron2"/>
    <dgm:cxn modelId="{2E21D65A-57B9-459F-AE18-5294523C1AF0}" type="presParOf" srcId="{FCC663A4-0534-4723-A36B-2FD2BECAF623}" destId="{2D303461-ACDA-4B08-B685-B89C8CC0A39C}" srcOrd="4" destOrd="0" presId="urn:microsoft.com/office/officeart/2005/8/layout/chevron2"/>
    <dgm:cxn modelId="{0C1FC6E9-5F41-4268-9977-0F882832D65D}" type="presParOf" srcId="{2D303461-ACDA-4B08-B685-B89C8CC0A39C}" destId="{0B0EC74E-6F59-41AB-8A7F-7C7F8195A863}" srcOrd="0" destOrd="0" presId="urn:microsoft.com/office/officeart/2005/8/layout/chevron2"/>
    <dgm:cxn modelId="{F7A9AB5B-FD85-46E0-B366-9FAA58E94E56}" type="presParOf" srcId="{2D303461-ACDA-4B08-B685-B89C8CC0A39C}" destId="{CF88450C-7DF7-4597-AB7E-33E0D33E0D51}"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E2A38C-7CA8-4E27-9C3F-C938B21CBECF}">
      <dsp:nvSpPr>
        <dsp:cNvPr id="0" name=""/>
        <dsp:cNvSpPr/>
      </dsp:nvSpPr>
      <dsp:spPr>
        <a:xfrm>
          <a:off x="0" y="737903"/>
          <a:ext cx="8229600" cy="806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DF4213-79F4-42B9-A540-4D74F9B6D7CF}">
      <dsp:nvSpPr>
        <dsp:cNvPr id="0" name=""/>
        <dsp:cNvSpPr/>
      </dsp:nvSpPr>
      <dsp:spPr>
        <a:xfrm>
          <a:off x="394172" y="0"/>
          <a:ext cx="7835427" cy="1205124"/>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just" defTabSz="889000">
            <a:lnSpc>
              <a:spcPct val="90000"/>
            </a:lnSpc>
            <a:spcBef>
              <a:spcPct val="0"/>
            </a:spcBef>
            <a:spcAft>
              <a:spcPct val="35000"/>
            </a:spcAft>
            <a:buNone/>
          </a:pPr>
          <a:r>
            <a:rPr lang="en-US" sz="2000" kern="1200" dirty="0"/>
            <a:t>Money plays an important role in any kind of economic system. The main function of money is to facilitate  the exchange of goods and services. </a:t>
          </a:r>
        </a:p>
      </dsp:txBody>
      <dsp:txXfrm>
        <a:off x="453001" y="58829"/>
        <a:ext cx="7717769" cy="1087466"/>
      </dsp:txXfrm>
    </dsp:sp>
    <dsp:sp modelId="{7C7DDAE6-439C-4833-9D96-1618E486F893}">
      <dsp:nvSpPr>
        <dsp:cNvPr id="0" name=""/>
        <dsp:cNvSpPr/>
      </dsp:nvSpPr>
      <dsp:spPr>
        <a:xfrm>
          <a:off x="0" y="2537580"/>
          <a:ext cx="8229600" cy="806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81709BB-F245-466E-8AD2-5C822645D2D4}">
      <dsp:nvSpPr>
        <dsp:cNvPr id="0" name=""/>
        <dsp:cNvSpPr/>
      </dsp:nvSpPr>
      <dsp:spPr>
        <a:xfrm>
          <a:off x="391790" y="1717103"/>
          <a:ext cx="7835792" cy="1292796"/>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just" defTabSz="889000">
            <a:lnSpc>
              <a:spcPct val="90000"/>
            </a:lnSpc>
            <a:spcBef>
              <a:spcPct val="0"/>
            </a:spcBef>
            <a:spcAft>
              <a:spcPct val="35000"/>
            </a:spcAft>
            <a:buNone/>
          </a:pPr>
          <a:r>
            <a:rPr lang="en-US" sz="2000" kern="1200" dirty="0"/>
            <a:t>But, prior to the introduction of money, trade was carried out by barter.  Under the barter system, goods were exchanged for other goods. For eg: a piece of cloth was exchanged for a given quantity of potatoes. </a:t>
          </a:r>
        </a:p>
      </dsp:txBody>
      <dsp:txXfrm>
        <a:off x="454899" y="1780212"/>
        <a:ext cx="7709574" cy="1166578"/>
      </dsp:txXfrm>
    </dsp:sp>
    <dsp:sp modelId="{4F7DDC1F-EB81-4CFB-85A2-8CE471D72BC1}">
      <dsp:nvSpPr>
        <dsp:cNvPr id="0" name=""/>
        <dsp:cNvSpPr/>
      </dsp:nvSpPr>
      <dsp:spPr>
        <a:xfrm>
          <a:off x="0" y="3989100"/>
          <a:ext cx="8229600" cy="8064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C48E1B6-0672-42FE-B847-D18EE8B565D9}">
      <dsp:nvSpPr>
        <dsp:cNvPr id="0" name=""/>
        <dsp:cNvSpPr/>
      </dsp:nvSpPr>
      <dsp:spPr>
        <a:xfrm>
          <a:off x="391790" y="3516780"/>
          <a:ext cx="7835792" cy="9446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marL="0" lvl="0" indent="0" algn="just" defTabSz="889000">
            <a:lnSpc>
              <a:spcPct val="90000"/>
            </a:lnSpc>
            <a:spcBef>
              <a:spcPct val="0"/>
            </a:spcBef>
            <a:spcAft>
              <a:spcPct val="35000"/>
            </a:spcAft>
            <a:buNone/>
          </a:pPr>
          <a:r>
            <a:rPr lang="en-US" sz="2000" b="1" i="1" u="sng" kern="1200" dirty="0">
              <a:latin typeface="+mj-lt"/>
            </a:rPr>
            <a:t>The Barter System </a:t>
          </a:r>
          <a:r>
            <a:rPr lang="en-US" sz="2000" b="0" i="0" u="none" kern="1200" dirty="0">
              <a:latin typeface="+mj-lt"/>
            </a:rPr>
            <a:t>refers to the system of exchange where goods and services were exchanged directly for other goods and services.  Thus, money had no role to play in this system. </a:t>
          </a:r>
        </a:p>
      </dsp:txBody>
      <dsp:txXfrm>
        <a:off x="437904" y="3562894"/>
        <a:ext cx="7743564" cy="8524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21ADBE-BB79-4326-9BBA-888BBE7592AB}">
      <dsp:nvSpPr>
        <dsp:cNvPr id="0" name=""/>
        <dsp:cNvSpPr/>
      </dsp:nvSpPr>
      <dsp:spPr>
        <a:xfrm>
          <a:off x="0" y="135611"/>
          <a:ext cx="8229600" cy="1066803"/>
        </a:xfrm>
        <a:prstGeom prst="rect">
          <a:avLst/>
        </a:prstGeom>
        <a:solidFill>
          <a:srgbClr val="9E2283"/>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solidFill>
                <a:schemeClr val="bg1"/>
              </a:solidFill>
            </a:rPr>
            <a:t>Lack Of Double Coincidence of Wants</a:t>
          </a:r>
        </a:p>
      </dsp:txBody>
      <dsp:txXfrm>
        <a:off x="0" y="135611"/>
        <a:ext cx="8229600" cy="1066803"/>
      </dsp:txXfrm>
    </dsp:sp>
    <dsp:sp modelId="{9D458219-87C5-4566-A223-101B433FF872}">
      <dsp:nvSpPr>
        <dsp:cNvPr id="0" name=""/>
        <dsp:cNvSpPr/>
      </dsp:nvSpPr>
      <dsp:spPr>
        <a:xfrm>
          <a:off x="4018" y="1473637"/>
          <a:ext cx="2740521" cy="3379422"/>
        </a:xfrm>
        <a:prstGeom prst="rect">
          <a:avLst/>
        </a:prstGeom>
        <a:solidFill>
          <a:srgbClr val="00B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The barter system requires a double coincidence of wants on the part of those who want to exchange goods or services. </a:t>
          </a:r>
        </a:p>
      </dsp:txBody>
      <dsp:txXfrm>
        <a:off x="4018" y="1473637"/>
        <a:ext cx="2740521" cy="3379422"/>
      </dsp:txXfrm>
    </dsp:sp>
    <dsp:sp modelId="{09320525-088F-4F24-8224-2D49377DA149}">
      <dsp:nvSpPr>
        <dsp:cNvPr id="0" name=""/>
        <dsp:cNvSpPr/>
      </dsp:nvSpPr>
      <dsp:spPr>
        <a:xfrm>
          <a:off x="2744539" y="1473637"/>
          <a:ext cx="2740521" cy="337942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It is necessary for a person who wishes to trade his good or service to find some other person who is not only willing to buy his good or service but also possesses that good which the former wants. This is double coincidence of wants. </a:t>
          </a:r>
        </a:p>
      </dsp:txBody>
      <dsp:txXfrm>
        <a:off x="2744539" y="1473637"/>
        <a:ext cx="2740521" cy="3379422"/>
      </dsp:txXfrm>
    </dsp:sp>
    <dsp:sp modelId="{59544973-D06D-4D5C-8ACD-751A03F5B789}">
      <dsp:nvSpPr>
        <dsp:cNvPr id="0" name=""/>
        <dsp:cNvSpPr/>
      </dsp:nvSpPr>
      <dsp:spPr>
        <a:xfrm>
          <a:off x="5485060" y="1473637"/>
          <a:ext cx="2740521" cy="3379422"/>
        </a:xfrm>
        <a:prstGeom prst="rect">
          <a:avLst/>
        </a:prstGeom>
        <a:solidFill>
          <a:schemeClr val="accent6">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For eg: suppose a person has rice  and wants to exchange it for utensils. He has to find out a person who not only have utensils but also wants rice in return.   But, such a double coincidence is a rare possibility</a:t>
          </a:r>
          <a:r>
            <a:rPr lang="en-US" sz="2000" kern="1200" dirty="0"/>
            <a:t>.  </a:t>
          </a:r>
        </a:p>
      </dsp:txBody>
      <dsp:txXfrm>
        <a:off x="5485060" y="1473637"/>
        <a:ext cx="2740521" cy="3379422"/>
      </dsp:txXfrm>
    </dsp:sp>
    <dsp:sp modelId="{C07E446D-2E32-46CB-A266-C1045B619D2E}">
      <dsp:nvSpPr>
        <dsp:cNvPr id="0" name=""/>
        <dsp:cNvSpPr/>
      </dsp:nvSpPr>
      <dsp:spPr>
        <a:xfrm>
          <a:off x="0" y="4853060"/>
          <a:ext cx="8229600" cy="375491"/>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96A65A-1195-4D19-BC4E-C9B67DD9C1B2}">
      <dsp:nvSpPr>
        <dsp:cNvPr id="0" name=""/>
        <dsp:cNvSpPr/>
      </dsp:nvSpPr>
      <dsp:spPr>
        <a:xfrm>
          <a:off x="0" y="275273"/>
          <a:ext cx="7848600" cy="567685"/>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kern="1200" dirty="0"/>
            <a:t>Lack of Common Measure of Value</a:t>
          </a:r>
        </a:p>
      </dsp:txBody>
      <dsp:txXfrm>
        <a:off x="0" y="275273"/>
        <a:ext cx="7848600" cy="567685"/>
      </dsp:txXfrm>
    </dsp:sp>
    <dsp:sp modelId="{CCF7840B-0F37-49D4-B127-7904B808706E}">
      <dsp:nvSpPr>
        <dsp:cNvPr id="0" name=""/>
        <dsp:cNvSpPr/>
      </dsp:nvSpPr>
      <dsp:spPr>
        <a:xfrm>
          <a:off x="3832" y="1393506"/>
          <a:ext cx="2613645" cy="3504438"/>
        </a:xfrm>
        <a:prstGeom prst="rect">
          <a:avLst/>
        </a:prstGeom>
        <a:solidFill>
          <a:srgbClr val="92D05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There is no common unit in terms of which values of goods and services can be measured and stated. </a:t>
          </a:r>
        </a:p>
      </dsp:txBody>
      <dsp:txXfrm>
        <a:off x="3832" y="1393506"/>
        <a:ext cx="2613645" cy="3504438"/>
      </dsp:txXfrm>
    </dsp:sp>
    <dsp:sp modelId="{0EBA2F70-2952-433F-AD53-EF27A536ECEC}">
      <dsp:nvSpPr>
        <dsp:cNvPr id="0" name=""/>
        <dsp:cNvSpPr/>
      </dsp:nvSpPr>
      <dsp:spPr>
        <a:xfrm>
          <a:off x="2590792" y="1371603"/>
          <a:ext cx="2613645" cy="3616790"/>
        </a:xfrm>
        <a:prstGeom prst="rect">
          <a:avLst/>
        </a:prstGeom>
        <a:solidFill>
          <a:schemeClr val="tx1">
            <a:lumMod val="75000"/>
            <a:lumOff val="25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The value of a good or service means the amount of other goods and services it can be exchanged for in the market . Proper accounting system was absent in barter system. </a:t>
          </a:r>
        </a:p>
      </dsp:txBody>
      <dsp:txXfrm>
        <a:off x="2590792" y="1371603"/>
        <a:ext cx="2613645" cy="3616790"/>
      </dsp:txXfrm>
    </dsp:sp>
    <dsp:sp modelId="{81DB6E0A-EB05-46A6-B2C3-6C09A89C63B1}">
      <dsp:nvSpPr>
        <dsp:cNvPr id="0" name=""/>
        <dsp:cNvSpPr/>
      </dsp:nvSpPr>
      <dsp:spPr>
        <a:xfrm>
          <a:off x="5231122" y="1393506"/>
          <a:ext cx="2613645" cy="3504438"/>
        </a:xfrm>
        <a:prstGeom prst="rect">
          <a:avLst/>
        </a:prstGeom>
        <a:solidFill>
          <a:srgbClr val="9E2283"/>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The value of each good and service would have to be expressed not just in one quantity but in as many quantities as there are kinds and qualities of other goods and services in the market</a:t>
          </a:r>
          <a:r>
            <a:rPr lang="en-US" sz="2000" kern="1200" dirty="0"/>
            <a:t>. </a:t>
          </a:r>
        </a:p>
      </dsp:txBody>
      <dsp:txXfrm>
        <a:off x="5231122" y="1393506"/>
        <a:ext cx="2613645" cy="3504438"/>
      </dsp:txXfrm>
    </dsp:sp>
    <dsp:sp modelId="{6DA40F13-2C89-4639-8474-819CA8DB00AA}">
      <dsp:nvSpPr>
        <dsp:cNvPr id="0" name=""/>
        <dsp:cNvSpPr/>
      </dsp:nvSpPr>
      <dsp:spPr>
        <a:xfrm>
          <a:off x="0" y="4897944"/>
          <a:ext cx="7848600" cy="389382"/>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2C09E9-B020-4036-955F-DD7701EBFA5F}">
      <dsp:nvSpPr>
        <dsp:cNvPr id="0" name=""/>
        <dsp:cNvSpPr/>
      </dsp:nvSpPr>
      <dsp:spPr>
        <a:xfrm>
          <a:off x="0" y="235741"/>
          <a:ext cx="7696200" cy="680094"/>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txBody>
        <a:bodyPr spcFirstLastPara="0" vert="horz" wrap="square" lIns="152400" tIns="152400" rIns="152400" bIns="152400" numCol="1" spcCol="1270" anchor="ctr" anchorCtr="0">
          <a:noAutofit/>
        </a:bodyPr>
        <a:lstStyle/>
        <a:p>
          <a:pPr marL="0" lvl="0" indent="0" algn="ctr" defTabSz="1778000">
            <a:lnSpc>
              <a:spcPct val="90000"/>
            </a:lnSpc>
            <a:spcBef>
              <a:spcPct val="0"/>
            </a:spcBef>
            <a:spcAft>
              <a:spcPct val="35000"/>
            </a:spcAft>
            <a:buNone/>
          </a:pPr>
          <a:r>
            <a:rPr lang="en-US" sz="4000" b="1" kern="1200" dirty="0"/>
            <a:t>Problem of future payments</a:t>
          </a:r>
        </a:p>
      </dsp:txBody>
      <dsp:txXfrm>
        <a:off x="0" y="235741"/>
        <a:ext cx="7696200" cy="680094"/>
      </dsp:txXfrm>
    </dsp:sp>
    <dsp:sp modelId="{A2917950-70C7-4083-9911-07CBAEF82254}">
      <dsp:nvSpPr>
        <dsp:cNvPr id="0" name=""/>
        <dsp:cNvSpPr/>
      </dsp:nvSpPr>
      <dsp:spPr>
        <a:xfrm>
          <a:off x="0" y="1143002"/>
          <a:ext cx="3848100" cy="3897057"/>
        </a:xfrm>
        <a:prstGeom prst="rect">
          <a:avLst/>
        </a:prstGeom>
        <a:solidFill>
          <a:srgbClr val="C60BCB"/>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just" defTabSz="889000">
            <a:lnSpc>
              <a:spcPct val="90000"/>
            </a:lnSpc>
            <a:spcBef>
              <a:spcPct val="0"/>
            </a:spcBef>
            <a:spcAft>
              <a:spcPct val="35000"/>
            </a:spcAft>
            <a:buNone/>
          </a:pPr>
          <a:r>
            <a:rPr lang="en-US" sz="2000" b="1" kern="1200" dirty="0"/>
            <a:t>In an exchange economy, people enter into agreements relating to wages, salaries, interests, rents  and other prices extending over a period of time. But, barter system does not involve future payments. </a:t>
          </a:r>
        </a:p>
      </dsp:txBody>
      <dsp:txXfrm>
        <a:off x="0" y="1143002"/>
        <a:ext cx="3848100" cy="3897057"/>
      </dsp:txXfrm>
    </dsp:sp>
    <dsp:sp modelId="{2C496EFA-A3B9-44ED-A6C0-26C539D9CD4F}">
      <dsp:nvSpPr>
        <dsp:cNvPr id="0" name=""/>
        <dsp:cNvSpPr/>
      </dsp:nvSpPr>
      <dsp:spPr>
        <a:xfrm>
          <a:off x="3848099" y="1143002"/>
          <a:ext cx="3848100" cy="3744633"/>
        </a:xfrm>
        <a:prstGeom prst="rect">
          <a:avLst/>
        </a:prstGeom>
        <a:solidFill>
          <a:srgbClr val="FFC000"/>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Because future payments might be problematic as:</a:t>
          </a:r>
        </a:p>
        <a:p>
          <a:pPr marL="0" lvl="0" indent="0" algn="ctr" defTabSz="889000">
            <a:lnSpc>
              <a:spcPct val="90000"/>
            </a:lnSpc>
            <a:spcBef>
              <a:spcPct val="0"/>
            </a:spcBef>
            <a:spcAft>
              <a:spcPct val="35000"/>
            </a:spcAft>
            <a:buNone/>
          </a:pPr>
          <a:r>
            <a:rPr lang="en-US" sz="2000" b="1" kern="1200" dirty="0"/>
            <a:t>1.  There might be disagreement regarding the quality of goods</a:t>
          </a:r>
        </a:p>
        <a:p>
          <a:pPr marL="0" lvl="0" indent="0" algn="ctr" defTabSz="889000">
            <a:lnSpc>
              <a:spcPct val="90000"/>
            </a:lnSpc>
            <a:spcBef>
              <a:spcPct val="0"/>
            </a:spcBef>
            <a:spcAft>
              <a:spcPct val="35000"/>
            </a:spcAft>
            <a:buNone/>
          </a:pPr>
          <a:r>
            <a:rPr lang="en-US" sz="2000" b="1" kern="1200" dirty="0"/>
            <a:t>2. There might be disagreement regarding which good to be used for repayment.</a:t>
          </a:r>
        </a:p>
        <a:p>
          <a:pPr marL="0" lvl="0" indent="0" algn="ctr" defTabSz="889000">
            <a:lnSpc>
              <a:spcPct val="90000"/>
            </a:lnSpc>
            <a:spcBef>
              <a:spcPct val="0"/>
            </a:spcBef>
            <a:spcAft>
              <a:spcPct val="35000"/>
            </a:spcAft>
            <a:buNone/>
          </a:pPr>
          <a:r>
            <a:rPr lang="en-US" sz="2000" b="1" kern="1200" dirty="0"/>
            <a:t>3. There exists a risk associated with the value of the good over a period of time.</a:t>
          </a:r>
        </a:p>
        <a:p>
          <a:pPr marL="0" lvl="0" indent="0" algn="ctr" defTabSz="889000">
            <a:lnSpc>
              <a:spcPct val="90000"/>
            </a:lnSpc>
            <a:spcBef>
              <a:spcPct val="0"/>
            </a:spcBef>
            <a:spcAft>
              <a:spcPct val="35000"/>
            </a:spcAft>
            <a:buNone/>
          </a:pPr>
          <a:endParaRPr lang="en-US" sz="2000" b="1" kern="1200" dirty="0"/>
        </a:p>
      </dsp:txBody>
      <dsp:txXfrm>
        <a:off x="3848099" y="1143002"/>
        <a:ext cx="3848100" cy="3744633"/>
      </dsp:txXfrm>
    </dsp:sp>
    <dsp:sp modelId="{CFF25D33-4FB3-48BE-A677-6A573AD45CAB}">
      <dsp:nvSpPr>
        <dsp:cNvPr id="0" name=""/>
        <dsp:cNvSpPr/>
      </dsp:nvSpPr>
      <dsp:spPr>
        <a:xfrm>
          <a:off x="0" y="4795744"/>
          <a:ext cx="7696200" cy="378714"/>
        </a:xfrm>
        <a:prstGeom prst="rect">
          <a:avLst/>
        </a:prstGeom>
        <a:solidFill>
          <a:schemeClr val="accent1">
            <a:shade val="80000"/>
            <a:hueOff val="0"/>
            <a:satOff val="0"/>
            <a:lumOff val="0"/>
            <a:alphaOff val="0"/>
          </a:schemeClr>
        </a:solidFill>
        <a:ln>
          <a:noFill/>
        </a:ln>
        <a:effectLst/>
        <a:scene3d>
          <a:camera prst="orthographicFront">
            <a:rot lat="0" lon="0" rev="0"/>
          </a:camera>
          <a:lightRig rig="contrasting" dir="t">
            <a:rot lat="0" lon="0" rev="1200000"/>
          </a:lightRig>
        </a:scene3d>
        <a:sp3d contourW="12700" prstMaterial="flat">
          <a:bevelT w="100800" h="154000"/>
          <a:bevelB w="152400"/>
        </a:sp3d>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FE44FD-E64D-4185-AF2B-2CC2BA6D725B}">
      <dsp:nvSpPr>
        <dsp:cNvPr id="0" name=""/>
        <dsp:cNvSpPr/>
      </dsp:nvSpPr>
      <dsp:spPr>
        <a:xfrm>
          <a:off x="0" y="95247"/>
          <a:ext cx="7239000" cy="121920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0" lvl="0" indent="0" algn="ctr" defTabSz="1600200">
            <a:lnSpc>
              <a:spcPct val="90000"/>
            </a:lnSpc>
            <a:spcBef>
              <a:spcPct val="0"/>
            </a:spcBef>
            <a:spcAft>
              <a:spcPct val="35000"/>
            </a:spcAft>
            <a:buNone/>
          </a:pPr>
          <a:r>
            <a:rPr lang="en-US" sz="3600" b="1" kern="1200" dirty="0"/>
            <a:t>Problem of Store of Value</a:t>
          </a:r>
        </a:p>
      </dsp:txBody>
      <dsp:txXfrm>
        <a:off x="0" y="95247"/>
        <a:ext cx="7239000" cy="1219208"/>
      </dsp:txXfrm>
    </dsp:sp>
    <dsp:sp modelId="{D4452692-8FFB-40E9-8582-90A1168F79CE}">
      <dsp:nvSpPr>
        <dsp:cNvPr id="0" name=""/>
        <dsp:cNvSpPr/>
      </dsp:nvSpPr>
      <dsp:spPr>
        <a:xfrm>
          <a:off x="0" y="1504952"/>
          <a:ext cx="3619499" cy="3360420"/>
        </a:xfrm>
        <a:prstGeom prst="rect">
          <a:avLst/>
        </a:prstGeom>
        <a:solidFill>
          <a:schemeClr val="accent5">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In this system, people can store value of purchasing power only in the form of specific goods. </a:t>
          </a:r>
        </a:p>
      </dsp:txBody>
      <dsp:txXfrm>
        <a:off x="0" y="1504952"/>
        <a:ext cx="3619499" cy="3360420"/>
      </dsp:txXfrm>
    </dsp:sp>
    <dsp:sp modelId="{AAFA750D-F61F-4D46-837C-B87550426A32}">
      <dsp:nvSpPr>
        <dsp:cNvPr id="0" name=""/>
        <dsp:cNvSpPr/>
      </dsp:nvSpPr>
      <dsp:spPr>
        <a:xfrm>
          <a:off x="3619500" y="1504952"/>
          <a:ext cx="3619499" cy="3360420"/>
        </a:xfrm>
        <a:prstGeom prst="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b="1" kern="1200" dirty="0"/>
            <a:t>But goods like milk, vegetables, fruits are perishable in nature and not durable. Storage in the form of goods may be costly. </a:t>
          </a:r>
        </a:p>
      </dsp:txBody>
      <dsp:txXfrm>
        <a:off x="3619500" y="1504952"/>
        <a:ext cx="3619499" cy="3360420"/>
      </dsp:txXfrm>
    </dsp:sp>
    <dsp:sp modelId="{311903C9-DDA8-4FFE-8BBD-810DD4DFE547}">
      <dsp:nvSpPr>
        <dsp:cNvPr id="0" name=""/>
        <dsp:cNvSpPr/>
      </dsp:nvSpPr>
      <dsp:spPr>
        <a:xfrm>
          <a:off x="0" y="4865372"/>
          <a:ext cx="7239000" cy="373380"/>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667F42-9A32-4AE7-8DCB-45EF5F41AE52}">
      <dsp:nvSpPr>
        <dsp:cNvPr id="0" name=""/>
        <dsp:cNvSpPr/>
      </dsp:nvSpPr>
      <dsp:spPr>
        <a:xfrm rot="5400000">
          <a:off x="-277297" y="561354"/>
          <a:ext cx="1848647" cy="1294053"/>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Legal Definition</a:t>
          </a:r>
        </a:p>
      </dsp:txBody>
      <dsp:txXfrm rot="-5400000">
        <a:off x="1" y="931084"/>
        <a:ext cx="1294053" cy="554594"/>
      </dsp:txXfrm>
    </dsp:sp>
    <dsp:sp modelId="{F92BC8FC-BCFF-425A-83F7-942CCC2C7197}">
      <dsp:nvSpPr>
        <dsp:cNvPr id="0" name=""/>
        <dsp:cNvSpPr/>
      </dsp:nvSpPr>
      <dsp:spPr>
        <a:xfrm rot="5400000">
          <a:off x="4009049" y="-2658789"/>
          <a:ext cx="1657954" cy="7087946"/>
        </a:xfrm>
        <a:prstGeom prst="round2SameRect">
          <a:avLst/>
        </a:prstGeom>
        <a:solidFill>
          <a:schemeClr val="accent4">
            <a:lumMod val="60000"/>
            <a:lumOff val="4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US" sz="2000" kern="1200" dirty="0">
              <a:solidFill>
                <a:schemeClr val="tx1"/>
              </a:solidFill>
            </a:rPr>
            <a:t>Anything which the government declares as money is money. A thing will have general acceptability if the law declares it as money</a:t>
          </a:r>
          <a:r>
            <a:rPr lang="en-US" sz="2000" kern="1200" dirty="0"/>
            <a:t>. </a:t>
          </a:r>
        </a:p>
        <a:p>
          <a:pPr marL="228600" lvl="1" indent="-228600" algn="just" defTabSz="889000">
            <a:lnSpc>
              <a:spcPct val="90000"/>
            </a:lnSpc>
            <a:spcBef>
              <a:spcPct val="0"/>
            </a:spcBef>
            <a:spcAft>
              <a:spcPct val="15000"/>
            </a:spcAft>
            <a:buChar char="•"/>
          </a:pPr>
          <a:r>
            <a:rPr lang="en-US" sz="2000" kern="1200" dirty="0"/>
            <a:t>Currency notes and coins are legal tender money. It is also called </a:t>
          </a:r>
          <a:r>
            <a:rPr lang="en-US" sz="2000" b="1" i="1" kern="1200" dirty="0">
              <a:solidFill>
                <a:schemeClr val="accent1">
                  <a:lumMod val="75000"/>
                </a:schemeClr>
              </a:solidFill>
            </a:rPr>
            <a:t>fiat money</a:t>
          </a:r>
          <a:r>
            <a:rPr lang="en-US" sz="2000" b="0" i="0" kern="1200" dirty="0">
              <a:solidFill>
                <a:schemeClr val="tx1"/>
              </a:solidFill>
            </a:rPr>
            <a:t>, as it serves as money on the order of the government. </a:t>
          </a:r>
        </a:p>
      </dsp:txBody>
      <dsp:txXfrm rot="-5400000">
        <a:off x="1294054" y="137141"/>
        <a:ext cx="7007011" cy="1496084"/>
      </dsp:txXfrm>
    </dsp:sp>
    <dsp:sp modelId="{82A24FEA-245A-4477-A111-86B25D7C51B2}">
      <dsp:nvSpPr>
        <dsp:cNvPr id="0" name=""/>
        <dsp:cNvSpPr/>
      </dsp:nvSpPr>
      <dsp:spPr>
        <a:xfrm rot="5400000">
          <a:off x="-277297" y="2567766"/>
          <a:ext cx="1848647" cy="1294053"/>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Functional Definition</a:t>
          </a:r>
        </a:p>
      </dsp:txBody>
      <dsp:txXfrm rot="-5400000">
        <a:off x="1" y="2937496"/>
        <a:ext cx="1294053" cy="554594"/>
      </dsp:txXfrm>
    </dsp:sp>
    <dsp:sp modelId="{DF97D28B-A54E-4503-9E55-7917E7F9B065}">
      <dsp:nvSpPr>
        <dsp:cNvPr id="0" name=""/>
        <dsp:cNvSpPr/>
      </dsp:nvSpPr>
      <dsp:spPr>
        <a:xfrm rot="5400000">
          <a:off x="3919008" y="-652693"/>
          <a:ext cx="1838035" cy="7087946"/>
        </a:xfrm>
        <a:prstGeom prst="round2SameRect">
          <a:avLst/>
        </a:prstGeom>
        <a:solidFill>
          <a:schemeClr val="accent4">
            <a:lumMod val="60000"/>
            <a:lumOff val="4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US" sz="2000" kern="1200" dirty="0"/>
            <a:t>Money is defined on the basis of the functions it performs</a:t>
          </a:r>
        </a:p>
        <a:p>
          <a:pPr marL="228600" lvl="1" indent="-228600" algn="just" defTabSz="889000">
            <a:lnSpc>
              <a:spcPct val="90000"/>
            </a:lnSpc>
            <a:spcBef>
              <a:spcPct val="0"/>
            </a:spcBef>
            <a:spcAft>
              <a:spcPct val="15000"/>
            </a:spcAft>
            <a:buChar char="•"/>
          </a:pPr>
          <a:r>
            <a:rPr lang="en-US" sz="2000" kern="1200" dirty="0"/>
            <a:t>Money is anything which is generally accepted as a medium of exchange in payment of debts and as payment of goods and services. </a:t>
          </a:r>
        </a:p>
      </dsp:txBody>
      <dsp:txXfrm rot="-5400000">
        <a:off x="1294053" y="2061987"/>
        <a:ext cx="6998221" cy="1658585"/>
      </dsp:txXfrm>
    </dsp:sp>
    <dsp:sp modelId="{0B0EC74E-6F59-41AB-8A7F-7C7F8195A863}">
      <dsp:nvSpPr>
        <dsp:cNvPr id="0" name=""/>
        <dsp:cNvSpPr/>
      </dsp:nvSpPr>
      <dsp:spPr>
        <a:xfrm rot="5400000">
          <a:off x="-277297" y="4544643"/>
          <a:ext cx="1848647" cy="1294053"/>
        </a:xfrm>
        <a:prstGeom prst="chevron">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US" sz="2000" b="1" kern="1200" dirty="0"/>
            <a:t>Narrow and Broad Definition</a:t>
          </a:r>
        </a:p>
      </dsp:txBody>
      <dsp:txXfrm rot="-5400000">
        <a:off x="1" y="4914373"/>
        <a:ext cx="1294053" cy="554594"/>
      </dsp:txXfrm>
    </dsp:sp>
    <dsp:sp modelId="{CF88450C-7DF7-4597-AB7E-33E0D33E0D51}">
      <dsp:nvSpPr>
        <dsp:cNvPr id="0" name=""/>
        <dsp:cNvSpPr/>
      </dsp:nvSpPr>
      <dsp:spPr>
        <a:xfrm rot="5400000">
          <a:off x="3948544" y="1324182"/>
          <a:ext cx="1778963" cy="7087946"/>
        </a:xfrm>
        <a:prstGeom prst="round2SameRect">
          <a:avLst/>
        </a:prstGeom>
        <a:solidFill>
          <a:schemeClr val="accent4">
            <a:lumMod val="60000"/>
            <a:lumOff val="40000"/>
            <a:alpha val="9000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42240" tIns="12700" rIns="12700" bIns="12700" numCol="1" spcCol="1270" anchor="ctr" anchorCtr="0">
          <a:noAutofit/>
        </a:bodyPr>
        <a:lstStyle/>
        <a:p>
          <a:pPr marL="228600" lvl="1" indent="-228600" algn="just" defTabSz="889000">
            <a:lnSpc>
              <a:spcPct val="90000"/>
            </a:lnSpc>
            <a:spcBef>
              <a:spcPct val="0"/>
            </a:spcBef>
            <a:spcAft>
              <a:spcPct val="15000"/>
            </a:spcAft>
            <a:buChar char="•"/>
          </a:pPr>
          <a:r>
            <a:rPr lang="en-US" sz="2000" kern="1200" dirty="0"/>
            <a:t>Narrow definition of money is based upon its medium of exchange function which includes currency notes and coins.</a:t>
          </a:r>
        </a:p>
        <a:p>
          <a:pPr marL="228600" lvl="1" indent="-228600" algn="just" defTabSz="889000">
            <a:lnSpc>
              <a:spcPct val="90000"/>
            </a:lnSpc>
            <a:spcBef>
              <a:spcPct val="0"/>
            </a:spcBef>
            <a:spcAft>
              <a:spcPct val="15000"/>
            </a:spcAft>
            <a:buChar char="•"/>
          </a:pPr>
          <a:r>
            <a:rPr lang="en-US" sz="2000" kern="1200" dirty="0"/>
            <a:t>Broad definition of money includes some other things in the supply of money that have a high degree of moneyness and has store of value. Eg: Saving deposits</a:t>
          </a:r>
        </a:p>
      </dsp:txBody>
      <dsp:txXfrm rot="-5400000">
        <a:off x="1294053" y="4065515"/>
        <a:ext cx="7001104" cy="160527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2.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 /><Relationship Id="rId2" Type="http://schemas.openxmlformats.org/officeDocument/2006/relationships/diagramData" Target="../diagrams/data3.xml" /><Relationship Id="rId1" Type="http://schemas.openxmlformats.org/officeDocument/2006/relationships/slideLayout" Target="../slideLayouts/slideLayout7.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 /><Relationship Id="rId2" Type="http://schemas.openxmlformats.org/officeDocument/2006/relationships/diagramData" Target="../diagrams/data4.xml" /><Relationship Id="rId1" Type="http://schemas.openxmlformats.org/officeDocument/2006/relationships/slideLayout" Target="../slideLayouts/slideLayout7.xml" /><Relationship Id="rId6" Type="http://schemas.microsoft.com/office/2007/relationships/diagramDrawing" Target="../diagrams/drawing4.xml" /><Relationship Id="rId5" Type="http://schemas.openxmlformats.org/officeDocument/2006/relationships/diagramColors" Target="../diagrams/colors4.xml" /><Relationship Id="rId4" Type="http://schemas.openxmlformats.org/officeDocument/2006/relationships/diagramQuickStyle" Target="../diagrams/quickStyle4.xml" /></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 /><Relationship Id="rId2" Type="http://schemas.openxmlformats.org/officeDocument/2006/relationships/diagramData" Target="../diagrams/data5.xml" /><Relationship Id="rId1" Type="http://schemas.openxmlformats.org/officeDocument/2006/relationships/slideLayout" Target="../slideLayouts/slideLayout7.xml" /><Relationship Id="rId6" Type="http://schemas.microsoft.com/office/2007/relationships/diagramDrawing" Target="../diagrams/drawing5.xml" /><Relationship Id="rId5" Type="http://schemas.openxmlformats.org/officeDocument/2006/relationships/diagramColors" Target="../diagrams/colors5.xml" /><Relationship Id="rId4" Type="http://schemas.openxmlformats.org/officeDocument/2006/relationships/diagramQuickStyle" Target="../diagrams/quickStyle5.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 /><Relationship Id="rId2" Type="http://schemas.openxmlformats.org/officeDocument/2006/relationships/diagramData" Target="../diagrams/data6.xml" /><Relationship Id="rId1" Type="http://schemas.openxmlformats.org/officeDocument/2006/relationships/slideLayout" Target="../slideLayouts/slideLayout7.xml" /><Relationship Id="rId6" Type="http://schemas.microsoft.com/office/2007/relationships/diagramDrawing" Target="../diagrams/drawing6.xml" /><Relationship Id="rId5" Type="http://schemas.openxmlformats.org/officeDocument/2006/relationships/diagramColors" Target="../diagrams/colors6.xml" /><Relationship Id="rId4" Type="http://schemas.openxmlformats.org/officeDocument/2006/relationships/diagramQuickStyle" Target="../diagrams/quickStyle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533401"/>
            <a:ext cx="7696200" cy="2286000"/>
          </a:xfrm>
          <a:solidFill>
            <a:schemeClr val="accent2"/>
          </a:solidFill>
          <a:ln>
            <a:solidFill>
              <a:schemeClr val="tx1"/>
            </a:solidFill>
          </a:ln>
        </p:spPr>
        <p:txBody>
          <a:bodyPr>
            <a:normAutofit fontScale="90000"/>
          </a:bodyPr>
          <a:lstStyle/>
          <a:p>
            <a:br>
              <a:rPr lang="en-US" dirty="0">
                <a:latin typeface="Algerian" pitchFamily="82" charset="0"/>
              </a:rPr>
            </a:br>
            <a:r>
              <a:rPr lang="en-US" dirty="0">
                <a:latin typeface="Algerian" pitchFamily="82" charset="0"/>
              </a:rPr>
              <a:t>MACRO-ECONOMICS</a:t>
            </a:r>
            <a:br>
              <a:rPr lang="en-US" dirty="0"/>
            </a:br>
            <a:br>
              <a:rPr lang="en-US" dirty="0"/>
            </a:br>
            <a:r>
              <a:rPr lang="en-US" b="1" u="sng" dirty="0">
                <a:latin typeface="Arial Rounded MT Bold" pitchFamily="34" charset="0"/>
              </a:rPr>
              <a:t>MONEY AND BANKING</a:t>
            </a:r>
            <a:br>
              <a:rPr lang="en-US" b="1" u="sng" dirty="0"/>
            </a:br>
            <a:endParaRPr lang="en-US" b="1" u="sng" dirty="0"/>
          </a:p>
        </p:txBody>
      </p:sp>
      <p:sp>
        <p:nvSpPr>
          <p:cNvPr id="3" name="Subtitle 2"/>
          <p:cNvSpPr>
            <a:spLocks noGrp="1"/>
          </p:cNvSpPr>
          <p:nvPr>
            <p:ph type="subTitle" idx="1"/>
          </p:nvPr>
        </p:nvSpPr>
        <p:spPr>
          <a:xfrm>
            <a:off x="1371600" y="4114800"/>
            <a:ext cx="6400800" cy="1905000"/>
          </a:xfrm>
          <a:solidFill>
            <a:schemeClr val="bg2">
              <a:lumMod val="90000"/>
            </a:schemeClr>
          </a:solidFill>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rmAutofit/>
          </a:bodyPr>
          <a:lstStyle/>
          <a:p>
            <a:r>
              <a:rPr lang="en-US" sz="2000" b="1" dirty="0">
                <a:solidFill>
                  <a:schemeClr val="bg2">
                    <a:lumMod val="10000"/>
                  </a:schemeClr>
                </a:solidFill>
              </a:rPr>
              <a:t>Prepared by-</a:t>
            </a:r>
          </a:p>
          <a:p>
            <a:r>
              <a:rPr lang="en-US" sz="2200" i="1" dirty="0">
                <a:solidFill>
                  <a:schemeClr val="tx2">
                    <a:lumMod val="50000"/>
                  </a:schemeClr>
                </a:solidFill>
                <a:latin typeface="Bahnschrift Light Condensed" pitchFamily="34" charset="0"/>
              </a:rPr>
              <a:t>Mrs Anindita Chakravarty</a:t>
            </a:r>
          </a:p>
          <a:p>
            <a:r>
              <a:rPr lang="en-US" sz="2200" i="1" dirty="0">
                <a:solidFill>
                  <a:schemeClr val="tx2">
                    <a:lumMod val="50000"/>
                  </a:schemeClr>
                </a:solidFill>
                <a:latin typeface="Bahnschrift Light Condensed" pitchFamily="34" charset="0"/>
              </a:rPr>
              <a:t>Assistant Professor( Dept of Economics) </a:t>
            </a:r>
          </a:p>
          <a:p>
            <a:r>
              <a:rPr lang="en-US" sz="2200" i="1" dirty="0">
                <a:solidFill>
                  <a:schemeClr val="tx2">
                    <a:lumMod val="50000"/>
                  </a:schemeClr>
                </a:solidFill>
                <a:latin typeface="Bahnschrift Light Condensed" pitchFamily="34" charset="0"/>
              </a:rPr>
              <a:t>Silapathar College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loud Callout 1"/>
          <p:cNvSpPr/>
          <p:nvPr/>
        </p:nvSpPr>
        <p:spPr>
          <a:xfrm>
            <a:off x="914400" y="609600"/>
            <a:ext cx="7467600" cy="4495800"/>
          </a:xfrm>
          <a:prstGeom prst="cloudCallout">
            <a:avLst/>
          </a:prstGeom>
          <a:solidFill>
            <a:schemeClr val="accent3">
              <a:lumMod val="20000"/>
              <a:lumOff val="80000"/>
            </a:schemeClr>
          </a:solidFill>
          <a:ln>
            <a:solidFill>
              <a:schemeClr val="bg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Arial Narrow" pitchFamily="34" charset="0"/>
              </a:rPr>
              <a:t>Dear students, this was all about the topic of today’s discussion..</a:t>
            </a:r>
          </a:p>
          <a:p>
            <a:pPr algn="ctr"/>
            <a:r>
              <a:rPr lang="en-US" sz="2000" dirty="0">
                <a:solidFill>
                  <a:schemeClr val="tx1"/>
                </a:solidFill>
                <a:latin typeface="Arial Narrow" pitchFamily="34" charset="0"/>
              </a:rPr>
              <a:t>I hope  you can understand whatever I tried to express in the slides.. For your better understanding please go through your text-books and reference books. </a:t>
            </a:r>
          </a:p>
          <a:p>
            <a:pPr algn="ctr"/>
            <a:r>
              <a:rPr lang="en-US" sz="2000" dirty="0">
                <a:solidFill>
                  <a:schemeClr val="tx1"/>
                </a:solidFill>
                <a:latin typeface="Arial Narrow" pitchFamily="34" charset="0"/>
              </a:rPr>
              <a:t>Now I would like to provide some assignments to you related to the topic..I’m quiet sure that you all would complete the assignment. </a:t>
            </a:r>
          </a:p>
          <a:p>
            <a:pPr algn="ctr"/>
            <a:r>
              <a:rPr lang="en-US" sz="2000" dirty="0">
                <a:solidFill>
                  <a:schemeClr val="tx1"/>
                </a:solidFill>
                <a:latin typeface="Arial Narrow" pitchFamily="34" charset="0"/>
              </a:rPr>
              <a:t>Thank You..</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6019800"/>
          </a:xfrm>
          <a:ln w="38100">
            <a:solidFill>
              <a:schemeClr val="tx1"/>
            </a:solidFill>
          </a:ln>
        </p:spPr>
        <p:txBody>
          <a:bodyPr>
            <a:normAutofit lnSpcReduction="10000"/>
          </a:bodyPr>
          <a:lstStyle/>
          <a:p>
            <a:pPr marL="457200" indent="-457200" algn="ctr">
              <a:buNone/>
            </a:pPr>
            <a:r>
              <a:rPr lang="en-IN" sz="2800" u="sng">
                <a:solidFill>
                  <a:srgbClr val="FF0000"/>
                </a:solidFill>
                <a:latin typeface="Arial Rounded MT Bold" pitchFamily="34" charset="0"/>
              </a:rPr>
              <a:t>Assignmet</a:t>
            </a:r>
            <a:endParaRPr lang="en-US" sz="2800" u="sng" dirty="0">
              <a:solidFill>
                <a:srgbClr val="FF0000"/>
              </a:solidFill>
              <a:latin typeface="Arial Rounded MT Bold" pitchFamily="34" charset="0"/>
            </a:endParaRPr>
          </a:p>
          <a:p>
            <a:pPr marL="457200" indent="-457200" algn="ctr">
              <a:buNone/>
            </a:pPr>
            <a:r>
              <a:rPr lang="en-US" sz="1600" i="1" dirty="0">
                <a:solidFill>
                  <a:schemeClr val="accent1"/>
                </a:solidFill>
                <a:latin typeface="Arial Rounded MT Bold" pitchFamily="34" charset="0"/>
              </a:rPr>
              <a:t>          ( m denotes marks carried by the questions)</a:t>
            </a:r>
          </a:p>
          <a:p>
            <a:pPr marL="457200" indent="-457200" algn="just">
              <a:buFont typeface="+mj-lt"/>
              <a:buAutoNum type="arabicPeriod"/>
            </a:pPr>
            <a:r>
              <a:rPr lang="en-US" sz="2400" dirty="0">
                <a:latin typeface="Arial Rounded MT Bold" pitchFamily="34" charset="0"/>
              </a:rPr>
              <a:t>Define Barter System? 1m</a:t>
            </a:r>
          </a:p>
          <a:p>
            <a:pPr marL="457200" indent="-457200" algn="just">
              <a:buFont typeface="+mj-lt"/>
              <a:buAutoNum type="arabicPeriod"/>
            </a:pPr>
            <a:r>
              <a:rPr lang="en-US" sz="2400" dirty="0">
                <a:latin typeface="Arial Rounded MT Bold" pitchFamily="34" charset="0"/>
              </a:rPr>
              <a:t>Mention the drawbacks of Barter System. 2m</a:t>
            </a:r>
          </a:p>
          <a:p>
            <a:pPr marL="457200" indent="-457200" algn="just">
              <a:buFont typeface="+mj-lt"/>
              <a:buAutoNum type="arabicPeriod"/>
            </a:pPr>
            <a:r>
              <a:rPr lang="en-US" sz="2400" dirty="0">
                <a:latin typeface="Arial Rounded MT Bold" pitchFamily="34" charset="0"/>
              </a:rPr>
              <a:t>What do you mean by double co-incidence of wants? 2m</a:t>
            </a:r>
          </a:p>
          <a:p>
            <a:pPr marL="457200" indent="-457200" algn="just">
              <a:buFont typeface="+mj-lt"/>
              <a:buAutoNum type="arabicPeriod"/>
            </a:pPr>
            <a:r>
              <a:rPr lang="en-US" sz="2400" dirty="0">
                <a:latin typeface="Arial Rounded MT Bold" pitchFamily="34" charset="0"/>
              </a:rPr>
              <a:t>Explain how barter system lacks a common measure of value? 2m</a:t>
            </a:r>
          </a:p>
          <a:p>
            <a:pPr marL="457200" indent="-457200" algn="just">
              <a:buFont typeface="+mj-lt"/>
              <a:buAutoNum type="arabicPeriod"/>
            </a:pPr>
            <a:r>
              <a:rPr lang="en-US" sz="2400" dirty="0">
                <a:latin typeface="Arial Rounded MT Bold" pitchFamily="34" charset="0"/>
              </a:rPr>
              <a:t>Explain: 2+2=4m</a:t>
            </a:r>
          </a:p>
          <a:p>
            <a:pPr marL="857250" lvl="1" indent="-457200" algn="just">
              <a:buFont typeface="+mj-lt"/>
              <a:buAutoNum type="alphaLcParenR"/>
            </a:pPr>
            <a:r>
              <a:rPr lang="en-US" sz="2400" dirty="0">
                <a:latin typeface="Arial Rounded MT Bold" pitchFamily="34" charset="0"/>
              </a:rPr>
              <a:t>Problem of store of value in barter system</a:t>
            </a:r>
          </a:p>
          <a:p>
            <a:pPr marL="857250" lvl="1" indent="-457200" algn="just">
              <a:buFont typeface="+mj-lt"/>
              <a:buAutoNum type="alphaLcParenR"/>
            </a:pPr>
            <a:r>
              <a:rPr lang="en-US" sz="2400" dirty="0">
                <a:latin typeface="Arial Rounded MT Bold" pitchFamily="34" charset="0"/>
              </a:rPr>
              <a:t>Problem of future payments in barter system</a:t>
            </a:r>
          </a:p>
          <a:p>
            <a:pPr marL="457200" indent="-457200" algn="just">
              <a:buAutoNum type="arabicPeriod" startAt="6"/>
            </a:pPr>
            <a:r>
              <a:rPr lang="en-US" sz="2400" dirty="0">
                <a:latin typeface="Arial Rounded MT Bold" pitchFamily="34" charset="0"/>
              </a:rPr>
              <a:t>State the legal definition of money. 1m</a:t>
            </a:r>
          </a:p>
          <a:p>
            <a:pPr marL="457200" indent="-457200" algn="just">
              <a:buAutoNum type="arabicPeriod" startAt="6"/>
            </a:pPr>
            <a:r>
              <a:rPr lang="en-US" sz="2400" dirty="0">
                <a:latin typeface="Arial Rounded MT Bold" pitchFamily="34" charset="0"/>
              </a:rPr>
              <a:t>State the functional definition of money. 1m</a:t>
            </a:r>
          </a:p>
          <a:p>
            <a:pPr marL="457200" indent="-457200" algn="just">
              <a:buAutoNum type="arabicPeriod" startAt="6"/>
            </a:pPr>
            <a:r>
              <a:rPr lang="en-US" sz="2400" dirty="0">
                <a:latin typeface="Arial Rounded MT Bold" pitchFamily="34" charset="0"/>
              </a:rPr>
              <a:t>Write one difference between narrow and broad definition of money. 1m</a:t>
            </a:r>
          </a:p>
          <a:p>
            <a:pPr marL="457200" indent="-457200">
              <a:buNone/>
            </a:pPr>
            <a:endParaRPr lang="en-US" sz="2000" dirty="0">
              <a:latin typeface="Arial Rounded MT Bold" pitchFamily="34" charset="0"/>
            </a:endParaRPr>
          </a:p>
          <a:p>
            <a:pPr marL="457200" indent="-457200">
              <a:buFont typeface="+mj-lt"/>
              <a:buAutoNum type="arabicPeriod"/>
            </a:pPr>
            <a:endParaRPr lang="en-US" sz="2000" dirty="0">
              <a:latin typeface="Arial Narrow" pitchFamily="34" charset="0"/>
            </a:endParaRPr>
          </a:p>
          <a:p>
            <a:pPr marL="457200" indent="-457200">
              <a:buFont typeface="+mj-lt"/>
              <a:buAutoNum type="arabicPeriod"/>
            </a:pPr>
            <a:endParaRPr lang="en-US" sz="2000" dirty="0">
              <a:latin typeface="Arial Narrow" pitchFamily="34" charset="0"/>
            </a:endParaRPr>
          </a:p>
          <a:p>
            <a:pPr marL="457200" indent="-457200">
              <a:buFont typeface="+mj-lt"/>
              <a:buAutoNum type="arabicPeriod"/>
            </a:pPr>
            <a:endParaRPr lang="en-US" sz="2000" dirty="0">
              <a:latin typeface="Arial Narrow"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84238"/>
          </a:xfrm>
          <a:ln>
            <a:solidFill>
              <a:srgbClr val="7030A0"/>
            </a:solidFill>
          </a:ln>
          <a:effectLst>
            <a:glow rad="139700">
              <a:schemeClr val="accent3">
                <a:satMod val="175000"/>
                <a:alpha val="40000"/>
              </a:schemeClr>
            </a:glow>
          </a:effectLst>
        </p:spPr>
        <p:txBody>
          <a:bodyPr>
            <a:noAutofit/>
          </a:bodyPr>
          <a:lstStyle/>
          <a:p>
            <a:pPr algn="just"/>
            <a:r>
              <a:rPr lang="en-US" sz="2000" i="1" dirty="0">
                <a:solidFill>
                  <a:srgbClr val="002060"/>
                </a:solidFill>
              </a:rPr>
              <a:t>Dear students, in this PPT we will focus on the meaning of money and its evolution</a:t>
            </a:r>
          </a:p>
        </p:txBody>
      </p:sp>
      <p:graphicFrame>
        <p:nvGraphicFramePr>
          <p:cNvPr id="5" name="Content Placeholder 4"/>
          <p:cNvGraphicFramePr>
            <a:graphicFrameLocks noGrp="1"/>
          </p:cNvGraphicFramePr>
          <p:nvPr>
            <p:ph idx="1"/>
          </p:nvPr>
        </p:nvGraphicFramePr>
        <p:xfrm>
          <a:off x="457200" y="1600200"/>
          <a:ext cx="8229600" cy="48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524000"/>
          </a:xfrm>
          <a:ln/>
        </p:spPr>
        <p:style>
          <a:lnRef idx="2">
            <a:schemeClr val="accent1">
              <a:shade val="50000"/>
            </a:schemeClr>
          </a:lnRef>
          <a:fillRef idx="1">
            <a:schemeClr val="accent1"/>
          </a:fillRef>
          <a:effectRef idx="0">
            <a:schemeClr val="accent1"/>
          </a:effectRef>
          <a:fontRef idx="minor">
            <a:schemeClr val="lt1"/>
          </a:fontRef>
        </p:style>
        <p:txBody>
          <a:bodyPr>
            <a:normAutofit fontScale="90000"/>
          </a:bodyPr>
          <a:lstStyle/>
          <a:p>
            <a:pPr algn="just"/>
            <a:r>
              <a:rPr lang="en-US" sz="2800" dirty="0"/>
              <a:t>However students, even though some of the traditional and tribal communities practice barter even today, but there are certain drawbacks of the system that needs to be highlighted</a:t>
            </a:r>
            <a:r>
              <a:rPr lang="en-US" sz="2000" dirty="0"/>
              <a:t>. </a:t>
            </a:r>
          </a:p>
        </p:txBody>
      </p:sp>
      <p:sp>
        <p:nvSpPr>
          <p:cNvPr id="10" name="Flowchart: Punched Tape 9"/>
          <p:cNvSpPr/>
          <p:nvPr/>
        </p:nvSpPr>
        <p:spPr>
          <a:xfrm>
            <a:off x="990600" y="2133600"/>
            <a:ext cx="6858000" cy="3352800"/>
          </a:xfrm>
          <a:prstGeom prst="flowChartPunchedTape">
            <a:avLst/>
          </a:prstGeom>
          <a:ln/>
          <a:effectLst>
            <a:outerShdw blurRad="40000" dist="20000" dir="5400000" rotWithShape="0">
              <a:srgbClr val="000000">
                <a:alpha val="38000"/>
              </a:srgbClr>
            </a:outerShdw>
            <a:softEdge rad="63500"/>
          </a:effectLst>
        </p:spPr>
        <p:style>
          <a:lnRef idx="1">
            <a:schemeClr val="accent1"/>
          </a:lnRef>
          <a:fillRef idx="2">
            <a:schemeClr val="accent1"/>
          </a:fillRef>
          <a:effectRef idx="1">
            <a:schemeClr val="accent1"/>
          </a:effectRef>
          <a:fontRef idx="minor">
            <a:schemeClr val="dk1"/>
          </a:fontRef>
        </p:style>
        <p:txBody>
          <a:bodyPr rtlCol="0" anchor="ctr"/>
          <a:lstStyle/>
          <a:p>
            <a:pPr>
              <a:buFont typeface="Wingdings" pitchFamily="2" charset="2"/>
              <a:buChar char="Ø"/>
            </a:pPr>
            <a:r>
              <a:rPr lang="en-US" sz="3200" b="1" dirty="0">
                <a:solidFill>
                  <a:schemeClr val="tx1"/>
                </a:solidFill>
                <a:latin typeface="HoloLens MDL2 Assets" pitchFamily="18" charset="0"/>
              </a:rPr>
              <a:t>Lack of Double Coincidence of Wants</a:t>
            </a:r>
          </a:p>
          <a:p>
            <a:pPr>
              <a:buFont typeface="Wingdings" pitchFamily="2" charset="2"/>
              <a:buChar char="Ø"/>
            </a:pPr>
            <a:r>
              <a:rPr lang="en-US" sz="3200" b="1" dirty="0">
                <a:solidFill>
                  <a:schemeClr val="tx1"/>
                </a:solidFill>
                <a:latin typeface="HoloLens MDL2 Assets" pitchFamily="18" charset="0"/>
              </a:rPr>
              <a:t>Lack of Common Measure of Value</a:t>
            </a:r>
          </a:p>
          <a:p>
            <a:pPr>
              <a:buFont typeface="Wingdings" pitchFamily="2" charset="2"/>
              <a:buChar char="Ø"/>
            </a:pPr>
            <a:r>
              <a:rPr lang="en-US" sz="3200" b="1" dirty="0">
                <a:solidFill>
                  <a:schemeClr val="tx1"/>
                </a:solidFill>
                <a:latin typeface="HoloLens MDL2 Assets" pitchFamily="18" charset="0"/>
              </a:rPr>
              <a:t>Problem of Future Payments</a:t>
            </a:r>
          </a:p>
          <a:p>
            <a:pPr>
              <a:buFont typeface="Wingdings" pitchFamily="2" charset="2"/>
              <a:buChar char="Ø"/>
            </a:pPr>
            <a:r>
              <a:rPr lang="en-US" sz="3200" b="1" dirty="0">
                <a:solidFill>
                  <a:schemeClr val="tx1"/>
                </a:solidFill>
                <a:latin typeface="HoloLens MDL2 Assets" pitchFamily="18" charset="0"/>
              </a:rPr>
              <a:t>Problem of Store of Value</a:t>
            </a:r>
          </a:p>
        </p:txBody>
      </p:sp>
      <p:sp>
        <p:nvSpPr>
          <p:cNvPr id="11" name="Rectangle 10"/>
          <p:cNvSpPr/>
          <p:nvPr/>
        </p:nvSpPr>
        <p:spPr>
          <a:xfrm>
            <a:off x="3429000" y="5638800"/>
            <a:ext cx="510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i="1" dirty="0">
                <a:solidFill>
                  <a:schemeClr val="bg1"/>
                </a:solidFill>
              </a:rPr>
              <a:t>       Let us discuss one by one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nvPr>
        </p:nvGraphicFramePr>
        <p:xfrm>
          <a:off x="457200" y="762000"/>
          <a:ext cx="8229600" cy="5364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685800" y="685800"/>
          <a:ext cx="7848600" cy="5562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685800" y="685800"/>
          <a:ext cx="76962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990600" y="762000"/>
          <a:ext cx="7239000" cy="533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838200"/>
            <a:ext cx="7543800" cy="2133600"/>
          </a:xfrm>
          <a:prstGeom prst="rect">
            <a:avLst/>
          </a:prstGeom>
          <a:effectLst>
            <a:glow rad="228600">
              <a:schemeClr val="accent5">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 typeface="Wingdings" pitchFamily="2" charset="2"/>
              <a:buChar char="v"/>
            </a:pPr>
            <a:r>
              <a:rPr lang="en-US" dirty="0"/>
              <a:t> </a:t>
            </a:r>
            <a:r>
              <a:rPr lang="en-US" sz="2400" b="1" dirty="0">
                <a:solidFill>
                  <a:srgbClr val="FFFF00"/>
                </a:solidFill>
              </a:rPr>
              <a:t>Due to such drawbacks of the barter system  the process of exchange becomes highly inefficient.</a:t>
            </a:r>
          </a:p>
          <a:p>
            <a:endParaRPr lang="en-US" sz="2400" b="1" dirty="0">
              <a:solidFill>
                <a:srgbClr val="FFFF00"/>
              </a:solidFill>
            </a:endParaRPr>
          </a:p>
          <a:p>
            <a:pPr>
              <a:buFont typeface="Wingdings" pitchFamily="2" charset="2"/>
              <a:buChar char="v"/>
            </a:pPr>
            <a:r>
              <a:rPr lang="en-US" sz="2400" b="1" dirty="0">
                <a:solidFill>
                  <a:srgbClr val="FFFF00"/>
                </a:solidFill>
              </a:rPr>
              <a:t>To overcome such difficulties, money was  invented . </a:t>
            </a:r>
          </a:p>
        </p:txBody>
      </p:sp>
      <p:cxnSp>
        <p:nvCxnSpPr>
          <p:cNvPr id="4" name="Elbow Connector 3"/>
          <p:cNvCxnSpPr/>
          <p:nvPr/>
        </p:nvCxnSpPr>
        <p:spPr>
          <a:xfrm>
            <a:off x="1143000" y="3352800"/>
            <a:ext cx="2362200" cy="99060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5" name="Round Single Corner Rectangle 4"/>
          <p:cNvSpPr/>
          <p:nvPr/>
        </p:nvSpPr>
        <p:spPr>
          <a:xfrm>
            <a:off x="3733800" y="3886200"/>
            <a:ext cx="5029200" cy="2438400"/>
          </a:xfrm>
          <a:prstGeom prst="round1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b="1" dirty="0">
                <a:solidFill>
                  <a:schemeClr val="tx1"/>
                </a:solidFill>
              </a:rPr>
              <a:t>Economists hold different opinions regarding the definition of money such as </a:t>
            </a:r>
          </a:p>
          <a:p>
            <a:pPr>
              <a:buFont typeface="Wingdings" pitchFamily="2" charset="2"/>
              <a:buChar char="Ø"/>
            </a:pPr>
            <a:r>
              <a:rPr lang="en-US" sz="2400" b="1" dirty="0">
                <a:solidFill>
                  <a:schemeClr val="tx1"/>
                </a:solidFill>
              </a:rPr>
              <a:t>Legal definition </a:t>
            </a:r>
          </a:p>
          <a:p>
            <a:pPr>
              <a:buFont typeface="Wingdings" pitchFamily="2" charset="2"/>
              <a:buChar char="Ø"/>
            </a:pPr>
            <a:r>
              <a:rPr lang="en-US" sz="2400" b="1" dirty="0">
                <a:solidFill>
                  <a:schemeClr val="tx1"/>
                </a:solidFill>
              </a:rPr>
              <a:t>Functional definition</a:t>
            </a:r>
          </a:p>
          <a:p>
            <a:pPr>
              <a:buFont typeface="Wingdings" pitchFamily="2" charset="2"/>
              <a:buChar char="Ø"/>
            </a:pPr>
            <a:r>
              <a:rPr lang="en-US" sz="2400" b="1" dirty="0">
                <a:solidFill>
                  <a:schemeClr val="tx1"/>
                </a:solidFill>
              </a:rPr>
              <a:t>Narrow and Broad definition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nvGraphicFramePr>
        <p:xfrm>
          <a:off x="304800" y="304800"/>
          <a:ext cx="8382000" cy="6172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TotalTime>
  <Words>910</Words>
  <Application>Microsoft Office PowerPoint</Application>
  <PresentationFormat>On-screen Show (4:3)</PresentationFormat>
  <Paragraphs>66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 MACRO-ECONOMICS  MONEY AND BANKING </vt:lpstr>
      <vt:lpstr>Dear students, in this PPT we will focus on the meaning of money and its evolution</vt:lpstr>
      <vt:lpstr>However students, even though some of the traditional and tribal communities practice barter even today, but there are certain drawbacks of the system that needs to be highlighted.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Unknown User</cp:lastModifiedBy>
  <cp:revision>25</cp:revision>
  <dcterms:created xsi:type="dcterms:W3CDTF">2006-08-16T00:00:00Z</dcterms:created>
  <dcterms:modified xsi:type="dcterms:W3CDTF">2021-07-12T06:54:41Z</dcterms:modified>
</cp:coreProperties>
</file>