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4BBE4E-A920-49FF-9DC0-92028F50E96A}"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4863E7-05B6-44C7-ACDB-2274EC64C66F}"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98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BBE4E-A920-49FF-9DC0-92028F50E96A}"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144600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BBE4E-A920-49FF-9DC0-92028F50E96A}"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243334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BBE4E-A920-49FF-9DC0-92028F50E96A}"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311793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4BBE4E-A920-49FF-9DC0-92028F50E96A}" type="datetimeFigureOut">
              <a:rPr lang="en-IN" smtClean="0"/>
              <a:t>14-06-2021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4863E7-05B6-44C7-ACDB-2274EC64C66F}"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66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4BBE4E-A920-49FF-9DC0-92028F50E96A}"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32388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4BBE4E-A920-49FF-9DC0-92028F50E96A}" type="datetimeFigureOut">
              <a:rPr lang="en-IN" smtClean="0"/>
              <a:t>14-06-2021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329969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4BBE4E-A920-49FF-9DC0-92028F50E96A}" type="datetimeFigureOut">
              <a:rPr lang="en-IN" smtClean="0"/>
              <a:t>14-06-2021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85373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4BBE4E-A920-49FF-9DC0-92028F50E96A}" type="datetimeFigureOut">
              <a:rPr lang="en-IN" smtClean="0"/>
              <a:t>14-06-2021</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49100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04BBE4E-A920-49FF-9DC0-92028F50E96A}" type="datetimeFigureOut">
              <a:rPr lang="en-IN" smtClean="0"/>
              <a:t>14-06-2021</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4863E7-05B6-44C7-ACDB-2274EC64C66F}" type="slidenum">
              <a:rPr lang="en-IN" smtClean="0"/>
              <a:t>‹#›</a:t>
            </a:fld>
            <a:endParaRPr lang="en-IN"/>
          </a:p>
        </p:txBody>
      </p:sp>
    </p:spTree>
    <p:extLst>
      <p:ext uri="{BB962C8B-B14F-4D97-AF65-F5344CB8AC3E}">
        <p14:creationId xmlns:p14="http://schemas.microsoft.com/office/powerpoint/2010/main" val="238462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4BBE4E-A920-49FF-9DC0-92028F50E96A}" type="datetimeFigureOut">
              <a:rPr lang="en-IN" smtClean="0"/>
              <a:t>14-06-2021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4863E7-05B6-44C7-ACDB-2274EC64C66F}" type="slidenum">
              <a:rPr lang="en-IN" smtClean="0"/>
              <a:t>‹#›</a:t>
            </a:fld>
            <a:endParaRPr lang="en-IN"/>
          </a:p>
        </p:txBody>
      </p:sp>
    </p:spTree>
    <p:extLst>
      <p:ext uri="{BB962C8B-B14F-4D97-AF65-F5344CB8AC3E}">
        <p14:creationId xmlns:p14="http://schemas.microsoft.com/office/powerpoint/2010/main" val="90785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04BBE4E-A920-49FF-9DC0-92028F50E96A}" type="datetimeFigureOut">
              <a:rPr lang="en-IN" smtClean="0"/>
              <a:t>14-06-2021</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4863E7-05B6-44C7-ACDB-2274EC64C66F}"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028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475288" cy="2397203"/>
          </a:xfrm>
        </p:spPr>
        <p:txBody>
          <a:bodyPr>
            <a:normAutofit/>
          </a:bodyPr>
          <a:lstStyle/>
          <a:p>
            <a:pPr algn="just"/>
            <a:r>
              <a:rPr lang="en-US" sz="5400" dirty="0" smtClean="0">
                <a:latin typeface="Algerian" panose="04020705040A02060702" pitchFamily="82" charset="0"/>
              </a:rPr>
              <a:t>ANTI-INFLATIONARY MEASURES</a:t>
            </a:r>
            <a:endParaRPr lang="en-IN" sz="5400" dirty="0">
              <a:latin typeface="Algerian" panose="04020705040A02060702" pitchFamily="82" charset="0"/>
            </a:endParaRPr>
          </a:p>
        </p:txBody>
      </p:sp>
      <p:sp>
        <p:nvSpPr>
          <p:cNvPr id="3" name="Subtitle 2"/>
          <p:cNvSpPr>
            <a:spLocks noGrp="1"/>
          </p:cNvSpPr>
          <p:nvPr>
            <p:ph type="subTitle" idx="1"/>
          </p:nvPr>
        </p:nvSpPr>
        <p:spPr/>
        <p:txBody>
          <a:bodyPr/>
          <a:lstStyle/>
          <a:p>
            <a:pPr algn="ctr"/>
            <a:r>
              <a:rPr lang="en-US" dirty="0" smtClean="0">
                <a:solidFill>
                  <a:schemeClr val="tx1"/>
                </a:solidFill>
                <a:latin typeface="Bahnschrift SemiBold Condensed" panose="020B0502040204020203" pitchFamily="34" charset="0"/>
              </a:rPr>
              <a:t>PREPARED BY</a:t>
            </a:r>
          </a:p>
          <a:p>
            <a:pPr algn="ctr"/>
            <a:r>
              <a:rPr lang="en-US" dirty="0" smtClean="0">
                <a:solidFill>
                  <a:schemeClr val="tx1"/>
                </a:solidFill>
                <a:latin typeface="Bahnschrift SemiBold Condensed" panose="020B0502040204020203" pitchFamily="34" charset="0"/>
              </a:rPr>
              <a:t>ANINDITA CHAKRAVARTY</a:t>
            </a:r>
            <a:endParaRPr lang="en-IN" dirty="0">
              <a:solidFill>
                <a:schemeClr val="tx1"/>
              </a:solidFill>
              <a:latin typeface="Bahnschrift SemiBold Condensed" panose="020B0502040204020203" pitchFamily="34" charset="0"/>
            </a:endParaRPr>
          </a:p>
        </p:txBody>
      </p:sp>
    </p:spTree>
    <p:extLst>
      <p:ext uri="{BB962C8B-B14F-4D97-AF65-F5344CB8AC3E}">
        <p14:creationId xmlns:p14="http://schemas.microsoft.com/office/powerpoint/2010/main" val="1951640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60416"/>
          </a:xfrm>
        </p:spPr>
        <p:txBody>
          <a:bodyPr>
            <a:normAutofit/>
          </a:bodyPr>
          <a:lstStyle/>
          <a:p>
            <a:pPr algn="ctr"/>
            <a:r>
              <a:rPr lang="en-US" sz="4000" b="1" dirty="0" smtClean="0"/>
              <a:t>INTRODUCTION</a:t>
            </a:r>
            <a:endParaRPr lang="en-IN" sz="4000" b="1" dirty="0"/>
          </a:p>
        </p:txBody>
      </p:sp>
      <p:sp>
        <p:nvSpPr>
          <p:cNvPr id="3" name="Content Placeholder 2"/>
          <p:cNvSpPr>
            <a:spLocks noGrp="1"/>
          </p:cNvSpPr>
          <p:nvPr>
            <p:ph idx="1"/>
          </p:nvPr>
        </p:nvSpPr>
        <p:spPr>
          <a:xfrm>
            <a:off x="1097280" y="1759974"/>
            <a:ext cx="10058400" cy="4109120"/>
          </a:xfrm>
        </p:spPr>
        <p:txBody>
          <a:bodyPr/>
          <a:lstStyle/>
          <a:p>
            <a:pPr algn="just">
              <a:buFont typeface="Wingdings" panose="05000000000000000000" pitchFamily="2" charset="2"/>
              <a:buChar char="v"/>
            </a:pPr>
            <a:r>
              <a:rPr lang="en-US" dirty="0"/>
              <a:t>Inflation is considered to be a complex situation for an economy. If inflation goes beyond a moderate rate, it can create disastrous situations for an economy; therefore is should be under control</a:t>
            </a:r>
            <a:r>
              <a:rPr lang="en-US" dirty="0" smtClean="0"/>
              <a:t>.</a:t>
            </a:r>
          </a:p>
          <a:p>
            <a:pPr algn="just">
              <a:buFont typeface="Wingdings" panose="05000000000000000000" pitchFamily="2" charset="2"/>
              <a:buChar char="v"/>
            </a:pPr>
            <a:r>
              <a:rPr lang="en-US" dirty="0"/>
              <a:t>It is not easy to control inflation by using a particular measure or instrument</a:t>
            </a:r>
            <a:r>
              <a:rPr lang="en-US" dirty="0" smtClean="0"/>
              <a:t>.</a:t>
            </a:r>
          </a:p>
          <a:p>
            <a:pPr algn="just">
              <a:buFont typeface="Wingdings" panose="05000000000000000000" pitchFamily="2" charset="2"/>
              <a:buChar char="v"/>
            </a:pPr>
            <a:r>
              <a:rPr lang="en-US" dirty="0"/>
              <a:t>The main aim of every measure is to reduce the inflow of cash in the economy or reduce the liquidity in the market</a:t>
            </a:r>
            <a:r>
              <a:rPr lang="en-US" dirty="0" smtClean="0"/>
              <a:t>.</a:t>
            </a:r>
          </a:p>
          <a:p>
            <a:pPr>
              <a:buFont typeface="Wingdings" panose="05000000000000000000" pitchFamily="2" charset="2"/>
              <a:buChar char="v"/>
            </a:pPr>
            <a:endParaRPr lang="en-IN" dirty="0"/>
          </a:p>
        </p:txBody>
      </p:sp>
      <p:pic>
        <p:nvPicPr>
          <p:cNvPr id="4" name="Picture 3"/>
          <p:cNvPicPr>
            <a:picLocks noChangeAspect="1"/>
          </p:cNvPicPr>
          <p:nvPr/>
        </p:nvPicPr>
        <p:blipFill>
          <a:blip r:embed="rId2"/>
          <a:stretch>
            <a:fillRect/>
          </a:stretch>
        </p:blipFill>
        <p:spPr>
          <a:xfrm>
            <a:off x="3805084" y="3864077"/>
            <a:ext cx="4434348" cy="2320413"/>
          </a:xfrm>
          <a:prstGeom prst="rect">
            <a:avLst/>
          </a:prstGeom>
        </p:spPr>
      </p:pic>
    </p:spTree>
    <p:extLst>
      <p:ext uri="{BB962C8B-B14F-4D97-AF65-F5344CB8AC3E}">
        <p14:creationId xmlns:p14="http://schemas.microsoft.com/office/powerpoint/2010/main" val="943616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660184"/>
          </a:xfrm>
        </p:spPr>
        <p:txBody>
          <a:bodyPr/>
          <a:lstStyle/>
          <a:p>
            <a:pPr algn="ctr"/>
            <a:r>
              <a:rPr lang="en-IN" b="1" dirty="0"/>
              <a:t>Monetary </a:t>
            </a:r>
            <a:r>
              <a:rPr lang="en-IN" b="1" dirty="0" smtClean="0"/>
              <a:t>Measures</a:t>
            </a:r>
            <a:r>
              <a:rPr lang="en-IN" b="1" dirty="0"/>
              <a:t/>
            </a:r>
            <a:br>
              <a:rPr lang="en-IN" b="1" dirty="0"/>
            </a:br>
            <a:endParaRPr lang="en-IN" dirty="0"/>
          </a:p>
        </p:txBody>
      </p:sp>
      <p:sp>
        <p:nvSpPr>
          <p:cNvPr id="3" name="Content Placeholder 2"/>
          <p:cNvSpPr>
            <a:spLocks noGrp="1"/>
          </p:cNvSpPr>
          <p:nvPr>
            <p:ph idx="1"/>
          </p:nvPr>
        </p:nvSpPr>
        <p:spPr>
          <a:xfrm>
            <a:off x="1097280" y="1750142"/>
            <a:ext cx="10058400" cy="4257368"/>
          </a:xfrm>
        </p:spPr>
        <p:txBody>
          <a:bodyPr>
            <a:noAutofit/>
          </a:bodyPr>
          <a:lstStyle/>
          <a:p>
            <a:pPr algn="just">
              <a:buFont typeface="Wingdings" panose="05000000000000000000" pitchFamily="2" charset="2"/>
              <a:buChar char="Ø"/>
            </a:pPr>
            <a:r>
              <a:rPr lang="en-US" sz="2800" dirty="0"/>
              <a:t>Monetary policy is one of the most commonly used measures taken by </a:t>
            </a:r>
            <a:r>
              <a:rPr lang="en-US" sz="2800" dirty="0">
                <a:solidFill>
                  <a:srgbClr val="0070C0"/>
                </a:solidFill>
              </a:rPr>
              <a:t>the government to control inflation</a:t>
            </a:r>
            <a:r>
              <a:rPr lang="en-US" sz="2800" dirty="0" smtClean="0"/>
              <a:t>.</a:t>
            </a:r>
          </a:p>
          <a:p>
            <a:pPr algn="just">
              <a:buFont typeface="Wingdings" panose="05000000000000000000" pitchFamily="2" charset="2"/>
              <a:buChar char="Ø"/>
            </a:pPr>
            <a:r>
              <a:rPr lang="en-US" sz="2800" dirty="0"/>
              <a:t>In monetary policy, the central bank </a:t>
            </a:r>
            <a:r>
              <a:rPr lang="en-US" sz="2800" dirty="0">
                <a:solidFill>
                  <a:srgbClr val="0070C0"/>
                </a:solidFill>
              </a:rPr>
              <a:t>increases rate of interest </a:t>
            </a:r>
            <a:r>
              <a:rPr lang="en-US" sz="2800" dirty="0"/>
              <a:t>on borrowings for commercial banks. As a result, commercial banks increase their rate of interests on credit for the public. In such a situation, </a:t>
            </a:r>
            <a:r>
              <a:rPr lang="en-US" sz="2800" dirty="0">
                <a:solidFill>
                  <a:srgbClr val="0070C0"/>
                </a:solidFill>
              </a:rPr>
              <a:t>individuals prefer to save money </a:t>
            </a:r>
            <a:r>
              <a:rPr lang="en-US" sz="2800" dirty="0"/>
              <a:t>instead of investing in new </a:t>
            </a:r>
            <a:r>
              <a:rPr lang="en-US" sz="2800" dirty="0" smtClean="0"/>
              <a:t>ventures. This </a:t>
            </a:r>
            <a:r>
              <a:rPr lang="en-US" sz="2800" dirty="0"/>
              <a:t>would </a:t>
            </a:r>
            <a:r>
              <a:rPr lang="en-US" sz="2800" dirty="0">
                <a:solidFill>
                  <a:srgbClr val="0070C0"/>
                </a:solidFill>
              </a:rPr>
              <a:t>reduce money supply in the market</a:t>
            </a:r>
            <a:r>
              <a:rPr lang="en-US" sz="2800" dirty="0"/>
              <a:t>, which, in turn, controls inflation</a:t>
            </a:r>
            <a:r>
              <a:rPr lang="en-US" sz="2800" dirty="0" smtClean="0"/>
              <a:t>.</a:t>
            </a:r>
          </a:p>
          <a:p>
            <a:pPr algn="just">
              <a:buFont typeface="Wingdings" panose="05000000000000000000" pitchFamily="2" charset="2"/>
              <a:buChar char="Ø"/>
            </a:pPr>
            <a:r>
              <a:rPr lang="en-US" sz="2800" dirty="0" smtClean="0"/>
              <a:t> </a:t>
            </a:r>
            <a:r>
              <a:rPr lang="en-US" sz="2800" dirty="0"/>
              <a:t>Apart from this, the </a:t>
            </a:r>
            <a:r>
              <a:rPr lang="en-US" sz="2800" dirty="0">
                <a:solidFill>
                  <a:srgbClr val="0070C0"/>
                </a:solidFill>
              </a:rPr>
              <a:t>central bank reduces the credit creation </a:t>
            </a:r>
            <a:r>
              <a:rPr lang="en-US" sz="2800" dirty="0"/>
              <a:t>capacity of commercial banks to control inflation.</a:t>
            </a:r>
            <a:endParaRPr lang="en-IN" sz="2800" dirty="0"/>
          </a:p>
        </p:txBody>
      </p:sp>
    </p:spTree>
    <p:extLst>
      <p:ext uri="{BB962C8B-B14F-4D97-AF65-F5344CB8AC3E}">
        <p14:creationId xmlns:p14="http://schemas.microsoft.com/office/powerpoint/2010/main" val="23040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21087"/>
          </a:xfrm>
        </p:spPr>
        <p:txBody>
          <a:bodyPr>
            <a:normAutofit/>
          </a:bodyPr>
          <a:lstStyle/>
          <a:p>
            <a:r>
              <a:rPr lang="en-US" sz="3600" b="1" dirty="0"/>
              <a:t>The monetary policy of a country involves the following: </a:t>
            </a:r>
            <a:endParaRPr lang="en-IN" sz="3600" b="1" dirty="0"/>
          </a:p>
        </p:txBody>
      </p:sp>
      <p:sp>
        <p:nvSpPr>
          <p:cNvPr id="3" name="Content Placeholder 2"/>
          <p:cNvSpPr>
            <a:spLocks noGrp="1"/>
          </p:cNvSpPr>
          <p:nvPr>
            <p:ph idx="1"/>
          </p:nvPr>
        </p:nvSpPr>
        <p:spPr>
          <a:xfrm>
            <a:off x="835743" y="1845734"/>
            <a:ext cx="10540180" cy="4417414"/>
          </a:xfrm>
        </p:spPr>
        <p:txBody>
          <a:bodyPr>
            <a:normAutofit fontScale="92500" lnSpcReduction="20000"/>
          </a:bodyPr>
          <a:lstStyle/>
          <a:p>
            <a:pPr algn="just"/>
            <a:r>
              <a:rPr lang="en-US" b="1" dirty="0">
                <a:solidFill>
                  <a:srgbClr val="FF0000"/>
                </a:solidFill>
              </a:rPr>
              <a:t>(</a:t>
            </a:r>
            <a:r>
              <a:rPr lang="en-US" sz="2400" b="1" dirty="0">
                <a:solidFill>
                  <a:srgbClr val="FF0000"/>
                </a:solidFill>
              </a:rPr>
              <a:t>a) Rise in Bank Rate: </a:t>
            </a:r>
            <a:r>
              <a:rPr lang="en-US" sz="2400" dirty="0"/>
              <a:t>The bank rate is the rate at which the commercial bank gets a rediscount on loans and advances by the central bank. The increase in the bank rate results in the rise of rate of interest on loans for the public. This leads to the reduction in total spending of individuals</a:t>
            </a:r>
            <a:r>
              <a:rPr lang="en-US" sz="2400" dirty="0" smtClean="0"/>
              <a:t>.</a:t>
            </a:r>
          </a:p>
          <a:p>
            <a:pPr algn="just"/>
            <a:r>
              <a:rPr lang="en-US" sz="2400" b="1" dirty="0"/>
              <a:t>The main reasons for reduction in total expenditure of individuals are as </a:t>
            </a:r>
            <a:r>
              <a:rPr lang="en-US" sz="2400" b="1" dirty="0" smtClean="0"/>
              <a:t>follows:</a:t>
            </a:r>
          </a:p>
          <a:p>
            <a:pPr algn="just"/>
            <a:r>
              <a:rPr lang="en-US" sz="2400" b="1" dirty="0" smtClean="0"/>
              <a:t>     (</a:t>
            </a:r>
            <a:r>
              <a:rPr lang="en-US" sz="2400" b="1" dirty="0" err="1"/>
              <a:t>i</a:t>
            </a:r>
            <a:r>
              <a:rPr lang="en-US" sz="2400" b="1" dirty="0"/>
              <a:t>) Making the borrowing of money costlier</a:t>
            </a:r>
            <a:r>
              <a:rPr lang="en-US" sz="2400" b="1" dirty="0" smtClean="0"/>
              <a:t>:</a:t>
            </a:r>
            <a:r>
              <a:rPr lang="en-US" sz="2400" dirty="0" smtClean="0"/>
              <a:t>. </a:t>
            </a:r>
            <a:r>
              <a:rPr lang="en-US" sz="2400" dirty="0"/>
              <a:t>This makes the borrowing of money expensive for general </a:t>
            </a:r>
            <a:r>
              <a:rPr lang="en-US" sz="2400" dirty="0" smtClean="0"/>
              <a:t>public. </a:t>
            </a:r>
            <a:r>
              <a:rPr lang="en-US" sz="2400" dirty="0"/>
              <a:t>I</a:t>
            </a:r>
            <a:r>
              <a:rPr lang="en-US" sz="2400" dirty="0" smtClean="0"/>
              <a:t>ndividuals </a:t>
            </a:r>
            <a:r>
              <a:rPr lang="en-US" sz="2400" dirty="0"/>
              <a:t>postpone their investment plans and wait for fall in interest rates in future. </a:t>
            </a:r>
            <a:r>
              <a:rPr lang="en-US" sz="2400" dirty="0" smtClean="0"/>
              <a:t>This results </a:t>
            </a:r>
            <a:r>
              <a:rPr lang="en-US" sz="2400" dirty="0"/>
              <a:t>in the decreases in the total spending and helps in controlling inflation.</a:t>
            </a:r>
          </a:p>
          <a:p>
            <a:pPr algn="just"/>
            <a:r>
              <a:rPr lang="en-US" sz="2400" b="1" dirty="0"/>
              <a:t>(ii) Creating adverse situations for businesses: </a:t>
            </a:r>
            <a:r>
              <a:rPr lang="en-US" sz="2400" dirty="0" smtClean="0"/>
              <a:t>Implies </a:t>
            </a:r>
            <a:r>
              <a:rPr lang="en-US" sz="2400" dirty="0"/>
              <a:t>that increase in bank rate has a psychological impact on some of the businesspersons. They consider this situation adverse for carrying out their business activities. </a:t>
            </a:r>
            <a:endParaRPr lang="en-US" sz="2400" dirty="0" smtClean="0"/>
          </a:p>
          <a:p>
            <a:pPr algn="just"/>
            <a:r>
              <a:rPr lang="en-US" sz="2400" b="1" dirty="0"/>
              <a:t>(iii) Increasing the propensity to save: </a:t>
            </a:r>
            <a:r>
              <a:rPr lang="en-US" sz="2400" dirty="0"/>
              <a:t>It is a well-known fact that individuals generally prefer to save money in inflationary conditions</a:t>
            </a:r>
            <a:endParaRPr lang="en-US" sz="2400" dirty="0" smtClean="0"/>
          </a:p>
          <a:p>
            <a:pPr algn="just"/>
            <a:endParaRPr lang="en-IN" sz="2400" dirty="0"/>
          </a:p>
        </p:txBody>
      </p:sp>
    </p:spTree>
    <p:extLst>
      <p:ext uri="{BB962C8B-B14F-4D97-AF65-F5344CB8AC3E}">
        <p14:creationId xmlns:p14="http://schemas.microsoft.com/office/powerpoint/2010/main" val="103044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890" y="776749"/>
            <a:ext cx="10152790" cy="5447070"/>
          </a:xfrm>
        </p:spPr>
        <p:txBody>
          <a:bodyPr>
            <a:normAutofit fontScale="92500"/>
          </a:bodyPr>
          <a:lstStyle/>
          <a:p>
            <a:pPr marL="0" indent="0">
              <a:buNone/>
            </a:pPr>
            <a:r>
              <a:rPr lang="en-US" sz="2200" b="1" dirty="0" smtClean="0"/>
              <a:t>(</a:t>
            </a:r>
            <a:r>
              <a:rPr lang="en-US" sz="2200" b="1" dirty="0">
                <a:solidFill>
                  <a:srgbClr val="FF0000"/>
                </a:solidFill>
              </a:rPr>
              <a:t>b) Direct Control on Credit Creation</a:t>
            </a:r>
            <a:r>
              <a:rPr lang="en-US" sz="2200" b="1" dirty="0"/>
              <a:t>: </a:t>
            </a:r>
            <a:r>
              <a:rPr lang="en-US" sz="2200" dirty="0"/>
              <a:t>The central bank directly reduces the credit control capacity of </a:t>
            </a:r>
            <a:r>
              <a:rPr lang="en-US" sz="2200" dirty="0" smtClean="0"/>
              <a:t>commercial </a:t>
            </a:r>
            <a:r>
              <a:rPr lang="en-US" sz="2200" dirty="0"/>
              <a:t>banks by using the following methods: </a:t>
            </a:r>
            <a:endParaRPr lang="en-US" sz="2200" dirty="0" smtClean="0"/>
          </a:p>
          <a:p>
            <a:pPr marL="0" indent="0">
              <a:buNone/>
            </a:pPr>
            <a:endParaRPr lang="en-US" dirty="0"/>
          </a:p>
          <a:p>
            <a:pPr algn="just"/>
            <a:r>
              <a:rPr lang="en-US" sz="2400" b="1" dirty="0"/>
              <a:t>(</a:t>
            </a:r>
            <a:r>
              <a:rPr lang="en-US" sz="2400" b="1" dirty="0" err="1"/>
              <a:t>i</a:t>
            </a:r>
            <a:r>
              <a:rPr lang="en-US" sz="2400" b="1" dirty="0"/>
              <a:t>) Performing Open Market Operations (OMO): </a:t>
            </a:r>
            <a:r>
              <a:rPr lang="en-US" sz="2400" dirty="0" smtClean="0"/>
              <a:t>Refers </a:t>
            </a:r>
            <a:r>
              <a:rPr lang="en-US" sz="2400" dirty="0"/>
              <a:t>to one of the important method used by the central bank to reduce the credit creation capacity of commercial banks. The central bank issues government securities to commercial banks and certain private </a:t>
            </a:r>
            <a:r>
              <a:rPr lang="en-US" sz="2400" dirty="0" smtClean="0"/>
              <a:t>businesses. In </a:t>
            </a:r>
            <a:r>
              <a:rPr lang="en-US" sz="2400" dirty="0"/>
              <a:t>this way, the cash with commercial banks would be spent on purchasing government securities. As a result, commercial bank would reduce credit supply for the general public</a:t>
            </a:r>
          </a:p>
          <a:p>
            <a:pPr marL="0" indent="0" algn="just">
              <a:buNone/>
            </a:pPr>
            <a:r>
              <a:rPr lang="en-IN" sz="2400" b="1" dirty="0"/>
              <a:t>(ii) Changing Reserve Ratios: </a:t>
            </a:r>
            <a:r>
              <a:rPr lang="en-US" sz="2400" dirty="0"/>
              <a:t>Involves increase or decrease in reserve ratios by the central bank to reduce the credit creation capacity of commercial banks. For example, when the central bank needs to reduce the credit creation capacity of commercial banks, it increases Cash Reserve Ratio (CRR). As a result, commercial banks need to keep a large amount of cash as reserve from their total deposits with the central bank. This would further reduce the lending capacity of commercial banks. Consequently, the investment by individuals in an economy would also reduce</a:t>
            </a:r>
            <a:r>
              <a:rPr lang="en-US" dirty="0"/>
              <a:t>.</a:t>
            </a:r>
            <a:endParaRPr lang="en-IN" dirty="0"/>
          </a:p>
        </p:txBody>
      </p:sp>
    </p:spTree>
    <p:extLst>
      <p:ext uri="{BB962C8B-B14F-4D97-AF65-F5344CB8AC3E}">
        <p14:creationId xmlns:p14="http://schemas.microsoft.com/office/powerpoint/2010/main" val="2908165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Fiscal </a:t>
            </a:r>
            <a:r>
              <a:rPr lang="en-IN" b="1" dirty="0" smtClean="0"/>
              <a:t>Measures</a:t>
            </a:r>
            <a:r>
              <a:rPr lang="en-IN" b="1" dirty="0"/>
              <a:t/>
            </a:r>
            <a:br>
              <a:rPr lang="en-IN" b="1" dirty="0"/>
            </a:br>
            <a:endParaRPr lang="en-IN" dirty="0"/>
          </a:p>
        </p:txBody>
      </p:sp>
      <p:sp>
        <p:nvSpPr>
          <p:cNvPr id="3" name="Content Placeholder 2"/>
          <p:cNvSpPr>
            <a:spLocks noGrp="1"/>
          </p:cNvSpPr>
          <p:nvPr>
            <p:ph idx="1"/>
          </p:nvPr>
        </p:nvSpPr>
        <p:spPr>
          <a:xfrm>
            <a:off x="904567" y="1845733"/>
            <a:ext cx="10422193" cy="4397751"/>
          </a:xfrm>
        </p:spPr>
        <p:txBody>
          <a:bodyPr>
            <a:noAutofit/>
          </a:bodyPr>
          <a:lstStyle/>
          <a:p>
            <a:pPr algn="just">
              <a:buFont typeface="Wingdings" panose="05000000000000000000" pitchFamily="2" charset="2"/>
              <a:buChar char="v"/>
            </a:pPr>
            <a:r>
              <a:rPr lang="en-US" dirty="0"/>
              <a:t>The two main components of fiscal policy are </a:t>
            </a:r>
            <a:r>
              <a:rPr lang="en-US" dirty="0">
                <a:solidFill>
                  <a:srgbClr val="FF0000"/>
                </a:solidFill>
              </a:rPr>
              <a:t>government revenue </a:t>
            </a:r>
            <a:r>
              <a:rPr lang="en-US" dirty="0"/>
              <a:t>and </a:t>
            </a:r>
            <a:r>
              <a:rPr lang="en-US" dirty="0">
                <a:solidFill>
                  <a:srgbClr val="FF0000"/>
                </a:solidFill>
              </a:rPr>
              <a:t>government expenditure</a:t>
            </a:r>
            <a:r>
              <a:rPr lang="en-US" dirty="0"/>
              <a:t>. </a:t>
            </a:r>
            <a:endParaRPr lang="en-US" dirty="0" smtClean="0"/>
          </a:p>
          <a:p>
            <a:pPr algn="just">
              <a:buFont typeface="Wingdings" panose="05000000000000000000" pitchFamily="2" charset="2"/>
              <a:buChar char="v"/>
            </a:pPr>
            <a:r>
              <a:rPr lang="en-US" dirty="0" smtClean="0"/>
              <a:t>In </a:t>
            </a:r>
            <a:r>
              <a:rPr lang="en-US" dirty="0"/>
              <a:t>fiscal policy, the government controls inflation either by reducing private spending or by decreasing government expenditure, or by using both</a:t>
            </a:r>
            <a:r>
              <a:rPr lang="en-US" dirty="0" smtClean="0"/>
              <a:t>.</a:t>
            </a:r>
          </a:p>
          <a:p>
            <a:pPr algn="just">
              <a:buFont typeface="Wingdings" panose="05000000000000000000" pitchFamily="2" charset="2"/>
              <a:buChar char="v"/>
            </a:pPr>
            <a:r>
              <a:rPr lang="en-US" dirty="0"/>
              <a:t>It reduces private spending by increasing taxes on private businesses. When private spending is more, the government reduces its expenditure to control inflation. </a:t>
            </a:r>
            <a:endParaRPr lang="en-US" dirty="0" smtClean="0"/>
          </a:p>
          <a:p>
            <a:pPr algn="just">
              <a:buFont typeface="Wingdings" panose="05000000000000000000" pitchFamily="2" charset="2"/>
              <a:buChar char="v"/>
            </a:pPr>
            <a:r>
              <a:rPr lang="en-US" dirty="0" smtClean="0"/>
              <a:t>However, </a:t>
            </a:r>
            <a:r>
              <a:rPr lang="en-US" dirty="0"/>
              <a:t>the government expenditures are essential for other areas, such as defense, health, education, and law and order. In such a case</a:t>
            </a:r>
            <a:r>
              <a:rPr lang="en-US" dirty="0" smtClean="0"/>
              <a:t>,.</a:t>
            </a:r>
            <a:r>
              <a:rPr lang="en-US" dirty="0" smtClean="0">
                <a:solidFill>
                  <a:srgbClr val="FF0000"/>
                </a:solidFill>
              </a:rPr>
              <a:t> reducing private spending is more preferable rather than decreasing government expenditure</a:t>
            </a:r>
          </a:p>
          <a:p>
            <a:pPr algn="just">
              <a:buFont typeface="Wingdings" panose="05000000000000000000" pitchFamily="2" charset="2"/>
              <a:buChar char="v"/>
            </a:pPr>
            <a:r>
              <a:rPr lang="en-US" dirty="0"/>
              <a:t>When the government reduces private spending by increasing taxes, individuals decrease their total expenditure</a:t>
            </a:r>
            <a:r>
              <a:rPr lang="en-US" dirty="0" smtClean="0"/>
              <a:t>.</a:t>
            </a:r>
          </a:p>
          <a:p>
            <a:pPr algn="just">
              <a:buFont typeface="Wingdings" panose="05000000000000000000" pitchFamily="2" charset="2"/>
              <a:buChar char="v"/>
            </a:pPr>
            <a:r>
              <a:rPr lang="en-US" dirty="0" err="1" smtClean="0"/>
              <a:t>Eg</a:t>
            </a:r>
            <a:r>
              <a:rPr lang="en-US" dirty="0" smtClean="0"/>
              <a:t>: if  </a:t>
            </a:r>
            <a:r>
              <a:rPr lang="en-US" dirty="0"/>
              <a:t>direct taxes on profits increase, the total disposable income would reduce. As a result, the total spending of individuals decreases, which, in turn, reduces money supply in the market. </a:t>
            </a:r>
            <a:endParaRPr lang="en-IN" dirty="0"/>
          </a:p>
        </p:txBody>
      </p:sp>
    </p:spTree>
    <p:extLst>
      <p:ext uri="{BB962C8B-B14F-4D97-AF65-F5344CB8AC3E}">
        <p14:creationId xmlns:p14="http://schemas.microsoft.com/office/powerpoint/2010/main" val="378165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Price </a:t>
            </a:r>
            <a:r>
              <a:rPr lang="en-US" b="1" dirty="0" smtClean="0"/>
              <a:t>Control </a:t>
            </a:r>
            <a:r>
              <a:rPr lang="en-US" b="1" dirty="0"/>
              <a:t/>
            </a:r>
            <a:br>
              <a:rPr lang="en-US" b="1" dirty="0"/>
            </a:br>
            <a:endParaRPr lang="en-IN" dirty="0"/>
          </a:p>
        </p:txBody>
      </p:sp>
      <p:sp>
        <p:nvSpPr>
          <p:cNvPr id="3" name="Content Placeholder 2"/>
          <p:cNvSpPr>
            <a:spLocks noGrp="1"/>
          </p:cNvSpPr>
          <p:nvPr>
            <p:ph idx="1"/>
          </p:nvPr>
        </p:nvSpPr>
        <p:spPr>
          <a:xfrm>
            <a:off x="914400" y="1848465"/>
            <a:ext cx="10451690" cy="4286863"/>
          </a:xfrm>
        </p:spPr>
        <p:txBody>
          <a:bodyPr>
            <a:noAutofit/>
          </a:bodyPr>
          <a:lstStyle/>
          <a:p>
            <a:pPr algn="just">
              <a:buFont typeface="Wingdings" panose="05000000000000000000" pitchFamily="2" charset="2"/>
              <a:buChar char="v"/>
            </a:pPr>
            <a:r>
              <a:rPr lang="en-US" sz="2400" dirty="0" smtClean="0"/>
              <a:t>Another </a:t>
            </a:r>
            <a:r>
              <a:rPr lang="en-US" sz="2400" dirty="0"/>
              <a:t>method for ceasing inflation is preventing any further rise in the prices of goods and services. In this method, inflation is suppressed by price control, but cannot be controlled for the long term. In such a case, the basic inflationary pressure in the economy is not exhibited in the form of rise in prices for a short time. Such inflation is termed as suppressed inflation.</a:t>
            </a:r>
          </a:p>
          <a:p>
            <a:pPr algn="just">
              <a:buFont typeface="Wingdings" panose="05000000000000000000" pitchFamily="2" charset="2"/>
              <a:buChar char="v"/>
            </a:pPr>
            <a:r>
              <a:rPr lang="en-US" sz="2400" dirty="0"/>
              <a:t>The historical evidences have shown that price control alone cannot control inflation, but only reduces the extent of inflation. For example, at the time of wars, the government of different countries imposed price controls to prevent any further rise in the prices. However, prices remain at peak in different economies. This was because of the reason that inflation was persistent in different economies, which caused sharp rise in prices. Therefore, it can be said inflation cannot be ceased unless its cause is determined.</a:t>
            </a:r>
            <a:endParaRPr lang="en-IN" sz="2400" dirty="0"/>
          </a:p>
        </p:txBody>
      </p:sp>
    </p:spTree>
    <p:extLst>
      <p:ext uri="{BB962C8B-B14F-4D97-AF65-F5344CB8AC3E}">
        <p14:creationId xmlns:p14="http://schemas.microsoft.com/office/powerpoint/2010/main" val="391675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IN" sz="8000" dirty="0" smtClean="0">
              <a:latin typeface="Algerian" panose="04020705040A02060702" pitchFamily="82" charset="0"/>
            </a:endParaRPr>
          </a:p>
          <a:p>
            <a:r>
              <a:rPr lang="en-IN" sz="8000" dirty="0">
                <a:latin typeface="Algerian" panose="04020705040A02060702" pitchFamily="82" charset="0"/>
              </a:rPr>
              <a:t> </a:t>
            </a:r>
            <a:r>
              <a:rPr lang="en-IN" sz="8000" dirty="0" smtClean="0">
                <a:latin typeface="Algerian" panose="04020705040A02060702" pitchFamily="82" charset="0"/>
              </a:rPr>
              <a:t>           THANK YOU</a:t>
            </a:r>
            <a:endParaRPr lang="en-IN" sz="8000" dirty="0">
              <a:latin typeface="Algerian" panose="04020705040A02060702" pitchFamily="82" charset="0"/>
            </a:endParaRPr>
          </a:p>
        </p:txBody>
      </p:sp>
    </p:spTree>
    <p:extLst>
      <p:ext uri="{BB962C8B-B14F-4D97-AF65-F5344CB8AC3E}">
        <p14:creationId xmlns:p14="http://schemas.microsoft.com/office/powerpoint/2010/main" val="32738938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68</TotalTime>
  <Words>932</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Algerian</vt:lpstr>
      <vt:lpstr>Bahnschrift SemiBold Condensed</vt:lpstr>
      <vt:lpstr>Calibri</vt:lpstr>
      <vt:lpstr>Calibri Light</vt:lpstr>
      <vt:lpstr>Wingdings</vt:lpstr>
      <vt:lpstr>Retrospect</vt:lpstr>
      <vt:lpstr>ANTI-INFLATIONARY MEASURES</vt:lpstr>
      <vt:lpstr>INTRODUCTION</vt:lpstr>
      <vt:lpstr>Monetary Measures </vt:lpstr>
      <vt:lpstr>The monetary policy of a country involves the following: </vt:lpstr>
      <vt:lpstr>PowerPoint Presentation</vt:lpstr>
      <vt:lpstr>Fiscal Measures </vt:lpstr>
      <vt:lpstr>Price Control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ANTI-INFLATIONARY MEASURES</dc:title>
  <dc:creator>LENOVO</dc:creator>
  <cp:lastModifiedBy>LENOVO</cp:lastModifiedBy>
  <cp:revision>4</cp:revision>
  <dcterms:created xsi:type="dcterms:W3CDTF">2021-06-14T12:54:14Z</dcterms:created>
  <dcterms:modified xsi:type="dcterms:W3CDTF">2021-06-14T14:02:46Z</dcterms:modified>
</cp:coreProperties>
</file>