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4139AFC-506A-4510-A1BC-401599AC65C9}" type="datetimeFigureOut">
              <a:rPr lang="en-IN" smtClean="0"/>
              <a:t>11-06-2021</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64287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4139AFC-506A-4510-A1BC-401599AC65C9}" type="datetimeFigureOut">
              <a:rPr lang="en-IN" smtClean="0"/>
              <a:t>11-06-2021</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158046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4139AFC-506A-4510-A1BC-401599AC65C9}" type="datetimeFigureOut">
              <a:rPr lang="en-IN" smtClean="0"/>
              <a:t>11-06-2021</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1906575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4139AFC-506A-4510-A1BC-401599AC65C9}" type="datetimeFigureOut">
              <a:rPr lang="en-IN" smtClean="0"/>
              <a:t>11-06-2021</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340143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139AFC-506A-4510-A1BC-401599AC65C9}" type="datetimeFigureOut">
              <a:rPr lang="en-IN" smtClean="0"/>
              <a:t>11-06-2021</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4009834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139AFC-506A-4510-A1BC-401599AC65C9}" type="datetimeFigureOut">
              <a:rPr lang="en-IN" smtClean="0"/>
              <a:t>11-06-2021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2240658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139AFC-506A-4510-A1BC-401599AC65C9}" type="datetimeFigureOut">
              <a:rPr lang="en-IN" smtClean="0"/>
              <a:t>11-06-2021</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3514049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4139AFC-506A-4510-A1BC-401599AC65C9}" type="datetimeFigureOut">
              <a:rPr lang="en-IN" smtClean="0"/>
              <a:t>11-06-2021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1159238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4139AFC-506A-4510-A1BC-401599AC65C9}" type="datetimeFigureOut">
              <a:rPr lang="en-IN" smtClean="0"/>
              <a:t>11-06-2021</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252068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139AFC-506A-4510-A1BC-401599AC65C9}" type="datetimeFigureOut">
              <a:rPr lang="en-IN" smtClean="0"/>
              <a:t>11-06-2021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341681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139AFC-506A-4510-A1BC-401599AC65C9}" type="datetimeFigureOut">
              <a:rPr lang="en-IN" smtClean="0"/>
              <a:t>11-06-2021</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1912758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139AFC-506A-4510-A1BC-401599AC65C9}" type="datetimeFigureOut">
              <a:rPr lang="en-IN" smtClean="0"/>
              <a:t>11-06-2021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3943422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139AFC-506A-4510-A1BC-401599AC65C9}" type="datetimeFigureOut">
              <a:rPr lang="en-IN" smtClean="0"/>
              <a:t>11-06-2021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3073470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139AFC-506A-4510-A1BC-401599AC65C9}" type="datetimeFigureOut">
              <a:rPr lang="en-IN" smtClean="0"/>
              <a:t>11-06-2021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233171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39AFC-506A-4510-A1BC-401599AC65C9}" type="datetimeFigureOut">
              <a:rPr lang="en-IN" smtClean="0"/>
              <a:t>11-06-2021</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136943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4139AFC-506A-4510-A1BC-401599AC65C9}" type="datetimeFigureOut">
              <a:rPr lang="en-IN" smtClean="0"/>
              <a:t>11-06-2021</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1108890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4139AFC-506A-4510-A1BC-401599AC65C9}" type="datetimeFigureOut">
              <a:rPr lang="en-IN" smtClean="0"/>
              <a:t>11-06-2021</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B6D70B4-C3A1-4396-A5C7-0F9DBB1DB4A0}" type="slidenum">
              <a:rPr lang="en-IN" smtClean="0"/>
              <a:t>‹#›</a:t>
            </a:fld>
            <a:endParaRPr lang="en-IN"/>
          </a:p>
        </p:txBody>
      </p:sp>
    </p:spTree>
    <p:extLst>
      <p:ext uri="{BB962C8B-B14F-4D97-AF65-F5344CB8AC3E}">
        <p14:creationId xmlns:p14="http://schemas.microsoft.com/office/powerpoint/2010/main" val="157637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4139AFC-506A-4510-A1BC-401599AC65C9}" type="datetimeFigureOut">
              <a:rPr lang="en-IN" smtClean="0"/>
              <a:t>11-06-2021</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B6D70B4-C3A1-4396-A5C7-0F9DBB1DB4A0}" type="slidenum">
              <a:rPr lang="en-IN" smtClean="0"/>
              <a:t>‹#›</a:t>
            </a:fld>
            <a:endParaRPr lang="en-IN"/>
          </a:p>
        </p:txBody>
      </p:sp>
    </p:spTree>
    <p:extLst>
      <p:ext uri="{BB962C8B-B14F-4D97-AF65-F5344CB8AC3E}">
        <p14:creationId xmlns:p14="http://schemas.microsoft.com/office/powerpoint/2010/main" val="9118898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0310" y="2212257"/>
            <a:ext cx="8780206" cy="1651819"/>
          </a:xfrm>
        </p:spPr>
        <p:txBody>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
            </a:r>
            <a:br>
              <a:rPr lang="en-US" sz="3600" b="1" dirty="0" smtClean="0"/>
            </a:br>
            <a:r>
              <a:rPr lang="en-US" sz="4400" b="1" dirty="0" smtClean="0"/>
              <a:t>Joint </a:t>
            </a:r>
            <a:r>
              <a:rPr lang="en-US" sz="4400" b="1" dirty="0"/>
              <a:t>Profit Maximization Cartel</a:t>
            </a:r>
            <a:r>
              <a:rPr lang="en-IN" dirty="0"/>
              <a:t/>
            </a:r>
            <a:br>
              <a:rPr lang="en-IN" dirty="0"/>
            </a:br>
            <a:endParaRPr lang="en-IN" dirty="0"/>
          </a:p>
        </p:txBody>
      </p:sp>
      <p:sp>
        <p:nvSpPr>
          <p:cNvPr id="3" name="Subtitle 2"/>
          <p:cNvSpPr>
            <a:spLocks noGrp="1"/>
          </p:cNvSpPr>
          <p:nvPr>
            <p:ph type="subTitle" idx="1"/>
          </p:nvPr>
        </p:nvSpPr>
        <p:spPr/>
        <p:txBody>
          <a:bodyPr/>
          <a:lstStyle/>
          <a:p>
            <a:r>
              <a:rPr lang="en-US" dirty="0" smtClean="0"/>
              <a:t>Prepared by</a:t>
            </a:r>
          </a:p>
          <a:p>
            <a:r>
              <a:rPr lang="en-US" dirty="0" smtClean="0"/>
              <a:t>ANINDITA CHAKRAVARTY</a:t>
            </a:r>
            <a:endParaRPr lang="en-IN" dirty="0"/>
          </a:p>
        </p:txBody>
      </p:sp>
    </p:spTree>
    <p:extLst>
      <p:ext uri="{BB962C8B-B14F-4D97-AF65-F5344CB8AC3E}">
        <p14:creationId xmlns:p14="http://schemas.microsoft.com/office/powerpoint/2010/main" val="378514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3"/>
            <a:ext cx="9601196" cy="689352"/>
          </a:xfrm>
        </p:spPr>
        <p:txBody>
          <a:bodyPr>
            <a:normAutofit/>
          </a:bodyPr>
          <a:lstStyle/>
          <a:p>
            <a:pPr algn="ctr"/>
            <a:r>
              <a:rPr lang="en-US" dirty="0" smtClean="0"/>
              <a:t>INTRODUCTION</a:t>
            </a:r>
            <a:endParaRPr lang="en-IN" dirty="0"/>
          </a:p>
        </p:txBody>
      </p:sp>
      <p:sp>
        <p:nvSpPr>
          <p:cNvPr id="3" name="Content Placeholder 2"/>
          <p:cNvSpPr>
            <a:spLocks noGrp="1"/>
          </p:cNvSpPr>
          <p:nvPr>
            <p:ph idx="1"/>
          </p:nvPr>
        </p:nvSpPr>
        <p:spPr>
          <a:xfrm>
            <a:off x="934065" y="2271252"/>
            <a:ext cx="10314038" cy="4090219"/>
          </a:xfrm>
        </p:spPr>
        <p:txBody>
          <a:bodyPr>
            <a:noAutofit/>
          </a:bodyPr>
          <a:lstStyle/>
          <a:p>
            <a:pPr algn="just"/>
            <a:r>
              <a:rPr lang="en-US" sz="2000" dirty="0"/>
              <a:t>An extreme form of collusion is found when the member firms agree to surrender completely their rights of price and output determination to a </a:t>
            </a:r>
            <a:r>
              <a:rPr lang="en-US" sz="2000" dirty="0">
                <a:solidFill>
                  <a:srgbClr val="FF0000"/>
                </a:solidFill>
              </a:rPr>
              <a:t>‘Central Administrative Agency’ </a:t>
            </a:r>
            <a:r>
              <a:rPr lang="en-US" sz="2000" dirty="0"/>
              <a:t>so as to achieve maximum joint profits for the member </a:t>
            </a:r>
            <a:r>
              <a:rPr lang="en-US" sz="2000" dirty="0" smtClean="0"/>
              <a:t>firms.</a:t>
            </a:r>
          </a:p>
          <a:p>
            <a:pPr algn="just"/>
            <a:r>
              <a:rPr lang="en-US" sz="2000" dirty="0"/>
              <a:t>Formation of such a formal collusion is generally designated as </a:t>
            </a:r>
            <a:r>
              <a:rPr lang="en-US" sz="2000" b="1" dirty="0">
                <a:solidFill>
                  <a:srgbClr val="FF0000"/>
                </a:solidFill>
              </a:rPr>
              <a:t>perfect cartel or   joint profit maximization cartel</a:t>
            </a:r>
            <a:r>
              <a:rPr lang="en-US" sz="2000" b="1" dirty="0" smtClean="0">
                <a:solidFill>
                  <a:srgbClr val="FF0000"/>
                </a:solidFill>
              </a:rPr>
              <a:t>.</a:t>
            </a:r>
          </a:p>
          <a:p>
            <a:pPr algn="just"/>
            <a:r>
              <a:rPr lang="en-US" sz="2000" dirty="0"/>
              <a:t>The output quota to be produced by each firm is decided by the central administrative authority in such a way that </a:t>
            </a:r>
            <a:r>
              <a:rPr lang="en-US" sz="2000" dirty="0">
                <a:solidFill>
                  <a:srgbClr val="FF0000"/>
                </a:solidFill>
              </a:rPr>
              <a:t>the total costs of the total output produced is </a:t>
            </a:r>
            <a:r>
              <a:rPr lang="en-US" sz="2000" dirty="0" smtClean="0">
                <a:solidFill>
                  <a:srgbClr val="FF0000"/>
                </a:solidFill>
              </a:rPr>
              <a:t>minimum.</a:t>
            </a:r>
          </a:p>
          <a:p>
            <a:pPr algn="just"/>
            <a:r>
              <a:rPr lang="en-US" sz="2000" dirty="0"/>
              <a:t>Total cost will be minimized when the various firms in the cartel produce such separate outputs so that </a:t>
            </a:r>
            <a:r>
              <a:rPr lang="en-US" sz="2000" dirty="0">
                <a:solidFill>
                  <a:srgbClr val="FF0000"/>
                </a:solidFill>
              </a:rPr>
              <a:t>their marginal costs are equal. </a:t>
            </a:r>
            <a:endParaRPr lang="en-IN" sz="2000" dirty="0">
              <a:solidFill>
                <a:srgbClr val="FF0000"/>
              </a:solidFill>
            </a:endParaRPr>
          </a:p>
        </p:txBody>
      </p:sp>
    </p:spTree>
    <p:extLst>
      <p:ext uri="{BB962C8B-B14F-4D97-AF65-F5344CB8AC3E}">
        <p14:creationId xmlns:p14="http://schemas.microsoft.com/office/powerpoint/2010/main" val="1672809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16077"/>
            <a:ext cx="9001967" cy="864555"/>
          </a:xfrm>
        </p:spPr>
        <p:txBody>
          <a:bodyPr/>
          <a:lstStyle/>
          <a:p>
            <a:pPr>
              <a:lnSpc>
                <a:spcPct val="150000"/>
              </a:lnSpc>
            </a:pPr>
            <a:r>
              <a:rPr lang="en-US" sz="1600" dirty="0"/>
              <a:t>Let us now see how the cartel works and determines its price and output decisions. Let us assume that two firms have formed a cartel by entering into an agreement. We assume that the cartel will aim at maximizing joint profits for the member firms.</a:t>
            </a:r>
            <a:r>
              <a:rPr lang="en-IN" sz="1600" dirty="0"/>
              <a:t/>
            </a:r>
            <a:br>
              <a:rPr lang="en-IN" sz="1600" dirty="0"/>
            </a:br>
            <a:endParaRPr lang="en-IN" sz="1600" dirty="0"/>
          </a:p>
        </p:txBody>
      </p:sp>
      <p:pic>
        <p:nvPicPr>
          <p:cNvPr id="4" name="Content Placeholder 3"/>
          <p:cNvPicPr>
            <a:picLocks noGrp="1" noChangeAspect="1"/>
          </p:cNvPicPr>
          <p:nvPr>
            <p:ph idx="1"/>
          </p:nvPr>
        </p:nvPicPr>
        <p:blipFill>
          <a:blip r:embed="rId2"/>
          <a:stretch>
            <a:fillRect/>
          </a:stretch>
        </p:blipFill>
        <p:spPr>
          <a:xfrm>
            <a:off x="285135" y="2417656"/>
            <a:ext cx="11592233" cy="4071634"/>
          </a:xfrm>
          <a:prstGeom prst="rect">
            <a:avLst/>
          </a:prstGeom>
        </p:spPr>
      </p:pic>
    </p:spTree>
    <p:extLst>
      <p:ext uri="{BB962C8B-B14F-4D97-AF65-F5344CB8AC3E}">
        <p14:creationId xmlns:p14="http://schemas.microsoft.com/office/powerpoint/2010/main" val="3913813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8257" y="-633650"/>
            <a:ext cx="10687666" cy="6186309"/>
          </a:xfrm>
          <a:prstGeom prst="rect">
            <a:avLst/>
          </a:prstGeom>
        </p:spPr>
        <p:txBody>
          <a:bodyPr wrap="square">
            <a:spAutoFit/>
          </a:bodyPr>
          <a:lstStyle/>
          <a:p>
            <a:pPr marL="228600" indent="-171450" algn="just"/>
            <a:endParaRPr lang="en-US" dirty="0" smtClean="0">
              <a:latin typeface="Times New Roman" panose="02020603050405020304" pitchFamily="18" charset="0"/>
              <a:ea typeface="Times New Roman" panose="02020603050405020304" pitchFamily="18" charset="0"/>
            </a:endParaRPr>
          </a:p>
          <a:p>
            <a:pPr marL="228600" indent="-171450" algn="just"/>
            <a:endParaRPr lang="en-US" dirty="0">
              <a:latin typeface="Times New Roman" panose="02020603050405020304" pitchFamily="18" charset="0"/>
              <a:ea typeface="Times New Roman" panose="02020603050405020304" pitchFamily="18" charset="0"/>
            </a:endParaRPr>
          </a:p>
          <a:p>
            <a:pPr marL="228600" indent="-171450" algn="just"/>
            <a:endParaRPr lang="en-US" dirty="0" smtClean="0">
              <a:latin typeface="Times New Roman" panose="02020603050405020304" pitchFamily="18" charset="0"/>
              <a:ea typeface="Times New Roman" panose="02020603050405020304" pitchFamily="18" charset="0"/>
            </a:endParaRPr>
          </a:p>
          <a:p>
            <a:pPr marL="228600" indent="-171450" algn="just"/>
            <a:endParaRPr lang="en-US" dirty="0">
              <a:latin typeface="Times New Roman" panose="02020603050405020304" pitchFamily="18" charset="0"/>
              <a:ea typeface="Times New Roman" panose="02020603050405020304" pitchFamily="18" charset="0"/>
            </a:endParaRPr>
          </a:p>
          <a:p>
            <a:pPr marL="228600" indent="-171450" algn="just"/>
            <a:endParaRPr lang="en-US" dirty="0" smtClean="0">
              <a:latin typeface="Times New Roman" panose="02020603050405020304" pitchFamily="18" charset="0"/>
              <a:ea typeface="Times New Roman" panose="02020603050405020304" pitchFamily="18" charset="0"/>
            </a:endParaRPr>
          </a:p>
          <a:p>
            <a:pPr marL="228600" indent="-171450" algn="just"/>
            <a:r>
              <a:rPr lang="en-US" b="1" dirty="0" smtClean="0">
                <a:solidFill>
                  <a:schemeClr val="accent6">
                    <a:lumMod val="75000"/>
                  </a:schemeClr>
                </a:solidFill>
                <a:latin typeface="Times New Roman" panose="02020603050405020304" pitchFamily="18" charset="0"/>
                <a:ea typeface="Times New Roman" panose="02020603050405020304" pitchFamily="18" charset="0"/>
              </a:rPr>
              <a:t>EXPLANATION</a:t>
            </a:r>
            <a:endParaRPr lang="en-US" b="1" dirty="0">
              <a:solidFill>
                <a:schemeClr val="accent6">
                  <a:lumMod val="75000"/>
                </a:schemeClr>
              </a:solidFill>
              <a:latin typeface="Times New Roman" panose="02020603050405020304" pitchFamily="18" charset="0"/>
              <a:ea typeface="Times New Roman" panose="02020603050405020304" pitchFamily="18" charset="0"/>
            </a:endParaRPr>
          </a:p>
          <a:p>
            <a:pPr marL="228600" indent="-171450" algn="just"/>
            <a:endParaRPr lang="en-US" dirty="0" smtClean="0">
              <a:latin typeface="Times New Roman" panose="02020603050405020304" pitchFamily="18" charset="0"/>
              <a:ea typeface="Times New Roman" panose="02020603050405020304" pitchFamily="18" charset="0"/>
            </a:endParaRPr>
          </a:p>
          <a:p>
            <a:pPr marL="228600" indent="-171450" algn="just"/>
            <a:r>
              <a:rPr lang="en-US" dirty="0" smtClean="0">
                <a:latin typeface="Times New Roman" panose="02020603050405020304" pitchFamily="18" charset="0"/>
                <a:ea typeface="Times New Roman" panose="02020603050405020304" pitchFamily="18" charset="0"/>
              </a:rPr>
              <a:t>Given </a:t>
            </a:r>
            <a:r>
              <a:rPr lang="en-US" dirty="0">
                <a:latin typeface="Times New Roman" panose="02020603050405020304" pitchFamily="18" charset="0"/>
                <a:ea typeface="Times New Roman" panose="02020603050405020304" pitchFamily="18" charset="0"/>
              </a:rPr>
              <a:t>the market demand curve and its corresponding MR curve, joint profits will be maximized when the industry’s MR equals the industry’s MC. Figure 3 shows the situation where D is the market (or cartel) demand curve and MR is its corresponding marginal revenue curve. The aggregate marginal cost curve of the industry ΣMC is drawn by the lateral summation of the MC curves of firms A and B, so the ΣMC = </a:t>
            </a:r>
            <a:r>
              <a:rPr lang="en-US" dirty="0" err="1">
                <a:latin typeface="Times New Roman" panose="02020603050405020304" pitchFamily="18" charset="0"/>
                <a:ea typeface="Times New Roman" panose="02020603050405020304" pitchFamily="18" charset="0"/>
              </a:rPr>
              <a:t>MC</a:t>
            </a:r>
            <a:r>
              <a:rPr lang="en-US" baseline="-25000" dirty="0" err="1">
                <a:latin typeface="Times New Roman" panose="02020603050405020304" pitchFamily="18" charset="0"/>
                <a:ea typeface="Times New Roman" panose="02020603050405020304" pitchFamily="18" charset="0"/>
              </a:rPr>
              <a:t>a</a:t>
            </a:r>
            <a:r>
              <a:rPr lang="en-US" dirty="0">
                <a:latin typeface="Times New Roman" panose="02020603050405020304" pitchFamily="18" charset="0"/>
                <a:ea typeface="Times New Roman" panose="02020603050405020304" pitchFamily="18" charset="0"/>
              </a:rPr>
              <a:t> + </a:t>
            </a:r>
            <a:r>
              <a:rPr lang="en-US" dirty="0" err="1">
                <a:latin typeface="Times New Roman" panose="02020603050405020304" pitchFamily="18" charset="0"/>
                <a:ea typeface="Times New Roman" panose="02020603050405020304" pitchFamily="18" charset="0"/>
              </a:rPr>
              <a:t>MC</a:t>
            </a:r>
            <a:r>
              <a:rPr lang="en-US" baseline="-25000" dirty="0" err="1">
                <a:latin typeface="Times New Roman" panose="02020603050405020304" pitchFamily="18" charset="0"/>
                <a:ea typeface="Times New Roman" panose="02020603050405020304" pitchFamily="18" charset="0"/>
              </a:rPr>
              <a:t>b</a:t>
            </a:r>
            <a:r>
              <a:rPr lang="en-US" dirty="0">
                <a:latin typeface="Times New Roman" panose="02020603050405020304" pitchFamily="18" charset="0"/>
                <a:ea typeface="Times New Roman" panose="02020603050405020304" pitchFamily="18" charset="0"/>
              </a:rPr>
              <a:t>. The cartel solution-that maximizes joint profit is determined at point E where the Σ MC curve intersects the industry MR curve. Consequently, the total output is OQ which will be sold at OP = (QF) price. As under monopoly, the cartel board will allocate the industry output by equating the industry MR to the marginal cost of each firm. The share of each firm in the industry output is obtained by drawing a straight line from E</a:t>
            </a:r>
            <a:r>
              <a:rPr lang="en-US" baseline="-25000" dirty="0">
                <a:latin typeface="Times New Roman" panose="02020603050405020304" pitchFamily="18" charset="0"/>
                <a:ea typeface="Times New Roman" panose="02020603050405020304" pitchFamily="18" charset="0"/>
              </a:rPr>
              <a:t>0</a:t>
            </a:r>
            <a:r>
              <a:rPr lang="en-US" dirty="0">
                <a:latin typeface="Times New Roman" panose="02020603050405020304" pitchFamily="18" charset="0"/>
                <a:ea typeface="Times New Roman" panose="02020603050405020304" pitchFamily="18" charset="0"/>
              </a:rPr>
              <a:t> to the vertical axis which passes through the curves </a:t>
            </a:r>
            <a:r>
              <a:rPr lang="en-US" dirty="0" err="1">
                <a:latin typeface="Times New Roman" panose="02020603050405020304" pitchFamily="18" charset="0"/>
                <a:ea typeface="Times New Roman" panose="02020603050405020304" pitchFamily="18" charset="0"/>
              </a:rPr>
              <a:t>MC</a:t>
            </a:r>
            <a:r>
              <a:rPr lang="en-US" baseline="-25000" dirty="0" err="1">
                <a:latin typeface="Times New Roman" panose="02020603050405020304" pitchFamily="18" charset="0"/>
                <a:ea typeface="Times New Roman" panose="02020603050405020304" pitchFamily="18" charset="0"/>
              </a:rPr>
              <a:t>b</a:t>
            </a:r>
            <a:r>
              <a:rPr lang="en-US" dirty="0">
                <a:latin typeface="Times New Roman" panose="02020603050405020304" pitchFamily="18" charset="0"/>
                <a:ea typeface="Times New Roman" panose="02020603050405020304" pitchFamily="18" charset="0"/>
              </a:rPr>
              <a:t> and </a:t>
            </a:r>
            <a:r>
              <a:rPr lang="en-US" dirty="0" err="1">
                <a:latin typeface="Times New Roman" panose="02020603050405020304" pitchFamily="18" charset="0"/>
                <a:ea typeface="Times New Roman" panose="02020603050405020304" pitchFamily="18" charset="0"/>
              </a:rPr>
              <a:t>MC</a:t>
            </a:r>
            <a:r>
              <a:rPr lang="en-US" baseline="-25000" dirty="0" err="1">
                <a:latin typeface="Times New Roman" panose="02020603050405020304" pitchFamily="18" charset="0"/>
                <a:ea typeface="Times New Roman" panose="02020603050405020304" pitchFamily="18" charset="0"/>
              </a:rPr>
              <a:t>a</a:t>
            </a:r>
            <a:r>
              <a:rPr lang="en-US" dirty="0">
                <a:latin typeface="Times New Roman" panose="02020603050405020304" pitchFamily="18" charset="0"/>
                <a:ea typeface="Times New Roman" panose="02020603050405020304" pitchFamily="18" charset="0"/>
              </a:rPr>
              <a:t> of firms B and A at points </a:t>
            </a:r>
            <a:r>
              <a:rPr lang="en-US" dirty="0" err="1">
                <a:latin typeface="Times New Roman" panose="02020603050405020304" pitchFamily="18" charset="0"/>
                <a:ea typeface="Times New Roman" panose="02020603050405020304" pitchFamily="18" charset="0"/>
              </a:rPr>
              <a:t>E</a:t>
            </a:r>
            <a:r>
              <a:rPr lang="en-US" baseline="-25000" dirty="0" err="1">
                <a:latin typeface="Times New Roman" panose="02020603050405020304" pitchFamily="18" charset="0"/>
                <a:ea typeface="Times New Roman" panose="02020603050405020304" pitchFamily="18" charset="0"/>
              </a:rPr>
              <a:t>b</a:t>
            </a:r>
            <a:r>
              <a:rPr lang="en-US" dirty="0">
                <a:latin typeface="Times New Roman" panose="02020603050405020304" pitchFamily="18" charset="0"/>
                <a:ea typeface="Times New Roman" panose="02020603050405020304" pitchFamily="18" charset="0"/>
              </a:rPr>
              <a:t> and </a:t>
            </a:r>
            <a:r>
              <a:rPr lang="en-US" dirty="0" err="1">
                <a:latin typeface="Times New Roman" panose="02020603050405020304" pitchFamily="18" charset="0"/>
                <a:ea typeface="Times New Roman" panose="02020603050405020304" pitchFamily="18" charset="0"/>
              </a:rPr>
              <a:t>E</a:t>
            </a:r>
            <a:r>
              <a:rPr lang="en-US" baseline="-25000" dirty="0" err="1">
                <a:latin typeface="Times New Roman" panose="02020603050405020304" pitchFamily="18" charset="0"/>
                <a:ea typeface="Times New Roman" panose="02020603050405020304" pitchFamily="18" charset="0"/>
              </a:rPr>
              <a:t>a</a:t>
            </a:r>
            <a:r>
              <a:rPr lang="en-US" dirty="0">
                <a:latin typeface="Times New Roman" panose="02020603050405020304" pitchFamily="18" charset="0"/>
                <a:ea typeface="Times New Roman" panose="02020603050405020304" pitchFamily="18" charset="0"/>
              </a:rPr>
              <a:t> respectively.</a:t>
            </a:r>
            <a:endParaRPr lang="en-IN" dirty="0">
              <a:latin typeface="Times New Roman" panose="02020603050405020304" pitchFamily="18" charset="0"/>
              <a:ea typeface="Times New Roman" panose="02020603050405020304" pitchFamily="18" charset="0"/>
            </a:endParaRPr>
          </a:p>
          <a:p>
            <a:pPr marL="228600" indent="-171450" algn="just"/>
            <a:r>
              <a:rPr lang="en-US" dirty="0">
                <a:latin typeface="Times New Roman" panose="02020603050405020304" pitchFamily="18" charset="0"/>
                <a:ea typeface="Times New Roman" panose="02020603050405020304" pitchFamily="18" charset="0"/>
              </a:rPr>
              <a:t>           Thus the share of firm A is </a:t>
            </a:r>
            <a:r>
              <a:rPr lang="en-US" dirty="0" err="1">
                <a:latin typeface="Times New Roman" panose="02020603050405020304" pitchFamily="18" charset="0"/>
                <a:ea typeface="Times New Roman" panose="02020603050405020304" pitchFamily="18" charset="0"/>
              </a:rPr>
              <a:t>OQ</a:t>
            </a:r>
            <a:r>
              <a:rPr lang="en-US" baseline="-25000" dirty="0" err="1">
                <a:latin typeface="Times New Roman" panose="02020603050405020304" pitchFamily="18" charset="0"/>
                <a:ea typeface="Times New Roman" panose="02020603050405020304" pitchFamily="18" charset="0"/>
              </a:rPr>
              <a:t>a</a:t>
            </a:r>
            <a:r>
              <a:rPr lang="en-US" dirty="0">
                <a:latin typeface="Times New Roman" panose="02020603050405020304" pitchFamily="18" charset="0"/>
                <a:ea typeface="Times New Roman" panose="02020603050405020304" pitchFamily="18" charset="0"/>
              </a:rPr>
              <a:t> and that of firm B is </a:t>
            </a:r>
            <a:r>
              <a:rPr lang="en-US" dirty="0" err="1">
                <a:latin typeface="Times New Roman" panose="02020603050405020304" pitchFamily="18" charset="0"/>
                <a:ea typeface="Times New Roman" panose="02020603050405020304" pitchFamily="18" charset="0"/>
              </a:rPr>
              <a:t>OQ</a:t>
            </a:r>
            <a:r>
              <a:rPr lang="en-US" baseline="-25000" dirty="0" err="1">
                <a:latin typeface="Times New Roman" panose="02020603050405020304" pitchFamily="18" charset="0"/>
                <a:ea typeface="Times New Roman" panose="02020603050405020304" pitchFamily="18" charset="0"/>
              </a:rPr>
              <a:t>b</a:t>
            </a:r>
            <a:r>
              <a:rPr lang="en-US" dirty="0">
                <a:latin typeface="Times New Roman" panose="02020603050405020304" pitchFamily="18" charset="0"/>
                <a:ea typeface="Times New Roman" panose="02020603050405020304" pitchFamily="18" charset="0"/>
              </a:rPr>
              <a:t> which equal the total output OQ (= </a:t>
            </a:r>
            <a:r>
              <a:rPr lang="en-US" dirty="0" err="1">
                <a:latin typeface="Times New Roman" panose="02020603050405020304" pitchFamily="18" charset="0"/>
                <a:ea typeface="Times New Roman" panose="02020603050405020304" pitchFamily="18" charset="0"/>
              </a:rPr>
              <a:t>OQ</a:t>
            </a:r>
            <a:r>
              <a:rPr lang="en-US" baseline="-25000" dirty="0" err="1">
                <a:latin typeface="Times New Roman" panose="02020603050405020304" pitchFamily="18" charset="0"/>
                <a:ea typeface="Times New Roman" panose="02020603050405020304" pitchFamily="18" charset="0"/>
              </a:rPr>
              <a:t>b</a:t>
            </a:r>
            <a:r>
              <a:rPr lang="en-US" dirty="0">
                <a:latin typeface="Times New Roman" panose="02020603050405020304" pitchFamily="18" charset="0"/>
                <a:ea typeface="Times New Roman" panose="02020603050405020304" pitchFamily="18" charset="0"/>
              </a:rPr>
              <a:t> + </a:t>
            </a:r>
            <a:r>
              <a:rPr lang="en-US" dirty="0" err="1">
                <a:latin typeface="Times New Roman" panose="02020603050405020304" pitchFamily="18" charset="0"/>
                <a:ea typeface="Times New Roman" panose="02020603050405020304" pitchFamily="18" charset="0"/>
              </a:rPr>
              <a:t>OQ</a:t>
            </a:r>
            <a:r>
              <a:rPr lang="en-US" baseline="-25000" dirty="0" err="1">
                <a:latin typeface="Times New Roman" panose="02020603050405020304" pitchFamily="18" charset="0"/>
                <a:ea typeface="Times New Roman" panose="02020603050405020304" pitchFamily="18" charset="0"/>
              </a:rPr>
              <a:t>a</a:t>
            </a:r>
            <a:r>
              <a:rPr lang="en-US" dirty="0">
                <a:latin typeface="Times New Roman" panose="02020603050405020304" pitchFamily="18" charset="0"/>
                <a:ea typeface="Times New Roman" panose="02020603050405020304" pitchFamily="18" charset="0"/>
              </a:rPr>
              <a:t>). The price OP and the output OQ distributed between A and B firms in the ratio of </a:t>
            </a:r>
            <a:r>
              <a:rPr lang="en-US" dirty="0" err="1">
                <a:latin typeface="Times New Roman" panose="02020603050405020304" pitchFamily="18" charset="0"/>
                <a:ea typeface="Times New Roman" panose="02020603050405020304" pitchFamily="18" charset="0"/>
              </a:rPr>
              <a:t>OQ</a:t>
            </a:r>
            <a:r>
              <a:rPr lang="en-US" baseline="-25000" dirty="0" err="1">
                <a:latin typeface="Times New Roman" panose="02020603050405020304" pitchFamily="18" charset="0"/>
                <a:ea typeface="Times New Roman" panose="02020603050405020304" pitchFamily="18" charset="0"/>
              </a:rPr>
              <a:t>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OQ</a:t>
            </a:r>
            <a:r>
              <a:rPr lang="en-US" baseline="-25000" dirty="0" err="1">
                <a:latin typeface="Times New Roman" panose="02020603050405020304" pitchFamily="18" charset="0"/>
                <a:ea typeface="Times New Roman" panose="02020603050405020304" pitchFamily="18" charset="0"/>
              </a:rPr>
              <a:t>b</a:t>
            </a:r>
            <a:r>
              <a:rPr lang="en-US" dirty="0">
                <a:latin typeface="Times New Roman" panose="02020603050405020304" pitchFamily="18" charset="0"/>
                <a:ea typeface="Times New Roman" panose="02020603050405020304" pitchFamily="18" charset="0"/>
              </a:rPr>
              <a:t> is the monopoly solution. Firm A with the lower costs sells a larger output </a:t>
            </a:r>
            <a:r>
              <a:rPr lang="en-US" dirty="0" err="1">
                <a:latin typeface="Times New Roman" panose="02020603050405020304" pitchFamily="18" charset="0"/>
                <a:ea typeface="Times New Roman" panose="02020603050405020304" pitchFamily="18" charset="0"/>
              </a:rPr>
              <a:t>OQ</a:t>
            </a:r>
            <a:r>
              <a:rPr lang="en-US" baseline="-25000" dirty="0" err="1">
                <a:latin typeface="Times New Roman" panose="02020603050405020304" pitchFamily="18" charset="0"/>
                <a:ea typeface="Times New Roman" panose="02020603050405020304" pitchFamily="18" charset="0"/>
              </a:rPr>
              <a:t>a</a:t>
            </a:r>
            <a:r>
              <a:rPr lang="en-US" dirty="0">
                <a:latin typeface="Times New Roman" panose="02020603050405020304" pitchFamily="18" charset="0"/>
                <a:ea typeface="Times New Roman" panose="02020603050405020304" pitchFamily="18" charset="0"/>
              </a:rPr>
              <a:t> than the firm B with higher costs so that </a:t>
            </a:r>
            <a:r>
              <a:rPr lang="en-US" dirty="0" err="1">
                <a:latin typeface="Times New Roman" panose="02020603050405020304" pitchFamily="18" charset="0"/>
                <a:ea typeface="Times New Roman" panose="02020603050405020304" pitchFamily="18" charset="0"/>
              </a:rPr>
              <a:t>OQ</a:t>
            </a:r>
            <a:r>
              <a:rPr lang="en-US" baseline="-25000" dirty="0" err="1">
                <a:latin typeface="Times New Roman" panose="02020603050405020304" pitchFamily="18" charset="0"/>
                <a:ea typeface="Times New Roman" panose="02020603050405020304" pitchFamily="18" charset="0"/>
              </a:rPr>
              <a:t>a</a:t>
            </a:r>
            <a:r>
              <a:rPr lang="en-US" dirty="0">
                <a:latin typeface="Times New Roman" panose="02020603050405020304" pitchFamily="18" charset="0"/>
                <a:ea typeface="Times New Roman" panose="02020603050405020304" pitchFamily="18" charset="0"/>
              </a:rPr>
              <a:t> &gt; </a:t>
            </a:r>
            <a:r>
              <a:rPr lang="en-US" dirty="0" err="1">
                <a:latin typeface="Times New Roman" panose="02020603050405020304" pitchFamily="18" charset="0"/>
                <a:ea typeface="Times New Roman" panose="02020603050405020304" pitchFamily="18" charset="0"/>
              </a:rPr>
              <a:t>OQ</a:t>
            </a:r>
            <a:r>
              <a:rPr lang="en-US" baseline="-25000" dirty="0" err="1">
                <a:latin typeface="Times New Roman" panose="02020603050405020304" pitchFamily="18" charset="0"/>
                <a:ea typeface="Times New Roman" panose="02020603050405020304" pitchFamily="18" charset="0"/>
              </a:rPr>
              <a:t>b</a:t>
            </a:r>
            <a:r>
              <a:rPr lang="en-US" dirty="0">
                <a:latin typeface="Times New Roman" panose="02020603050405020304" pitchFamily="18" charset="0"/>
                <a:ea typeface="Times New Roman" panose="02020603050405020304" pitchFamily="18" charset="0"/>
              </a:rPr>
              <a:t>. But this does not mean that A will be getting more profit than B. The joint maximum profit is the sum of RSTP and ABCP earned by A and B respectively. It will be pooled into a fund and distributed by the cartel board according to the agreement arrived at by the two firms at the time of the formation of the cartel.</a:t>
            </a:r>
            <a:endParaRPr lang="en-IN"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3237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78426"/>
            <a:ext cx="8761413" cy="1209368"/>
          </a:xfrm>
        </p:spPr>
        <p:txBody>
          <a:bodyPr/>
          <a:lstStyle/>
          <a:p>
            <a:pPr algn="ctr"/>
            <a:r>
              <a:rPr lang="en-US" b="1" dirty="0" smtClean="0"/>
              <a:t>Advantages of a Cartel</a:t>
            </a:r>
            <a:r>
              <a:rPr lang="en-IN" dirty="0"/>
              <a:t/>
            </a:r>
            <a:br>
              <a:rPr lang="en-IN" dirty="0"/>
            </a:br>
            <a:endParaRPr lang="en-IN" dirty="0"/>
          </a:p>
        </p:txBody>
      </p:sp>
      <p:sp>
        <p:nvSpPr>
          <p:cNvPr id="3" name="Content Placeholder 2"/>
          <p:cNvSpPr>
            <a:spLocks noGrp="1"/>
          </p:cNvSpPr>
          <p:nvPr>
            <p:ph idx="1"/>
          </p:nvPr>
        </p:nvSpPr>
        <p:spPr>
          <a:xfrm>
            <a:off x="1154954" y="2477729"/>
            <a:ext cx="9896504" cy="3795252"/>
          </a:xfrm>
        </p:spPr>
        <p:txBody>
          <a:bodyPr/>
          <a:lstStyle/>
          <a:p>
            <a:pPr lvl="0" algn="just"/>
            <a:r>
              <a:rPr lang="en-US" sz="2400" dirty="0"/>
              <a:t>It avoids price wars among rivals. </a:t>
            </a:r>
            <a:endParaRPr lang="en-IN" sz="2400" dirty="0"/>
          </a:p>
          <a:p>
            <a:pPr lvl="0" algn="just"/>
            <a:r>
              <a:rPr lang="en-US" sz="2400" dirty="0"/>
              <a:t>The firms forming a cartel gain at the expense of customers who are charged a high price for the product. </a:t>
            </a:r>
            <a:endParaRPr lang="en-IN" sz="2400" dirty="0"/>
          </a:p>
          <a:p>
            <a:pPr lvl="0" algn="just"/>
            <a:r>
              <a:rPr lang="en-US" sz="2400" dirty="0"/>
              <a:t>The cartel operates like a monopoly organization which maximizes the joint profit of firms. </a:t>
            </a:r>
            <a:endParaRPr lang="en-IN" sz="2400" dirty="0"/>
          </a:p>
          <a:p>
            <a:pPr lvl="0" algn="just"/>
            <a:r>
              <a:rPr lang="en-US" sz="2400" dirty="0"/>
              <a:t>Generally, joint profits are high than the total profits earned by them if they were to work independently.</a:t>
            </a:r>
            <a:endParaRPr lang="en-IN" sz="2400" dirty="0"/>
          </a:p>
          <a:p>
            <a:pPr marL="0" indent="0" algn="just">
              <a:buNone/>
            </a:pPr>
            <a:endParaRPr lang="en-IN" dirty="0"/>
          </a:p>
        </p:txBody>
      </p:sp>
    </p:spTree>
    <p:extLst>
      <p:ext uri="{BB962C8B-B14F-4D97-AF65-F5344CB8AC3E}">
        <p14:creationId xmlns:p14="http://schemas.microsoft.com/office/powerpoint/2010/main" val="90325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of a Cartel</a:t>
            </a:r>
            <a:endParaRPr lang="en-IN" dirty="0"/>
          </a:p>
        </p:txBody>
      </p:sp>
      <p:sp>
        <p:nvSpPr>
          <p:cNvPr id="3" name="Content Placeholder 2"/>
          <p:cNvSpPr>
            <a:spLocks noGrp="1"/>
          </p:cNvSpPr>
          <p:nvPr>
            <p:ph idx="1"/>
          </p:nvPr>
        </p:nvSpPr>
        <p:spPr>
          <a:xfrm>
            <a:off x="609600" y="2330246"/>
            <a:ext cx="10962967" cy="4149212"/>
          </a:xfrm>
        </p:spPr>
        <p:txBody>
          <a:bodyPr>
            <a:normAutofit fontScale="85000" lnSpcReduction="20000"/>
          </a:bodyPr>
          <a:lstStyle/>
          <a:p>
            <a:pPr algn="just"/>
            <a:r>
              <a:rPr lang="en-US" sz="2200" dirty="0"/>
              <a:t>1. It is difficult to make an </a:t>
            </a:r>
            <a:r>
              <a:rPr lang="en-US" sz="2200" i="1" dirty="0"/>
              <a:t>accurate estimate of the market demand curve</a:t>
            </a:r>
            <a:r>
              <a:rPr lang="en-US" sz="2200" dirty="0"/>
              <a:t>. This is because each firm thinks that its own demand curve is more elastic than the market demand curve as its product is a perfect substitute for the product of its rivals. </a:t>
            </a:r>
            <a:endParaRPr lang="en-IN" sz="2200" dirty="0"/>
          </a:p>
          <a:p>
            <a:pPr algn="just"/>
            <a:r>
              <a:rPr lang="en-US" sz="2200" dirty="0"/>
              <a:t>2. The </a:t>
            </a:r>
            <a:r>
              <a:rPr lang="en-US" sz="2200" i="1" dirty="0"/>
              <a:t>estimation of the market MC curve may be inaccurate</a:t>
            </a:r>
            <a:r>
              <a:rPr lang="en-US" sz="2200" dirty="0"/>
              <a:t> because the individual firms may supply low-cost data about their MC to the central cartel board in order to have a larger share of output and profits. </a:t>
            </a:r>
            <a:endParaRPr lang="en-IN" sz="2200" dirty="0"/>
          </a:p>
          <a:p>
            <a:pPr algn="just"/>
            <a:r>
              <a:rPr lang="en-US" sz="2200" dirty="0"/>
              <a:t>3. The formation of a </a:t>
            </a:r>
            <a:r>
              <a:rPr lang="en-US" sz="2200" i="1" dirty="0"/>
              <a:t>cartel is a slow process</a:t>
            </a:r>
            <a:r>
              <a:rPr lang="en-US" sz="2200" dirty="0"/>
              <a:t> which takes a long time for the agreement to arrive at by firms especially if their number is very large. In the meantime, there may be changes in the cost structure and market demand for the product. </a:t>
            </a:r>
            <a:endParaRPr lang="en-IN" sz="2200" dirty="0"/>
          </a:p>
          <a:p>
            <a:pPr algn="just"/>
            <a:r>
              <a:rPr lang="en-US" sz="2200" dirty="0"/>
              <a:t>4. The </a:t>
            </a:r>
            <a:r>
              <a:rPr lang="en-US" sz="2200" i="1" dirty="0"/>
              <a:t>larger the number of firms in a cartel</a:t>
            </a:r>
            <a:r>
              <a:rPr lang="en-US" sz="2200" dirty="0"/>
              <a:t>, the less is its chances of survival for long because of the distrust, threatening and bargaining resorted to by them. The cartel will, therefore, break down.</a:t>
            </a:r>
            <a:endParaRPr lang="en-IN" sz="2200" dirty="0"/>
          </a:p>
          <a:p>
            <a:pPr algn="just"/>
            <a:r>
              <a:rPr lang="en-US" sz="2200" dirty="0"/>
              <a:t>5. In theory, the cartel-members agree on joint profit </a:t>
            </a:r>
            <a:r>
              <a:rPr lang="en-US" sz="2200" dirty="0" err="1"/>
              <a:t>maximisation</a:t>
            </a:r>
            <a:r>
              <a:rPr lang="en-US" sz="2200" dirty="0"/>
              <a:t>. But in practice, they seldom agree on profit distribution. </a:t>
            </a:r>
            <a:endParaRPr lang="en-IN" sz="2200" dirty="0"/>
          </a:p>
          <a:p>
            <a:pPr algn="just"/>
            <a:endParaRPr lang="en-IN" dirty="0"/>
          </a:p>
        </p:txBody>
      </p:sp>
    </p:spTree>
    <p:extLst>
      <p:ext uri="{BB962C8B-B14F-4D97-AF65-F5344CB8AC3E}">
        <p14:creationId xmlns:p14="http://schemas.microsoft.com/office/powerpoint/2010/main" val="756386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7175" y="1893255"/>
            <a:ext cx="8825658" cy="2677648"/>
          </a:xfrm>
        </p:spPr>
        <p:txBody>
          <a:bodyPr/>
          <a:lstStyle/>
          <a:p>
            <a:r>
              <a:rPr lang="en-US" sz="9600" dirty="0" smtClean="0">
                <a:latin typeface="Algerian" panose="04020705040A02060702" pitchFamily="82" charset="0"/>
              </a:rPr>
              <a:t>THANK YOU</a:t>
            </a:r>
            <a:endParaRPr lang="en-IN" sz="9600" dirty="0">
              <a:latin typeface="Algerian" panose="04020705040A02060702" pitchFamily="82" charset="0"/>
            </a:endParaRPr>
          </a:p>
        </p:txBody>
      </p:sp>
    </p:spTree>
    <p:extLst>
      <p:ext uri="{BB962C8B-B14F-4D97-AF65-F5344CB8AC3E}">
        <p14:creationId xmlns:p14="http://schemas.microsoft.com/office/powerpoint/2010/main" val="10455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31</TotalTime>
  <Words>793</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Algerian</vt:lpstr>
      <vt:lpstr>Arial</vt:lpstr>
      <vt:lpstr>Century Gothic</vt:lpstr>
      <vt:lpstr>Times New Roman</vt:lpstr>
      <vt:lpstr>Wingdings 3</vt:lpstr>
      <vt:lpstr>Ion Boardroom</vt:lpstr>
      <vt:lpstr>    Joint Profit Maximization Cartel </vt:lpstr>
      <vt:lpstr>INTRODUCTION</vt:lpstr>
      <vt:lpstr>Let us now see how the cartel works and determines its price and output decisions. Let us assume that two firms have formed a cartel by entering into an agreement. We assume that the cartel will aim at maximizing joint profits for the member firms. </vt:lpstr>
      <vt:lpstr>PowerPoint Presentation</vt:lpstr>
      <vt:lpstr>Advantages of a Cartel </vt:lpstr>
      <vt:lpstr>Problems of a Cartel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Joint Profit Maximization Cartel </dc:title>
  <dc:creator>LENOVO</dc:creator>
  <cp:lastModifiedBy>LENOVO</cp:lastModifiedBy>
  <cp:revision>4</cp:revision>
  <dcterms:created xsi:type="dcterms:W3CDTF">2021-06-11T13:39:00Z</dcterms:created>
  <dcterms:modified xsi:type="dcterms:W3CDTF">2021-06-11T14:10:48Z</dcterms:modified>
</cp:coreProperties>
</file>