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9" r:id="rId3"/>
    <p:sldId id="258" r:id="rId4"/>
    <p:sldId id="260" r:id="rId5"/>
    <p:sldId id="261" r:id="rId6"/>
    <p:sldId id="262"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700"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0C357E8E-9AFD-481F-A4DF-CBAF3533DE3C}" type="datetimeFigureOut">
              <a:rPr lang="en-IN" smtClean="0"/>
              <a:t>10-06-2021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F2B03FE-E884-4337-869B-AFEFCC1AE6B0}" type="slidenum">
              <a:rPr lang="en-IN" smtClean="0"/>
              <a:t>‹#›</a:t>
            </a:fld>
            <a:endParaRPr lang="en-IN"/>
          </a:p>
        </p:txBody>
      </p:sp>
    </p:spTree>
    <p:extLst>
      <p:ext uri="{BB962C8B-B14F-4D97-AF65-F5344CB8AC3E}">
        <p14:creationId xmlns:p14="http://schemas.microsoft.com/office/powerpoint/2010/main" val="2710038538"/>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357E8E-9AFD-481F-A4DF-CBAF3533DE3C}" type="datetimeFigureOut">
              <a:rPr lang="en-IN" smtClean="0"/>
              <a:t>10-06-2021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F2B03FE-E884-4337-869B-AFEFCC1AE6B0}" type="slidenum">
              <a:rPr lang="en-IN" smtClean="0"/>
              <a:t>‹#›</a:t>
            </a:fld>
            <a:endParaRPr lang="en-IN"/>
          </a:p>
        </p:txBody>
      </p:sp>
    </p:spTree>
    <p:extLst>
      <p:ext uri="{BB962C8B-B14F-4D97-AF65-F5344CB8AC3E}">
        <p14:creationId xmlns:p14="http://schemas.microsoft.com/office/powerpoint/2010/main" val="3925860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357E8E-9AFD-481F-A4DF-CBAF3533DE3C}" type="datetimeFigureOut">
              <a:rPr lang="en-IN" smtClean="0"/>
              <a:t>10-06-2021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F2B03FE-E884-4337-869B-AFEFCC1AE6B0}" type="slidenum">
              <a:rPr lang="en-IN" smtClean="0"/>
              <a:t>‹#›</a:t>
            </a:fld>
            <a:endParaRPr lang="en-IN"/>
          </a:p>
        </p:txBody>
      </p:sp>
    </p:spTree>
    <p:extLst>
      <p:ext uri="{BB962C8B-B14F-4D97-AF65-F5344CB8AC3E}">
        <p14:creationId xmlns:p14="http://schemas.microsoft.com/office/powerpoint/2010/main" val="2330989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C357E8E-9AFD-481F-A4DF-CBAF3533DE3C}" type="datetimeFigureOut">
              <a:rPr lang="en-IN" smtClean="0"/>
              <a:t>10-06-2021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F2B03FE-E884-4337-869B-AFEFCC1AE6B0}" type="slidenum">
              <a:rPr lang="en-IN" smtClean="0"/>
              <a:t>‹#›</a:t>
            </a:fld>
            <a:endParaRPr lang="en-IN"/>
          </a:p>
        </p:txBody>
      </p:sp>
    </p:spTree>
    <p:extLst>
      <p:ext uri="{BB962C8B-B14F-4D97-AF65-F5344CB8AC3E}">
        <p14:creationId xmlns:p14="http://schemas.microsoft.com/office/powerpoint/2010/main" val="1277663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7" name="Date Placeholder 6"/>
          <p:cNvSpPr>
            <a:spLocks noGrp="1"/>
          </p:cNvSpPr>
          <p:nvPr>
            <p:ph type="dt" sz="half" idx="10"/>
          </p:nvPr>
        </p:nvSpPr>
        <p:spPr/>
        <p:txBody>
          <a:bodyPr/>
          <a:lstStyle/>
          <a:p>
            <a:fld id="{0C357E8E-9AFD-481F-A4DF-CBAF3533DE3C}" type="datetimeFigureOut">
              <a:rPr lang="en-IN" smtClean="0"/>
              <a:t>10-06-2021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F2B03FE-E884-4337-869B-AFEFCC1AE6B0}" type="slidenum">
              <a:rPr lang="en-IN" smtClean="0"/>
              <a:t>‹#›</a:t>
            </a:fld>
            <a:endParaRPr lang="en-IN"/>
          </a:p>
        </p:txBody>
      </p:sp>
    </p:spTree>
    <p:extLst>
      <p:ext uri="{BB962C8B-B14F-4D97-AF65-F5344CB8AC3E}">
        <p14:creationId xmlns:p14="http://schemas.microsoft.com/office/powerpoint/2010/main" val="228232982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0C357E8E-9AFD-481F-A4DF-CBAF3533DE3C}" type="datetimeFigureOut">
              <a:rPr lang="en-IN" smtClean="0"/>
              <a:t>10-06-2021</a:t>
            </a:fld>
            <a:endParaRPr lang="en-IN"/>
          </a:p>
        </p:txBody>
      </p:sp>
      <p:sp>
        <p:nvSpPr>
          <p:cNvPr id="9" name="Footer Placeholder 8"/>
          <p:cNvSpPr>
            <a:spLocks noGrp="1"/>
          </p:cNvSpPr>
          <p:nvPr>
            <p:ph type="ftr" sz="quarter" idx="11"/>
          </p:nvPr>
        </p:nvSpPr>
        <p:spPr/>
        <p:txBody>
          <a:bodyPr/>
          <a:lstStyle/>
          <a:p>
            <a:endParaRPr lang="en-IN"/>
          </a:p>
        </p:txBody>
      </p:sp>
      <p:sp>
        <p:nvSpPr>
          <p:cNvPr id="10" name="Slide Number Placeholder 9"/>
          <p:cNvSpPr>
            <a:spLocks noGrp="1"/>
          </p:cNvSpPr>
          <p:nvPr>
            <p:ph type="sldNum" sz="quarter" idx="12"/>
          </p:nvPr>
        </p:nvSpPr>
        <p:spPr/>
        <p:txBody>
          <a:bodyPr/>
          <a:lstStyle/>
          <a:p>
            <a:fld id="{DF2B03FE-E884-4337-869B-AFEFCC1AE6B0}" type="slidenum">
              <a:rPr lang="en-IN" smtClean="0"/>
              <a:t>‹#›</a:t>
            </a:fld>
            <a:endParaRPr lang="en-IN"/>
          </a:p>
        </p:txBody>
      </p:sp>
    </p:spTree>
    <p:extLst>
      <p:ext uri="{BB962C8B-B14F-4D97-AF65-F5344CB8AC3E}">
        <p14:creationId xmlns:p14="http://schemas.microsoft.com/office/powerpoint/2010/main" val="12934634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7" name="Date Placeholder 6"/>
          <p:cNvSpPr>
            <a:spLocks noGrp="1"/>
          </p:cNvSpPr>
          <p:nvPr>
            <p:ph type="dt" sz="half" idx="10"/>
          </p:nvPr>
        </p:nvSpPr>
        <p:spPr/>
        <p:txBody>
          <a:bodyPr/>
          <a:lstStyle/>
          <a:p>
            <a:fld id="{0C357E8E-9AFD-481F-A4DF-CBAF3533DE3C}" type="datetimeFigureOut">
              <a:rPr lang="en-IN" smtClean="0"/>
              <a:t>10-06-2021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F2B03FE-E884-4337-869B-AFEFCC1AE6B0}" type="slidenum">
              <a:rPr lang="en-IN" smtClean="0"/>
              <a:t>‹#›</a:t>
            </a:fld>
            <a:endParaRPr lang="en-IN"/>
          </a:p>
        </p:txBody>
      </p:sp>
      <p:sp>
        <p:nvSpPr>
          <p:cNvPr id="10" name="Title 9"/>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3979054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C357E8E-9AFD-481F-A4DF-CBAF3533DE3C}" type="datetimeFigureOut">
              <a:rPr lang="en-IN" smtClean="0"/>
              <a:t>10-06-2021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F2B03FE-E884-4337-869B-AFEFCC1AE6B0}" type="slidenum">
              <a:rPr lang="en-IN" smtClean="0"/>
              <a:t>‹#›</a:t>
            </a:fld>
            <a:endParaRPr lang="en-IN"/>
          </a:p>
        </p:txBody>
      </p:sp>
    </p:spTree>
    <p:extLst>
      <p:ext uri="{BB962C8B-B14F-4D97-AF65-F5344CB8AC3E}">
        <p14:creationId xmlns:p14="http://schemas.microsoft.com/office/powerpoint/2010/main" val="3719543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357E8E-9AFD-481F-A4DF-CBAF3533DE3C}" type="datetimeFigureOut">
              <a:rPr lang="en-IN" smtClean="0"/>
              <a:t>10-06-2021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F2B03FE-E884-4337-869B-AFEFCC1AE6B0}" type="slidenum">
              <a:rPr lang="en-IN" smtClean="0"/>
              <a:t>‹#›</a:t>
            </a:fld>
            <a:endParaRPr lang="en-IN"/>
          </a:p>
        </p:txBody>
      </p:sp>
    </p:spTree>
    <p:extLst>
      <p:ext uri="{BB962C8B-B14F-4D97-AF65-F5344CB8AC3E}">
        <p14:creationId xmlns:p14="http://schemas.microsoft.com/office/powerpoint/2010/main" val="596187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9" name="Date Placeholder 8"/>
          <p:cNvSpPr>
            <a:spLocks noGrp="1"/>
          </p:cNvSpPr>
          <p:nvPr>
            <p:ph type="dt" sz="half" idx="10"/>
          </p:nvPr>
        </p:nvSpPr>
        <p:spPr/>
        <p:txBody>
          <a:bodyPr/>
          <a:lstStyle/>
          <a:p>
            <a:fld id="{0C357E8E-9AFD-481F-A4DF-CBAF3533DE3C}" type="datetimeFigureOut">
              <a:rPr lang="en-IN" smtClean="0"/>
              <a:t>10-06-2021</a:t>
            </a:fld>
            <a:endParaRPr lang="en-IN"/>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IN"/>
          </a:p>
        </p:txBody>
      </p:sp>
      <p:sp>
        <p:nvSpPr>
          <p:cNvPr id="11" name="Slide Number Placeholder 10"/>
          <p:cNvSpPr>
            <a:spLocks noGrp="1"/>
          </p:cNvSpPr>
          <p:nvPr>
            <p:ph type="sldNum" sz="quarter" idx="12"/>
          </p:nvPr>
        </p:nvSpPr>
        <p:spPr/>
        <p:txBody>
          <a:bodyPr/>
          <a:lstStyle/>
          <a:p>
            <a:fld id="{DF2B03FE-E884-4337-869B-AFEFCC1AE6B0}" type="slidenum">
              <a:rPr lang="en-IN" smtClean="0"/>
              <a:t>‹#›</a:t>
            </a:fld>
            <a:endParaRPr lang="en-IN"/>
          </a:p>
        </p:txBody>
      </p:sp>
    </p:spTree>
    <p:extLst>
      <p:ext uri="{BB962C8B-B14F-4D97-AF65-F5344CB8AC3E}">
        <p14:creationId xmlns:p14="http://schemas.microsoft.com/office/powerpoint/2010/main" val="126367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C357E8E-9AFD-481F-A4DF-CBAF3533DE3C}" type="datetimeFigureOut">
              <a:rPr lang="en-IN" smtClean="0"/>
              <a:t>10-06-2021</a:t>
            </a:fld>
            <a:endParaRPr lang="en-IN"/>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IN"/>
          </a:p>
        </p:txBody>
      </p:sp>
      <p:sp>
        <p:nvSpPr>
          <p:cNvPr id="10" name="Slide Number Placeholder 9"/>
          <p:cNvSpPr>
            <a:spLocks noGrp="1"/>
          </p:cNvSpPr>
          <p:nvPr>
            <p:ph type="sldNum" sz="quarter" idx="12"/>
          </p:nvPr>
        </p:nvSpPr>
        <p:spPr/>
        <p:txBody>
          <a:bodyPr/>
          <a:lstStyle/>
          <a:p>
            <a:fld id="{DF2B03FE-E884-4337-869B-AFEFCC1AE6B0}" type="slidenum">
              <a:rPr lang="en-IN" smtClean="0"/>
              <a:t>‹#›</a:t>
            </a:fld>
            <a:endParaRPr lang="en-IN"/>
          </a:p>
        </p:txBody>
      </p:sp>
    </p:spTree>
    <p:extLst>
      <p:ext uri="{BB962C8B-B14F-4D97-AF65-F5344CB8AC3E}">
        <p14:creationId xmlns:p14="http://schemas.microsoft.com/office/powerpoint/2010/main" val="1901349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0C357E8E-9AFD-481F-A4DF-CBAF3533DE3C}" type="datetimeFigureOut">
              <a:rPr lang="en-IN" smtClean="0"/>
              <a:t>10-06-2021</a:t>
            </a:fld>
            <a:endParaRPr lang="en-IN"/>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IN"/>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DF2B03FE-E884-4337-869B-AFEFCC1AE6B0}" type="slidenum">
              <a:rPr lang="en-IN" smtClean="0"/>
              <a:t>‹#›</a:t>
            </a:fld>
            <a:endParaRPr lang="en-IN"/>
          </a:p>
        </p:txBody>
      </p:sp>
    </p:spTree>
    <p:extLst>
      <p:ext uri="{BB962C8B-B14F-4D97-AF65-F5344CB8AC3E}">
        <p14:creationId xmlns:p14="http://schemas.microsoft.com/office/powerpoint/2010/main" val="357216180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conomicshelp.org/macroeconomics/inflation/causes-inflation.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383459"/>
            <a:ext cx="8991600" cy="6046838"/>
          </a:xfrm>
          <a:solidFill>
            <a:schemeClr val="accent2">
              <a:lumMod val="40000"/>
              <a:lumOff val="60000"/>
            </a:schemeClr>
          </a:solidFill>
        </p:spPr>
        <p:txBody>
          <a:bodyPr>
            <a:normAutofit/>
          </a:bodyPr>
          <a:lstStyle/>
          <a:p>
            <a:r>
              <a:rPr lang="en-IN" dirty="0" smtClean="0"/>
              <a:t>Unit: 4</a:t>
            </a:r>
            <a:br>
              <a:rPr lang="en-IN" dirty="0" smtClean="0"/>
            </a:br>
            <a:r>
              <a:rPr lang="en-IN" dirty="0" smtClean="0"/>
              <a:t/>
            </a:r>
            <a:br>
              <a:rPr lang="en-IN" dirty="0" smtClean="0"/>
            </a:br>
            <a:r>
              <a:rPr lang="en-IN" u="sng" dirty="0" smtClean="0"/>
              <a:t>Inflation Vs DEFLATION</a:t>
            </a:r>
            <a:br>
              <a:rPr lang="en-IN" u="sng" dirty="0" smtClean="0"/>
            </a:br>
            <a:r>
              <a:rPr lang="en-IN" u="sng" dirty="0" smtClean="0"/>
              <a:t/>
            </a:r>
            <a:br>
              <a:rPr lang="en-IN" u="sng" dirty="0" smtClean="0"/>
            </a:br>
            <a:r>
              <a:rPr lang="en-IN" u="sng" dirty="0" smtClean="0"/>
              <a:t>causes of hyper-inflation</a:t>
            </a:r>
            <a:br>
              <a:rPr lang="en-IN" u="sng" dirty="0" smtClean="0"/>
            </a:br>
            <a:r>
              <a:rPr lang="en-IN" u="sng" dirty="0" smtClean="0"/>
              <a:t/>
            </a:r>
            <a:br>
              <a:rPr lang="en-IN" u="sng" dirty="0" smtClean="0"/>
            </a:br>
            <a:r>
              <a:rPr lang="en-IN" u="sng" dirty="0" smtClean="0"/>
              <a:t>costs of hyper-inflation</a:t>
            </a:r>
            <a:r>
              <a:rPr lang="en-IN" dirty="0" smtClean="0"/>
              <a:t/>
            </a:r>
            <a:br>
              <a:rPr lang="en-IN" dirty="0" smtClean="0"/>
            </a:br>
            <a:endParaRPr lang="en-IN" dirty="0"/>
          </a:p>
        </p:txBody>
      </p:sp>
    </p:spTree>
    <p:extLst>
      <p:ext uri="{BB962C8B-B14F-4D97-AF65-F5344CB8AC3E}">
        <p14:creationId xmlns:p14="http://schemas.microsoft.com/office/powerpoint/2010/main" val="22119526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3329" y="964692"/>
            <a:ext cx="9173497" cy="588805"/>
          </a:xfrm>
        </p:spPr>
        <p:txBody>
          <a:bodyPr>
            <a:normAutofit fontScale="90000"/>
          </a:bodyPr>
          <a:lstStyle/>
          <a:p>
            <a:r>
              <a:rPr lang="en-US" sz="2000" b="1" dirty="0" smtClean="0"/>
              <a:t/>
            </a:r>
            <a:br>
              <a:rPr lang="en-US" sz="2000" b="1" dirty="0" smtClean="0"/>
            </a:br>
            <a:r>
              <a:rPr lang="en-US" sz="2000" b="1" dirty="0" smtClean="0"/>
              <a:t>Key </a:t>
            </a:r>
            <a:r>
              <a:rPr lang="en-US" sz="2000" b="1" dirty="0"/>
              <a:t>Differences Between Inflation and Deflation</a:t>
            </a:r>
            <a:r>
              <a:rPr lang="en-US" b="1" dirty="0"/>
              <a:t/>
            </a:r>
            <a:br>
              <a:rPr lang="en-US" b="1" dirty="0"/>
            </a:br>
            <a:endParaRPr lang="en-IN" dirty="0"/>
          </a:p>
        </p:txBody>
      </p:sp>
      <p:sp>
        <p:nvSpPr>
          <p:cNvPr id="3" name="Content Placeholder 2"/>
          <p:cNvSpPr>
            <a:spLocks noGrp="1"/>
          </p:cNvSpPr>
          <p:nvPr>
            <p:ph idx="1"/>
          </p:nvPr>
        </p:nvSpPr>
        <p:spPr>
          <a:xfrm>
            <a:off x="1563329" y="1769806"/>
            <a:ext cx="9173497" cy="4542504"/>
          </a:xfrm>
          <a:solidFill>
            <a:schemeClr val="accent4">
              <a:lumMod val="20000"/>
              <a:lumOff val="80000"/>
            </a:schemeClr>
          </a:solidFill>
        </p:spPr>
        <p:txBody>
          <a:bodyPr>
            <a:normAutofit fontScale="92500" lnSpcReduction="20000"/>
          </a:bodyPr>
          <a:lstStyle/>
          <a:p>
            <a:pPr algn="just">
              <a:buFont typeface="Wingdings" panose="05000000000000000000" pitchFamily="2" charset="2"/>
              <a:buChar char="v"/>
            </a:pPr>
            <a:r>
              <a:rPr lang="en-US" sz="2400" dirty="0" smtClean="0">
                <a:solidFill>
                  <a:srgbClr val="002060"/>
                </a:solidFill>
              </a:rPr>
              <a:t>When </a:t>
            </a:r>
            <a:r>
              <a:rPr lang="en-US" sz="2400" dirty="0">
                <a:solidFill>
                  <a:srgbClr val="002060"/>
                </a:solidFill>
              </a:rPr>
              <a:t>the value of money decreases in the world market, it is inflation, while if the value of money rises, then it is deflation.</a:t>
            </a:r>
          </a:p>
          <a:p>
            <a:pPr algn="just">
              <a:buFont typeface="Wingdings" panose="05000000000000000000" pitchFamily="2" charset="2"/>
              <a:buChar char="v"/>
            </a:pPr>
            <a:r>
              <a:rPr lang="en-US" sz="2400" dirty="0">
                <a:solidFill>
                  <a:srgbClr val="002060"/>
                </a:solidFill>
              </a:rPr>
              <a:t>Inflation results in rising prices of goods and services, whereas prices of goods and services decrease in deflation.</a:t>
            </a:r>
          </a:p>
          <a:p>
            <a:pPr algn="just">
              <a:buFont typeface="Wingdings" panose="05000000000000000000" pitchFamily="2" charset="2"/>
              <a:buChar char="v"/>
            </a:pPr>
            <a:r>
              <a:rPr lang="en-US" sz="2400" dirty="0">
                <a:solidFill>
                  <a:srgbClr val="002060"/>
                </a:solidFill>
              </a:rPr>
              <a:t>Inflation is helpful for producers or manufacturers. On the other hand, customers are benefited in deflation.</a:t>
            </a:r>
          </a:p>
          <a:p>
            <a:pPr algn="just">
              <a:buFont typeface="Wingdings" panose="05000000000000000000" pitchFamily="2" charset="2"/>
              <a:buChar char="v"/>
            </a:pPr>
            <a:r>
              <a:rPr lang="en-US" sz="2400" dirty="0">
                <a:solidFill>
                  <a:srgbClr val="002060"/>
                </a:solidFill>
              </a:rPr>
              <a:t>There is a fall in national income in the situation of deflation, but this is not in the case of inflation.</a:t>
            </a:r>
          </a:p>
          <a:p>
            <a:pPr algn="just">
              <a:buFont typeface="Wingdings" panose="05000000000000000000" pitchFamily="2" charset="2"/>
              <a:buChar char="v"/>
            </a:pPr>
            <a:r>
              <a:rPr lang="en-US" sz="2400" dirty="0">
                <a:solidFill>
                  <a:srgbClr val="002060"/>
                </a:solidFill>
              </a:rPr>
              <a:t>In inflation, the distribution of income is not even amidst rich and poor. Conversely, Deflation becomes a cause for a rise in the level of unemployment.</a:t>
            </a:r>
          </a:p>
          <a:p>
            <a:pPr algn="just">
              <a:buFont typeface="Wingdings" panose="05000000000000000000" pitchFamily="2" charset="2"/>
              <a:buChar char="v"/>
            </a:pPr>
            <a:r>
              <a:rPr lang="en-US" sz="2400" dirty="0">
                <a:solidFill>
                  <a:srgbClr val="002060"/>
                </a:solidFill>
              </a:rPr>
              <a:t>A slight amount of inflation is good for the country’s economy. However, deflation creates hurdles in the path of economic growth of the country.</a:t>
            </a:r>
          </a:p>
          <a:p>
            <a:endParaRPr lang="en-IN" dirty="0"/>
          </a:p>
        </p:txBody>
      </p:sp>
    </p:spTree>
    <p:extLst>
      <p:ext uri="{BB962C8B-B14F-4D97-AF65-F5344CB8AC3E}">
        <p14:creationId xmlns:p14="http://schemas.microsoft.com/office/powerpoint/2010/main" val="1126908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818968" y="88490"/>
            <a:ext cx="8278761" cy="6567949"/>
          </a:xfrm>
          <a:prstGeom prst="rect">
            <a:avLst/>
          </a:prstGeom>
        </p:spPr>
      </p:pic>
    </p:spTree>
    <p:extLst>
      <p:ext uri="{BB962C8B-B14F-4D97-AF65-F5344CB8AC3E}">
        <p14:creationId xmlns:p14="http://schemas.microsoft.com/office/powerpoint/2010/main" val="2747063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5781" y="403124"/>
            <a:ext cx="7955083" cy="786580"/>
          </a:xfrm>
        </p:spPr>
        <p:txBody>
          <a:bodyPr/>
          <a:lstStyle/>
          <a:p>
            <a:r>
              <a:rPr lang="en-IN" dirty="0" smtClean="0"/>
              <a:t>Causes of hyper-inflation</a:t>
            </a:r>
            <a:endParaRPr lang="en-IN" dirty="0"/>
          </a:p>
        </p:txBody>
      </p:sp>
      <p:sp>
        <p:nvSpPr>
          <p:cNvPr id="3" name="Content Placeholder 2"/>
          <p:cNvSpPr>
            <a:spLocks noGrp="1"/>
          </p:cNvSpPr>
          <p:nvPr>
            <p:ph idx="1"/>
          </p:nvPr>
        </p:nvSpPr>
        <p:spPr>
          <a:xfrm>
            <a:off x="1533832" y="1484672"/>
            <a:ext cx="8878529" cy="4827638"/>
          </a:xfrm>
          <a:solidFill>
            <a:schemeClr val="accent2">
              <a:lumMod val="40000"/>
              <a:lumOff val="60000"/>
            </a:schemeClr>
          </a:solidFill>
        </p:spPr>
        <p:txBody>
          <a:bodyPr>
            <a:noAutofit/>
          </a:bodyPr>
          <a:lstStyle/>
          <a:p>
            <a:pPr algn="just"/>
            <a:r>
              <a:rPr lang="en-US" sz="2400" dirty="0"/>
              <a:t>Hyperinflation is when the prices of goods and services rise more than 50% per </a:t>
            </a:r>
            <a:r>
              <a:rPr lang="en-US" sz="2400" dirty="0" smtClean="0"/>
              <a:t>month. At </a:t>
            </a:r>
            <a:r>
              <a:rPr lang="en-US" sz="2400" dirty="0"/>
              <a:t>that rate, a loaf of bread could cost one amount in the morning and a higher one in the afternoon</a:t>
            </a:r>
            <a:r>
              <a:rPr lang="en-US" sz="2400" dirty="0" smtClean="0"/>
              <a:t>.</a:t>
            </a:r>
          </a:p>
          <a:p>
            <a:pPr algn="just"/>
            <a:r>
              <a:rPr lang="en-US" sz="2400" dirty="0"/>
              <a:t>Hyperinflation has two main causes: </a:t>
            </a:r>
            <a:r>
              <a:rPr lang="en-US" sz="2400" b="1" dirty="0"/>
              <a:t>an increase in the money supply and demand-pull inflation. </a:t>
            </a:r>
            <a:endParaRPr lang="en-US" sz="2400" b="1" dirty="0" smtClean="0"/>
          </a:p>
          <a:p>
            <a:pPr algn="just"/>
            <a:r>
              <a:rPr lang="en-US" sz="2400" b="1" dirty="0"/>
              <a:t>The former </a:t>
            </a:r>
            <a:r>
              <a:rPr lang="en-US" sz="2400" dirty="0"/>
              <a:t>happens when a country's government begins printing money to pay for its spending. As it increases the money supply, prices rise as in regular inflation. </a:t>
            </a:r>
            <a:endParaRPr lang="en-US" sz="2400" dirty="0" smtClean="0"/>
          </a:p>
          <a:p>
            <a:pPr algn="just"/>
            <a:r>
              <a:rPr lang="en-US" sz="2400" dirty="0"/>
              <a:t>The other cause, </a:t>
            </a:r>
            <a:r>
              <a:rPr lang="en-US" sz="2400" b="1" dirty="0"/>
              <a:t>demand-pull inflation</a:t>
            </a:r>
            <a:r>
              <a:rPr lang="en-US" sz="2400" dirty="0"/>
              <a:t>, occurs when a surge in demand outstrips supply, sending prices higher. This can happen due to increased consumer spending due to a growing economy, a sudden rise in exports, or more government </a:t>
            </a:r>
            <a:r>
              <a:rPr lang="en-US" sz="2400" dirty="0" smtClean="0"/>
              <a:t>spending.</a:t>
            </a:r>
          </a:p>
          <a:p>
            <a:pPr algn="just"/>
            <a:endParaRPr lang="en-IN" sz="2400" b="1" dirty="0"/>
          </a:p>
        </p:txBody>
      </p:sp>
    </p:spTree>
    <p:extLst>
      <p:ext uri="{BB962C8B-B14F-4D97-AF65-F5344CB8AC3E}">
        <p14:creationId xmlns:p14="http://schemas.microsoft.com/office/powerpoint/2010/main" val="17865040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1987" y="894736"/>
            <a:ext cx="8632723" cy="5260258"/>
          </a:xfrm>
          <a:solidFill>
            <a:schemeClr val="tx2">
              <a:lumMod val="20000"/>
              <a:lumOff val="80000"/>
            </a:schemeClr>
          </a:solidFill>
          <a:ln>
            <a:solidFill>
              <a:srgbClr val="002060"/>
            </a:solidFill>
          </a:ln>
        </p:spPr>
        <p:txBody>
          <a:bodyPr>
            <a:noAutofit/>
          </a:bodyPr>
          <a:lstStyle/>
          <a:p>
            <a:pPr algn="just">
              <a:lnSpc>
                <a:spcPct val="200000"/>
              </a:lnSpc>
            </a:pPr>
            <a:r>
              <a:rPr lang="en-US" sz="2400" dirty="0"/>
              <a:t>The two often go hand-in-hand. Instead of tightening the money supply to stop inflation, the government might continue to print more money. With too much currency sloshing around, prices skyrocket. Once consumers realize what is happening, they expect continued inflation. They buy more now to avoid paying a higher price later. That excessive demand aggravates inflation. It's even worse if they stockpile goods and create shortages</a:t>
            </a:r>
            <a:endParaRPr lang="en-IN" sz="2400" dirty="0"/>
          </a:p>
        </p:txBody>
      </p:sp>
      <p:sp>
        <p:nvSpPr>
          <p:cNvPr id="4" name="TextBox 3"/>
          <p:cNvSpPr txBox="1"/>
          <p:nvPr/>
        </p:nvSpPr>
        <p:spPr>
          <a:xfrm>
            <a:off x="1641987" y="383458"/>
            <a:ext cx="2123768" cy="369332"/>
          </a:xfrm>
          <a:prstGeom prst="rect">
            <a:avLst/>
          </a:prstGeom>
          <a:noFill/>
        </p:spPr>
        <p:txBody>
          <a:bodyPr wrap="square" rtlCol="0">
            <a:spAutoFit/>
          </a:bodyPr>
          <a:lstStyle/>
          <a:p>
            <a:r>
              <a:rPr lang="en-IN" dirty="0" smtClean="0"/>
              <a:t>Contd.</a:t>
            </a:r>
            <a:endParaRPr lang="en-IN" dirty="0"/>
          </a:p>
        </p:txBody>
      </p:sp>
    </p:spTree>
    <p:extLst>
      <p:ext uri="{BB962C8B-B14F-4D97-AF65-F5344CB8AC3E}">
        <p14:creationId xmlns:p14="http://schemas.microsoft.com/office/powerpoint/2010/main" val="4969399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5303"/>
            <a:ext cx="8132064" cy="570271"/>
          </a:xfrm>
        </p:spPr>
        <p:txBody>
          <a:bodyPr>
            <a:normAutofit fontScale="90000"/>
          </a:bodyPr>
          <a:lstStyle/>
          <a:p>
            <a:r>
              <a:rPr lang="en-IN" dirty="0" smtClean="0"/>
              <a:t>Costs of hyper-inflation</a:t>
            </a:r>
            <a:endParaRPr lang="en-IN" dirty="0"/>
          </a:p>
        </p:txBody>
      </p:sp>
      <p:sp>
        <p:nvSpPr>
          <p:cNvPr id="3" name="Content Placeholder 2"/>
          <p:cNvSpPr>
            <a:spLocks noGrp="1"/>
          </p:cNvSpPr>
          <p:nvPr>
            <p:ph idx="1"/>
          </p:nvPr>
        </p:nvSpPr>
        <p:spPr>
          <a:xfrm>
            <a:off x="806245" y="1012724"/>
            <a:ext cx="10599174" cy="5466734"/>
          </a:xfrm>
          <a:solidFill>
            <a:schemeClr val="accent2">
              <a:lumMod val="40000"/>
              <a:lumOff val="60000"/>
            </a:schemeClr>
          </a:solidFill>
          <a:ln w="38100">
            <a:solidFill>
              <a:srgbClr val="002060"/>
            </a:solidFill>
          </a:ln>
        </p:spPr>
        <p:txBody>
          <a:bodyPr>
            <a:noAutofit/>
          </a:bodyPr>
          <a:lstStyle/>
          <a:p>
            <a:pPr marL="0" indent="0" algn="just">
              <a:buNone/>
            </a:pPr>
            <a:r>
              <a:rPr lang="en-US" sz="2000" b="1" dirty="0"/>
              <a:t>1. Value of Savings falls</a:t>
            </a:r>
            <a:r>
              <a:rPr lang="en-US" sz="2000" dirty="0"/>
              <a:t>. In a modern economy, interest rates are usually higher than the inflation rate. For example, if inflation is 5%. Interest rates may be 7%. Therefore, if you keep money in the bank or insurance fund, you maintain the real value of your money. However, when inflation becomes excessive, the rate of inflation is usually much higher than any potential interest rate. Therefore, people with savings see the real value of their wealth wiped out</a:t>
            </a:r>
            <a:r>
              <a:rPr lang="en-US" sz="2000" dirty="0" smtClean="0"/>
              <a:t>.</a:t>
            </a:r>
          </a:p>
          <a:p>
            <a:pPr marL="0" indent="0" algn="just">
              <a:buNone/>
            </a:pPr>
            <a:r>
              <a:rPr lang="en-US" sz="2000" b="1" dirty="0"/>
              <a:t>2. Menu Costs.</a:t>
            </a:r>
            <a:r>
              <a:rPr lang="en-US" sz="2000" dirty="0"/>
              <a:t> These are the costs of dealing with rapidly rising </a:t>
            </a:r>
            <a:r>
              <a:rPr lang="en-US" sz="2000" dirty="0" smtClean="0"/>
              <a:t>inflation. A </a:t>
            </a:r>
            <a:r>
              <a:rPr lang="en-US" sz="2000" dirty="0"/>
              <a:t>consumer noted that the price of coffee was 5,000 Marks. He ordered one cup of coffee and when he finished drinking that coffee, he ordered another one. When the final bill came to 14,000 Marks he was told that the price of coffee and increased during the time he was drinking the first one.</a:t>
            </a:r>
          </a:p>
          <a:p>
            <a:pPr marL="0" indent="0" algn="just">
              <a:buNone/>
            </a:pPr>
            <a:r>
              <a:rPr lang="en-US" sz="2000" b="1" dirty="0"/>
              <a:t>3. Lack of Confidence in the Finance </a:t>
            </a:r>
            <a:r>
              <a:rPr lang="en-US" sz="2000" b="1" dirty="0" smtClean="0"/>
              <a:t>Sector: </a:t>
            </a:r>
            <a:r>
              <a:rPr lang="en-US" sz="2000" dirty="0" smtClean="0"/>
              <a:t>The </a:t>
            </a:r>
            <a:r>
              <a:rPr lang="en-US" sz="2000" dirty="0"/>
              <a:t>experience of inflation can become engraved on people's mind making them suspicious of financers, bankers and the general economic system. It is no coincidence the Nazi party were able to feed off these suspicions to introduce extremist policies</a:t>
            </a:r>
            <a:r>
              <a:rPr lang="en-US" sz="2000" dirty="0" smtClean="0"/>
              <a:t>.</a:t>
            </a:r>
          </a:p>
          <a:p>
            <a:pPr marL="0" indent="0">
              <a:buNone/>
            </a:pPr>
            <a:r>
              <a:rPr lang="en-US" sz="2000" b="1" dirty="0"/>
              <a:t>4. Lack of Investment and Economic </a:t>
            </a:r>
            <a:r>
              <a:rPr lang="en-US" sz="2000" b="1" dirty="0" smtClean="0"/>
              <a:t>Growth: </a:t>
            </a:r>
            <a:r>
              <a:rPr lang="en-US" sz="2000" dirty="0" smtClean="0"/>
              <a:t>Ultimately </a:t>
            </a:r>
            <a:r>
              <a:rPr lang="en-US" sz="2000" dirty="0"/>
              <a:t>hyperinflation causes people to have lower spending and firms lose confidence in investing. This can cause the economy to slow down and reduce living standards.</a:t>
            </a:r>
            <a:r>
              <a:rPr lang="en-US" sz="2000" dirty="0">
                <a:hlinkClick r:id="rId2"/>
              </a:rPr>
              <a:t/>
            </a:r>
            <a:br>
              <a:rPr lang="en-US" sz="2000" dirty="0">
                <a:hlinkClick r:id="rId2"/>
              </a:rPr>
            </a:br>
            <a:r>
              <a:rPr lang="en-US" sz="2000" dirty="0"/>
              <a:t/>
            </a:r>
            <a:br>
              <a:rPr lang="en-US" sz="2000" dirty="0"/>
            </a:br>
            <a:endParaRPr lang="en-IN" sz="2000" dirty="0"/>
          </a:p>
        </p:txBody>
      </p:sp>
    </p:spTree>
    <p:extLst>
      <p:ext uri="{BB962C8B-B14F-4D97-AF65-F5344CB8AC3E}">
        <p14:creationId xmlns:p14="http://schemas.microsoft.com/office/powerpoint/2010/main" val="2394368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153265" y="2005781"/>
            <a:ext cx="8111612" cy="1323439"/>
          </a:xfrm>
          <a:prstGeom prst="rect">
            <a:avLst/>
          </a:prstGeom>
          <a:noFill/>
        </p:spPr>
        <p:txBody>
          <a:bodyPr wrap="square" lIns="91440" tIns="45720" rIns="91440" bIns="45720">
            <a:spAutoFit/>
          </a:bodyPr>
          <a:lstStyle/>
          <a:p>
            <a:pPr algn="ctr"/>
            <a:r>
              <a:rPr lang="en-US" sz="8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THANK YOU</a:t>
            </a:r>
            <a:endParaRPr lang="en-US" sz="80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581329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TM10001115[[fn=Parcel]]</Template>
  <TotalTime>31</TotalTime>
  <Words>653</Words>
  <Application>Microsoft Office PowerPoint</Application>
  <PresentationFormat>Widescreen</PresentationFormat>
  <Paragraphs>21</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Gill Sans MT</vt:lpstr>
      <vt:lpstr>Wingdings</vt:lpstr>
      <vt:lpstr>Parcel</vt:lpstr>
      <vt:lpstr>Unit: 4  Inflation Vs DEFLATION  causes of hyper-inflation  costs of hyper-inflation </vt:lpstr>
      <vt:lpstr> Key Differences Between Inflation and Deflation </vt:lpstr>
      <vt:lpstr>PowerPoint Presentation</vt:lpstr>
      <vt:lpstr>Causes of hyper-inflation</vt:lpstr>
      <vt:lpstr>PowerPoint Presentation</vt:lpstr>
      <vt:lpstr>Costs of hyper-inflation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4  Inflation Vs DEFLATION  causes of hyper-inflation  costs of hyper-inflation </dc:title>
  <dc:creator>LENOVO</dc:creator>
  <cp:lastModifiedBy>LENOVO</cp:lastModifiedBy>
  <cp:revision>6</cp:revision>
  <dcterms:created xsi:type="dcterms:W3CDTF">2021-06-10T13:43:36Z</dcterms:created>
  <dcterms:modified xsi:type="dcterms:W3CDTF">2021-06-10T14:18:00Z</dcterms:modified>
</cp:coreProperties>
</file>