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3F38B912-8AC2-4B23-8084-2386B1ABDD35}" type="datetimeFigureOut">
              <a:rPr lang="en-IN" smtClean="0"/>
              <a:t>09-06-2021</a:t>
            </a:fld>
            <a:endParaRPr lang="en-IN"/>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251880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427951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394498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113710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3F38B912-8AC2-4B23-8084-2386B1ABDD35}" type="datetimeFigureOut">
              <a:rPr lang="en-IN" smtClean="0"/>
              <a:t>09-06-2021</a:t>
            </a:fld>
            <a:endParaRPr lang="en-IN"/>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IN"/>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282181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69928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195045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IN"/>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85230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IN"/>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413423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3F38B912-8AC2-4B23-8084-2386B1ABDD35}" type="datetimeFigureOut">
              <a:rPr lang="en-IN" smtClean="0"/>
              <a:t>09-06-2021</a:t>
            </a:fld>
            <a:endParaRPr lang="en-IN"/>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A47F29D3-CF7B-4348-B808-8877FE1CDAD6}" type="slidenum">
              <a:rPr lang="en-IN" smtClean="0"/>
              <a:t>‹#›</a:t>
            </a:fld>
            <a:endParaRPr lang="en-IN"/>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186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3F38B912-8AC2-4B23-8084-2386B1ABDD35}" type="datetimeFigureOut">
              <a:rPr lang="en-IN" smtClean="0"/>
              <a:t>09-06-2021</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61849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3F38B912-8AC2-4B23-8084-2386B1ABDD35}" type="datetimeFigureOut">
              <a:rPr lang="en-IN" smtClean="0"/>
              <a:t>09-06-2021</a:t>
            </a:fld>
            <a:endParaRPr lang="en-IN"/>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IN"/>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A47F29D3-CF7B-4348-B808-8877FE1CDAD6}" type="slidenum">
              <a:rPr lang="en-IN" smtClean="0"/>
              <a:t>‹#›</a:t>
            </a:fld>
            <a:endParaRPr lang="en-IN"/>
          </a:p>
        </p:txBody>
      </p:sp>
    </p:spTree>
    <p:extLst>
      <p:ext uri="{BB962C8B-B14F-4D97-AF65-F5344CB8AC3E}">
        <p14:creationId xmlns:p14="http://schemas.microsoft.com/office/powerpoint/2010/main" val="3004160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latin typeface="Algerian" panose="04020705040A02060702" pitchFamily="82" charset="0"/>
              </a:rPr>
              <a:t>Loss of bio-diversity</a:t>
            </a:r>
            <a:endParaRPr lang="en-IN" sz="4400" dirty="0">
              <a:solidFill>
                <a:srgbClr val="FFFF00"/>
              </a:solidFill>
              <a:latin typeface="Algerian" panose="04020705040A02060702" pitchFamily="82" charset="0"/>
            </a:endParaRPr>
          </a:p>
        </p:txBody>
      </p:sp>
      <p:sp>
        <p:nvSpPr>
          <p:cNvPr id="3" name="Subtitle 2"/>
          <p:cNvSpPr>
            <a:spLocks noGrp="1"/>
          </p:cNvSpPr>
          <p:nvPr>
            <p:ph type="subTitle" idx="1"/>
          </p:nvPr>
        </p:nvSpPr>
        <p:spPr/>
        <p:txBody>
          <a:bodyPr/>
          <a:lstStyle/>
          <a:p>
            <a:r>
              <a:rPr lang="en-US" dirty="0" smtClean="0"/>
              <a:t>Prepared by Anindita Chakravarty</a:t>
            </a:r>
            <a:endParaRPr lang="en-IN" dirty="0"/>
          </a:p>
        </p:txBody>
      </p:sp>
    </p:spTree>
    <p:extLst>
      <p:ext uri="{BB962C8B-B14F-4D97-AF65-F5344CB8AC3E}">
        <p14:creationId xmlns:p14="http://schemas.microsoft.com/office/powerpoint/2010/main" val="1272420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9535" y="629264"/>
            <a:ext cx="5565058" cy="5417574"/>
          </a:xfrm>
          <a:prstGeom prst="rect">
            <a:avLst/>
          </a:prstGeom>
        </p:spPr>
      </p:pic>
      <p:sp>
        <p:nvSpPr>
          <p:cNvPr id="3" name="Rectangle 2"/>
          <p:cNvSpPr/>
          <p:nvPr/>
        </p:nvSpPr>
        <p:spPr>
          <a:xfrm>
            <a:off x="6003634" y="2967335"/>
            <a:ext cx="184730" cy="923330"/>
          </a:xfrm>
          <a:prstGeom prst="rect">
            <a:avLst/>
          </a:prstGeom>
          <a:noFill/>
        </p:spPr>
        <p:txBody>
          <a:bodyPr wrap="none" lIns="91440" tIns="45720" rIns="91440" bIns="45720">
            <a:spAutoFit/>
          </a:bodyPr>
          <a:lstStyle/>
          <a:p>
            <a:pPr algn="ctr"/>
            <a:endParaRPr lang="en-US" sz="5400" b="1" cap="none" spc="0" dirty="0">
              <a:ln w="22225">
                <a:solidFill>
                  <a:schemeClr val="accent2"/>
                </a:solidFill>
                <a:prstDash val="solid"/>
              </a:ln>
              <a:solidFill>
                <a:schemeClr val="accent2">
                  <a:lumMod val="40000"/>
                  <a:lumOff val="60000"/>
                </a:schemeClr>
              </a:solidFill>
              <a:effectLst/>
            </a:endParaRPr>
          </a:p>
        </p:txBody>
      </p:sp>
      <p:sp>
        <p:nvSpPr>
          <p:cNvPr id="7" name="Rectangle 6"/>
          <p:cNvSpPr/>
          <p:nvPr/>
        </p:nvSpPr>
        <p:spPr>
          <a:xfrm>
            <a:off x="7059561" y="2566220"/>
            <a:ext cx="4670323" cy="2585323"/>
          </a:xfrm>
          <a:prstGeom prst="rect">
            <a:avLst/>
          </a:prstGeom>
        </p:spPr>
        <p:txBody>
          <a:bodyPr wrap="square">
            <a:spAutoFit/>
          </a:bodyPr>
          <a:lstStyle/>
          <a:p>
            <a:pPr algn="ctr"/>
            <a:endParaRPr lang="en-US" sz="54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54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THANK YOU</a:t>
            </a:r>
            <a:endParaRPr lang="en-US"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8540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75070"/>
            <a:ext cx="10058400" cy="511278"/>
          </a:xfrm>
        </p:spPr>
        <p:txBody>
          <a:bodyPr>
            <a:normAutofit fontScale="90000"/>
          </a:bodyPr>
          <a:lstStyle/>
          <a:p>
            <a:pPr algn="ctr"/>
            <a:r>
              <a:rPr lang="en-IN" sz="4000" b="1" u="sng" dirty="0">
                <a:solidFill>
                  <a:srgbClr val="FFFF00"/>
                </a:solidFill>
              </a:rPr>
              <a:t>What is Biodiversity</a:t>
            </a:r>
            <a:r>
              <a:rPr lang="en-IN" b="1" dirty="0"/>
              <a:t/>
            </a:r>
            <a:br>
              <a:rPr lang="en-IN" b="1" dirty="0"/>
            </a:br>
            <a:endParaRPr lang="en-IN" dirty="0"/>
          </a:p>
        </p:txBody>
      </p:sp>
      <p:sp>
        <p:nvSpPr>
          <p:cNvPr id="3" name="Content Placeholder 2"/>
          <p:cNvSpPr>
            <a:spLocks noGrp="1"/>
          </p:cNvSpPr>
          <p:nvPr>
            <p:ph idx="1"/>
          </p:nvPr>
        </p:nvSpPr>
        <p:spPr>
          <a:xfrm>
            <a:off x="1066800" y="1809134"/>
            <a:ext cx="10058400" cy="4225905"/>
          </a:xfrm>
        </p:spPr>
        <p:txBody>
          <a:bodyPr>
            <a:normAutofit/>
          </a:bodyPr>
          <a:lstStyle/>
          <a:p>
            <a:pPr algn="just"/>
            <a:r>
              <a:rPr lang="en-US" sz="2800" dirty="0"/>
              <a:t>Biodiversity refers to the variety and variability of life on Earth. </a:t>
            </a:r>
            <a:endParaRPr lang="en-US" sz="2800" dirty="0" smtClean="0"/>
          </a:p>
          <a:p>
            <a:pPr algn="just"/>
            <a:r>
              <a:rPr lang="en-US" sz="2800" dirty="0" smtClean="0"/>
              <a:t>It </a:t>
            </a:r>
            <a:r>
              <a:rPr lang="en-US" sz="2800" dirty="0"/>
              <a:t>includes the number of plants, animals, and microorganisms from the Earth’s vastly different ecosystems such as coral reefs, grasslands, tundra, polar ice caps, deserts and rainforests.</a:t>
            </a:r>
            <a:endParaRPr lang="en-IN" sz="2800" dirty="0"/>
          </a:p>
        </p:txBody>
      </p:sp>
    </p:spTree>
    <p:extLst>
      <p:ext uri="{BB962C8B-B14F-4D97-AF65-F5344CB8AC3E}">
        <p14:creationId xmlns:p14="http://schemas.microsoft.com/office/powerpoint/2010/main" val="861518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0401" y="571500"/>
            <a:ext cx="5633083" cy="3173568"/>
          </a:xfrm>
          <a:prstGeom prst="rect">
            <a:avLst/>
          </a:prstGeom>
        </p:spPr>
      </p:pic>
      <p:pic>
        <p:nvPicPr>
          <p:cNvPr id="3" name="Picture 2"/>
          <p:cNvPicPr>
            <a:picLocks noChangeAspect="1"/>
          </p:cNvPicPr>
          <p:nvPr/>
        </p:nvPicPr>
        <p:blipFill>
          <a:blip r:embed="rId3"/>
          <a:stretch>
            <a:fillRect/>
          </a:stretch>
        </p:blipFill>
        <p:spPr>
          <a:xfrm>
            <a:off x="6325829" y="738648"/>
            <a:ext cx="5426177" cy="5426177"/>
          </a:xfrm>
          <a:prstGeom prst="rect">
            <a:avLst/>
          </a:prstGeom>
        </p:spPr>
      </p:pic>
      <p:pic>
        <p:nvPicPr>
          <p:cNvPr id="6" name="Picture 5"/>
          <p:cNvPicPr>
            <a:picLocks noChangeAspect="1"/>
          </p:cNvPicPr>
          <p:nvPr/>
        </p:nvPicPr>
        <p:blipFill>
          <a:blip r:embed="rId4"/>
          <a:stretch>
            <a:fillRect/>
          </a:stretch>
        </p:blipFill>
        <p:spPr>
          <a:xfrm>
            <a:off x="666928" y="3917304"/>
            <a:ext cx="5520028" cy="2336012"/>
          </a:xfrm>
          <a:prstGeom prst="rect">
            <a:avLst/>
          </a:prstGeom>
        </p:spPr>
      </p:pic>
    </p:spTree>
    <p:extLst>
      <p:ext uri="{BB962C8B-B14F-4D97-AF65-F5344CB8AC3E}">
        <p14:creationId xmlns:p14="http://schemas.microsoft.com/office/powerpoint/2010/main" val="5776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458619"/>
          </a:xfrm>
        </p:spPr>
        <p:txBody>
          <a:bodyPr>
            <a:normAutofit fontScale="90000"/>
          </a:bodyPr>
          <a:lstStyle/>
          <a:p>
            <a:pPr algn="ctr"/>
            <a:r>
              <a:rPr lang="en-IN" sz="2700" b="1" dirty="0" smtClean="0"/>
              <a:t/>
            </a:r>
            <a:br>
              <a:rPr lang="en-IN" sz="2700" b="1" dirty="0" smtClean="0"/>
            </a:br>
            <a:r>
              <a:rPr lang="en-IN" sz="2700" b="1" u="sng" dirty="0" smtClean="0"/>
              <a:t>Importance </a:t>
            </a:r>
            <a:r>
              <a:rPr lang="en-IN" sz="2700" b="1" u="sng" dirty="0"/>
              <a:t>of Biodiversity</a:t>
            </a:r>
            <a:r>
              <a:rPr lang="en-IN" b="1" u="sng" dirty="0"/>
              <a:t/>
            </a:r>
            <a:br>
              <a:rPr lang="en-IN" b="1" u="sng" dirty="0"/>
            </a:br>
            <a:endParaRPr lang="en-IN" u="sng" dirty="0"/>
          </a:p>
        </p:txBody>
      </p:sp>
      <p:sp>
        <p:nvSpPr>
          <p:cNvPr id="3" name="Content Placeholder 2"/>
          <p:cNvSpPr>
            <a:spLocks noGrp="1"/>
          </p:cNvSpPr>
          <p:nvPr>
            <p:ph idx="1"/>
          </p:nvPr>
        </p:nvSpPr>
        <p:spPr>
          <a:xfrm>
            <a:off x="766915" y="1101213"/>
            <a:ext cx="10766323" cy="5024284"/>
          </a:xfrm>
        </p:spPr>
        <p:txBody>
          <a:bodyPr>
            <a:normAutofit/>
          </a:bodyPr>
          <a:lstStyle/>
          <a:p>
            <a:pPr algn="just"/>
            <a:r>
              <a:rPr lang="en-US" sz="2400" b="1" dirty="0">
                <a:solidFill>
                  <a:srgbClr val="FFFF00"/>
                </a:solidFill>
              </a:rPr>
              <a:t>Increase ecosystem productivity </a:t>
            </a:r>
            <a:r>
              <a:rPr lang="en-US" sz="2400" dirty="0"/>
              <a:t>– Each species in an ecosystem has a specific role to play. Most of these are interdependent on each other for their survival.</a:t>
            </a:r>
          </a:p>
          <a:p>
            <a:pPr algn="just"/>
            <a:r>
              <a:rPr lang="en-US" sz="2400" b="1" dirty="0">
                <a:solidFill>
                  <a:srgbClr val="FFFF00"/>
                </a:solidFill>
              </a:rPr>
              <a:t>Support number of plant species </a:t>
            </a:r>
            <a:r>
              <a:rPr lang="en-US" sz="2400" dirty="0"/>
              <a:t>– This results in a greater variety of crops.</a:t>
            </a:r>
          </a:p>
          <a:p>
            <a:pPr algn="just"/>
            <a:r>
              <a:rPr lang="en-US" sz="2400" b="1" dirty="0">
                <a:solidFill>
                  <a:srgbClr val="FFFF00"/>
                </a:solidFill>
              </a:rPr>
              <a:t>Protect freshwater resources- </a:t>
            </a:r>
            <a:r>
              <a:rPr lang="en-US" sz="2400" dirty="0"/>
              <a:t>Biodiversity protects freshwater resources and keeps them clean.</a:t>
            </a:r>
          </a:p>
          <a:p>
            <a:pPr algn="just"/>
            <a:r>
              <a:rPr lang="en-US" sz="2400" b="1" dirty="0">
                <a:solidFill>
                  <a:srgbClr val="FFFF00"/>
                </a:solidFill>
              </a:rPr>
              <a:t>Promote soils formation and protection </a:t>
            </a:r>
            <a:r>
              <a:rPr lang="en-US" sz="2400" dirty="0"/>
              <a:t>– The greater variety of plants helps in formation of soil and makes it rich in nutrients.</a:t>
            </a:r>
          </a:p>
          <a:p>
            <a:pPr algn="just"/>
            <a:r>
              <a:rPr lang="en-US" sz="2400" b="1" dirty="0">
                <a:solidFill>
                  <a:srgbClr val="FFFF00"/>
                </a:solidFill>
              </a:rPr>
              <a:t>Provide for nutrient storage and recycling </a:t>
            </a:r>
            <a:r>
              <a:rPr lang="en-US" sz="2400" dirty="0"/>
              <a:t>– Plants store nutrients, these are consumed by animals and are finally given back to the environment when they die.</a:t>
            </a:r>
          </a:p>
          <a:p>
            <a:endParaRPr lang="en-IN" dirty="0"/>
          </a:p>
        </p:txBody>
      </p:sp>
    </p:spTree>
    <p:extLst>
      <p:ext uri="{BB962C8B-B14F-4D97-AF65-F5344CB8AC3E}">
        <p14:creationId xmlns:p14="http://schemas.microsoft.com/office/powerpoint/2010/main" val="1732529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06245"/>
            <a:ext cx="10058400" cy="5228795"/>
          </a:xfrm>
        </p:spPr>
        <p:txBody>
          <a:bodyPr/>
          <a:lstStyle/>
          <a:p>
            <a:r>
              <a:rPr lang="en-US" i="1" dirty="0" smtClean="0"/>
              <a:t>Contd.</a:t>
            </a:r>
            <a:endParaRPr lang="en-IN" i="1" dirty="0"/>
          </a:p>
        </p:txBody>
      </p:sp>
      <p:sp>
        <p:nvSpPr>
          <p:cNvPr id="4" name="Rectangle 3"/>
          <p:cNvSpPr/>
          <p:nvPr/>
        </p:nvSpPr>
        <p:spPr>
          <a:xfrm>
            <a:off x="835741" y="1305342"/>
            <a:ext cx="10412362" cy="4524315"/>
          </a:xfrm>
          <a:prstGeom prst="rect">
            <a:avLst/>
          </a:prstGeom>
        </p:spPr>
        <p:txBody>
          <a:bodyPr wrap="square">
            <a:spAutoFit/>
          </a:bodyPr>
          <a:lstStyle/>
          <a:p>
            <a:pPr marL="342900" indent="-342900" algn="just">
              <a:buFont typeface="Arial" panose="020B0604020202020204" pitchFamily="34" charset="0"/>
              <a:buChar char="•"/>
            </a:pPr>
            <a:r>
              <a:rPr lang="en-US" sz="2400" b="1" dirty="0">
                <a:solidFill>
                  <a:srgbClr val="FFFF00"/>
                </a:solidFill>
              </a:rPr>
              <a:t>Aid in breaking down pollutants </a:t>
            </a:r>
            <a:r>
              <a:rPr lang="en-US" sz="2400" dirty="0"/>
              <a:t>– Plants </a:t>
            </a:r>
            <a:r>
              <a:rPr lang="en-US" sz="2400" dirty="0" err="1"/>
              <a:t>utilise</a:t>
            </a:r>
            <a:r>
              <a:rPr lang="en-US" sz="2400" dirty="0"/>
              <a:t> carbon dioxide for photosynthesis. More the greenery in an area, lesser is the pollution level in the air.</a:t>
            </a:r>
          </a:p>
          <a:p>
            <a:pPr marL="342900" indent="-342900" algn="just">
              <a:buFont typeface="Arial" panose="020B0604020202020204" pitchFamily="34" charset="0"/>
              <a:buChar char="•"/>
            </a:pPr>
            <a:r>
              <a:rPr lang="en-US" sz="2400" b="1" dirty="0">
                <a:solidFill>
                  <a:srgbClr val="FFFF00"/>
                </a:solidFill>
              </a:rPr>
              <a:t>Contribute to climate stability- </a:t>
            </a:r>
            <a:r>
              <a:rPr lang="en-US" sz="2400" dirty="0"/>
              <a:t>The presence of plant and animal species provides climate stability as global warming is reduced.</a:t>
            </a:r>
          </a:p>
          <a:p>
            <a:pPr marL="342900" indent="-342900" algn="just">
              <a:buFont typeface="Arial" panose="020B0604020202020204" pitchFamily="34" charset="0"/>
              <a:buChar char="•"/>
            </a:pPr>
            <a:r>
              <a:rPr lang="en-US" sz="2400" b="1" dirty="0">
                <a:solidFill>
                  <a:srgbClr val="FFFF00"/>
                </a:solidFill>
              </a:rPr>
              <a:t>Provide more food resources </a:t>
            </a:r>
            <a:r>
              <a:rPr lang="en-US" sz="2400" dirty="0"/>
              <a:t>– Greater variety of plants and poultry animals results in more food resources in a nation.</a:t>
            </a:r>
          </a:p>
          <a:p>
            <a:pPr marL="342900" indent="-342900" algn="just">
              <a:buFont typeface="Arial" panose="020B0604020202020204" pitchFamily="34" charset="0"/>
              <a:buChar char="•"/>
            </a:pPr>
            <a:r>
              <a:rPr lang="en-US" sz="2400" b="1" dirty="0">
                <a:solidFill>
                  <a:srgbClr val="FFFF00"/>
                </a:solidFill>
              </a:rPr>
              <a:t>Provide pharmaceutical drugs </a:t>
            </a:r>
            <a:r>
              <a:rPr lang="en-US" sz="2400" dirty="0"/>
              <a:t>– Medicinal property of plants is important for the pharmaceutical industry.</a:t>
            </a:r>
          </a:p>
          <a:p>
            <a:pPr marL="342900" indent="-342900" algn="just">
              <a:buFont typeface="Arial" panose="020B0604020202020204" pitchFamily="34" charset="0"/>
              <a:buChar char="•"/>
            </a:pPr>
            <a:r>
              <a:rPr lang="en-US" sz="2400" b="1" dirty="0">
                <a:solidFill>
                  <a:srgbClr val="FFFF00"/>
                </a:solidFill>
              </a:rPr>
              <a:t>Offer environments for recreation and tourism- </a:t>
            </a:r>
            <a:r>
              <a:rPr lang="en-US" sz="2400" dirty="0"/>
              <a:t>Places with greenery and flowing rivers, mountains, beaches offer great recreation facilities for humans.</a:t>
            </a:r>
          </a:p>
        </p:txBody>
      </p:sp>
    </p:spTree>
    <p:extLst>
      <p:ext uri="{BB962C8B-B14F-4D97-AF65-F5344CB8AC3E}">
        <p14:creationId xmlns:p14="http://schemas.microsoft.com/office/powerpoint/2010/main" val="59538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81406"/>
          </a:xfrm>
        </p:spPr>
        <p:txBody>
          <a:bodyPr>
            <a:normAutofit fontScale="90000"/>
          </a:bodyPr>
          <a:lstStyle/>
          <a:p>
            <a:pPr algn="ctr"/>
            <a:r>
              <a:rPr lang="en-US" sz="3200" b="1" u="sng" dirty="0"/>
              <a:t>Increasing loss of biodiversity</a:t>
            </a:r>
            <a:br>
              <a:rPr lang="en-US" sz="3200" b="1" u="sng" dirty="0"/>
            </a:br>
            <a:endParaRPr lang="en-IN" sz="3200" u="sng" dirty="0"/>
          </a:p>
        </p:txBody>
      </p:sp>
      <p:sp>
        <p:nvSpPr>
          <p:cNvPr id="3" name="Content Placeholder 2"/>
          <p:cNvSpPr>
            <a:spLocks noGrp="1"/>
          </p:cNvSpPr>
          <p:nvPr>
            <p:ph idx="1"/>
          </p:nvPr>
        </p:nvSpPr>
        <p:spPr>
          <a:xfrm>
            <a:off x="1066800" y="1406013"/>
            <a:ext cx="10058400" cy="4629027"/>
          </a:xfrm>
        </p:spPr>
        <p:txBody>
          <a:bodyPr>
            <a:normAutofit/>
          </a:bodyPr>
          <a:lstStyle/>
          <a:p>
            <a:pPr algn="just"/>
            <a:r>
              <a:rPr lang="en-US" sz="2400" dirty="0" smtClean="0"/>
              <a:t>Loss </a:t>
            </a:r>
            <a:r>
              <a:rPr lang="en-US" sz="2400" dirty="0"/>
              <a:t>of biodiversity refers to the </a:t>
            </a:r>
            <a:r>
              <a:rPr lang="en-US" sz="2400" i="1" dirty="0">
                <a:solidFill>
                  <a:srgbClr val="FFFF00"/>
                </a:solidFill>
              </a:rPr>
              <a:t>extinction of human, plant or animal species worldwide</a:t>
            </a:r>
            <a:r>
              <a:rPr lang="en-US" sz="2400" dirty="0"/>
              <a:t>. It also includes the decrease in the number of a species in a certain habitat. The environmental degradation that leads to the loss can be either reversible or effectively permanent. Though, it has been noticed that global extinction so far is irreversible.</a:t>
            </a:r>
          </a:p>
          <a:p>
            <a:pPr algn="just"/>
            <a:r>
              <a:rPr lang="en-US" sz="2400" dirty="0"/>
              <a:t>To </a:t>
            </a:r>
            <a:r>
              <a:rPr lang="en-US" sz="2400" dirty="0" err="1"/>
              <a:t>realise</a:t>
            </a:r>
            <a:r>
              <a:rPr lang="en-US" sz="2400" dirty="0"/>
              <a:t> the gravity of the problem, let us have a look on the rate of biodiversity loss. It is estimated that the current rate of </a:t>
            </a:r>
            <a:r>
              <a:rPr lang="en-US" sz="2400" i="1" dirty="0">
                <a:solidFill>
                  <a:srgbClr val="FFFF00"/>
                </a:solidFill>
              </a:rPr>
              <a:t>biodiversity loss is 100 to 1000 times higher than the naturally occurring extinction rate</a:t>
            </a:r>
            <a:r>
              <a:rPr lang="en-US" sz="2400" dirty="0"/>
              <a:t> and is still expected to grow in the future. This loss of biodiversity has a number of impacts on both human and animal life.</a:t>
            </a:r>
          </a:p>
          <a:p>
            <a:pPr algn="just"/>
            <a:endParaRPr lang="en-IN" sz="2400" dirty="0"/>
          </a:p>
        </p:txBody>
      </p:sp>
    </p:spTree>
    <p:extLst>
      <p:ext uri="{BB962C8B-B14F-4D97-AF65-F5344CB8AC3E}">
        <p14:creationId xmlns:p14="http://schemas.microsoft.com/office/powerpoint/2010/main" val="47894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79961"/>
          </a:xfrm>
        </p:spPr>
        <p:txBody>
          <a:bodyPr>
            <a:normAutofit fontScale="90000"/>
          </a:bodyPr>
          <a:lstStyle/>
          <a:p>
            <a:pPr algn="ctr"/>
            <a:r>
              <a:rPr lang="en-US" sz="4000" b="1" dirty="0" smtClean="0"/>
              <a:t/>
            </a:r>
            <a:br>
              <a:rPr lang="en-US" sz="4000" b="1" dirty="0" smtClean="0"/>
            </a:br>
            <a:r>
              <a:rPr lang="en-US" sz="2700" b="1" u="sng" dirty="0" smtClean="0"/>
              <a:t>Causes </a:t>
            </a:r>
            <a:r>
              <a:rPr lang="en-US" sz="2700" b="1" u="sng" dirty="0"/>
              <a:t>of Loss of Biodiversity</a:t>
            </a:r>
            <a:br>
              <a:rPr lang="en-US" sz="2700" b="1" u="sng" dirty="0"/>
            </a:br>
            <a:endParaRPr lang="en-IN" sz="2700" u="sng" dirty="0"/>
          </a:p>
        </p:txBody>
      </p:sp>
      <p:sp>
        <p:nvSpPr>
          <p:cNvPr id="3" name="Content Placeholder 2"/>
          <p:cNvSpPr>
            <a:spLocks noGrp="1"/>
          </p:cNvSpPr>
          <p:nvPr>
            <p:ph idx="1"/>
          </p:nvPr>
        </p:nvSpPr>
        <p:spPr>
          <a:xfrm>
            <a:off x="727587" y="1140542"/>
            <a:ext cx="10844981" cy="5093110"/>
          </a:xfrm>
        </p:spPr>
        <p:txBody>
          <a:bodyPr>
            <a:normAutofit/>
          </a:bodyPr>
          <a:lstStyle/>
          <a:p>
            <a:pPr algn="just"/>
            <a:r>
              <a:rPr lang="en-IN" sz="2000" b="1" u="sng" dirty="0"/>
              <a:t>Destruction of </a:t>
            </a:r>
            <a:r>
              <a:rPr lang="en-IN" sz="2000" b="1" u="sng" dirty="0" smtClean="0"/>
              <a:t>Habitat:</a:t>
            </a:r>
            <a:r>
              <a:rPr lang="en-US" sz="2000" dirty="0">
                <a:solidFill>
                  <a:srgbClr val="FFFF00"/>
                </a:solidFill>
              </a:rPr>
              <a:t>for the purpose of settlement, agriculture, mining, industries, construction of highways, and so </a:t>
            </a:r>
            <a:r>
              <a:rPr lang="en-US" sz="2000" dirty="0" smtClean="0">
                <a:solidFill>
                  <a:srgbClr val="FFFF00"/>
                </a:solidFill>
              </a:rPr>
              <a:t>on, species- </a:t>
            </a:r>
            <a:r>
              <a:rPr lang="en-US" sz="2000" dirty="0">
                <a:solidFill>
                  <a:srgbClr val="FFFF00"/>
                </a:solidFill>
              </a:rPr>
              <a:t>target to predation, starvation, disease and eventually die</a:t>
            </a:r>
            <a:r>
              <a:rPr lang="en-US" sz="2000" dirty="0" smtClean="0">
                <a:solidFill>
                  <a:srgbClr val="FFFF00"/>
                </a:solidFill>
              </a:rPr>
              <a:t>.</a:t>
            </a:r>
          </a:p>
          <a:p>
            <a:pPr algn="just"/>
            <a:r>
              <a:rPr lang="en-IN" sz="2000" b="1" u="sng" dirty="0" smtClean="0"/>
              <a:t>Hunting</a:t>
            </a:r>
            <a:r>
              <a:rPr lang="en-IN" sz="2000" dirty="0" smtClean="0"/>
              <a:t>: </a:t>
            </a:r>
            <a:r>
              <a:rPr lang="en-US" sz="2000" dirty="0" smtClean="0">
                <a:solidFill>
                  <a:srgbClr val="FFFF00"/>
                </a:solidFill>
              </a:rPr>
              <a:t>for </a:t>
            </a:r>
            <a:r>
              <a:rPr lang="en-US" sz="2000" dirty="0">
                <a:solidFill>
                  <a:srgbClr val="FFFF00"/>
                </a:solidFill>
              </a:rPr>
              <a:t>the commercial </a:t>
            </a:r>
            <a:r>
              <a:rPr lang="en-US" sz="2000" dirty="0" smtClean="0">
                <a:solidFill>
                  <a:srgbClr val="FFFF00"/>
                </a:solidFill>
              </a:rPr>
              <a:t>utilization </a:t>
            </a:r>
            <a:r>
              <a:rPr lang="en-US" sz="2000" dirty="0">
                <a:solidFill>
                  <a:srgbClr val="FFFF00"/>
                </a:solidFill>
              </a:rPr>
              <a:t>of their </a:t>
            </a:r>
            <a:r>
              <a:rPr lang="en-US" sz="2000" dirty="0" smtClean="0">
                <a:solidFill>
                  <a:srgbClr val="FFFF00"/>
                </a:solidFill>
              </a:rPr>
              <a:t>products: hides </a:t>
            </a:r>
            <a:r>
              <a:rPr lang="en-US" sz="2000" dirty="0">
                <a:solidFill>
                  <a:srgbClr val="FFFF00"/>
                </a:solidFill>
              </a:rPr>
              <a:t>and skin, fur, meat, tusk, cosmetics, perfumes, pharmaceuticals, and decoration purposes</a:t>
            </a:r>
            <a:r>
              <a:rPr lang="en-US" sz="2000" dirty="0" smtClean="0">
                <a:solidFill>
                  <a:srgbClr val="FFFF00"/>
                </a:solidFill>
              </a:rPr>
              <a:t>.</a:t>
            </a:r>
          </a:p>
          <a:p>
            <a:pPr algn="just"/>
            <a:r>
              <a:rPr lang="en-IN" sz="2000" b="1" u="sng" dirty="0"/>
              <a:t>Exploitation of Selected </a:t>
            </a:r>
            <a:r>
              <a:rPr lang="en-IN" sz="2000" b="1" u="sng" dirty="0" smtClean="0"/>
              <a:t>Species</a:t>
            </a:r>
            <a:r>
              <a:rPr lang="en-IN" sz="2000" b="1" dirty="0" smtClean="0"/>
              <a:t>:</a:t>
            </a:r>
            <a:r>
              <a:rPr lang="en-US" sz="2000" dirty="0" smtClean="0"/>
              <a:t> </a:t>
            </a:r>
            <a:r>
              <a:rPr lang="en-US" sz="2000" dirty="0">
                <a:solidFill>
                  <a:srgbClr val="FFFF00"/>
                </a:solidFill>
              </a:rPr>
              <a:t>medicinally important </a:t>
            </a:r>
            <a:r>
              <a:rPr lang="en-US" sz="2000" dirty="0" smtClean="0">
                <a:solidFill>
                  <a:srgbClr val="FFFF00"/>
                </a:solidFill>
              </a:rPr>
              <a:t>plants, collected </a:t>
            </a:r>
            <a:r>
              <a:rPr lang="en-US" sz="2000" dirty="0">
                <a:solidFill>
                  <a:srgbClr val="FFFF00"/>
                </a:solidFill>
              </a:rPr>
              <a:t>for laboratory and other </a:t>
            </a:r>
            <a:r>
              <a:rPr lang="en-US" sz="2000" dirty="0" smtClean="0">
                <a:solidFill>
                  <a:srgbClr val="FFFF00"/>
                </a:solidFill>
              </a:rPr>
              <a:t>works, pitcher </a:t>
            </a:r>
            <a:r>
              <a:rPr lang="en-US" sz="2000" dirty="0">
                <a:solidFill>
                  <a:srgbClr val="FFFF00"/>
                </a:solidFill>
              </a:rPr>
              <a:t>plant, Nepenthes </a:t>
            </a:r>
            <a:r>
              <a:rPr lang="en-US" sz="2000" dirty="0" err="1">
                <a:solidFill>
                  <a:srgbClr val="FFFF00"/>
                </a:solidFill>
              </a:rPr>
              <a:t>khasiana</a:t>
            </a:r>
            <a:r>
              <a:rPr lang="en-US" sz="2000" dirty="0">
                <a:solidFill>
                  <a:srgbClr val="FFFF00"/>
                </a:solidFill>
              </a:rPr>
              <a:t>, </a:t>
            </a:r>
            <a:r>
              <a:rPr lang="en-US" sz="2000" dirty="0" smtClean="0">
                <a:solidFill>
                  <a:srgbClr val="FFFF00"/>
                </a:solidFill>
              </a:rPr>
              <a:t>etc.</a:t>
            </a:r>
          </a:p>
          <a:p>
            <a:pPr algn="just"/>
            <a:r>
              <a:rPr lang="en-US" sz="2000" b="1" u="sng" dirty="0"/>
              <a:t>Collection for Zoo and </a:t>
            </a:r>
            <a:r>
              <a:rPr lang="en-US" sz="2000" b="1" u="sng" dirty="0" smtClean="0"/>
              <a:t>Research</a:t>
            </a:r>
            <a:r>
              <a:rPr lang="en-US" sz="2000" b="1" dirty="0" smtClean="0"/>
              <a:t>: </a:t>
            </a:r>
            <a:r>
              <a:rPr lang="en-US" sz="2000" dirty="0" smtClean="0">
                <a:solidFill>
                  <a:srgbClr val="FFFF00"/>
                </a:solidFill>
              </a:rPr>
              <a:t>Animals </a:t>
            </a:r>
            <a:r>
              <a:rPr lang="en-US" sz="2000" dirty="0">
                <a:solidFill>
                  <a:srgbClr val="FFFF00"/>
                </a:solidFill>
              </a:rPr>
              <a:t>and plants are collected for zoos and biological </a:t>
            </a:r>
            <a:r>
              <a:rPr lang="en-US" sz="2000" dirty="0" smtClean="0">
                <a:solidFill>
                  <a:srgbClr val="FFFF00"/>
                </a:solidFill>
              </a:rPr>
              <a:t>laboratories</a:t>
            </a:r>
          </a:p>
          <a:p>
            <a:pPr algn="just"/>
            <a:r>
              <a:rPr lang="en-US" sz="2000" b="1" u="sng" dirty="0" smtClean="0"/>
              <a:t>Pollution</a:t>
            </a:r>
            <a:r>
              <a:rPr lang="en-US" sz="2000" b="1" dirty="0" smtClean="0"/>
              <a:t>:</a:t>
            </a:r>
            <a:r>
              <a:rPr lang="en-US" sz="2000" dirty="0" smtClean="0"/>
              <a:t> </a:t>
            </a:r>
            <a:r>
              <a:rPr lang="en-US" sz="2000" dirty="0" smtClean="0">
                <a:solidFill>
                  <a:srgbClr val="FFFF00"/>
                </a:solidFill>
              </a:rPr>
              <a:t>Water </a:t>
            </a:r>
            <a:r>
              <a:rPr lang="en-US" sz="2000" dirty="0">
                <a:solidFill>
                  <a:srgbClr val="FFFF00"/>
                </a:solidFill>
              </a:rPr>
              <a:t>pollution is injurious to the biotic components of coastal ecosystems. M</a:t>
            </a:r>
            <a:r>
              <a:rPr lang="en-US" sz="2000" dirty="0" smtClean="0">
                <a:solidFill>
                  <a:srgbClr val="FFFF00"/>
                </a:solidFill>
              </a:rPr>
              <a:t>aterials </a:t>
            </a:r>
            <a:r>
              <a:rPr lang="en-US" sz="2000" dirty="0">
                <a:solidFill>
                  <a:srgbClr val="FFFF00"/>
                </a:solidFill>
              </a:rPr>
              <a:t>like insecticides, pesticides, </a:t>
            </a:r>
            <a:r>
              <a:rPr lang="en-US" sz="2000" dirty="0" err="1">
                <a:solidFill>
                  <a:srgbClr val="FFFF00"/>
                </a:solidFill>
              </a:rPr>
              <a:t>sulphur</a:t>
            </a:r>
            <a:r>
              <a:rPr lang="en-US" sz="2000" dirty="0">
                <a:solidFill>
                  <a:srgbClr val="FFFF00"/>
                </a:solidFill>
              </a:rPr>
              <a:t> and nitrogen oxides, and acid rain also adversely affect the plant and animal species.</a:t>
            </a:r>
          </a:p>
          <a:p>
            <a:r>
              <a:rPr lang="en-US" sz="2000" b="1" u="sng" dirty="0"/>
              <a:t>Natural </a:t>
            </a:r>
            <a:r>
              <a:rPr lang="en-US" sz="2000" b="1" u="sng" dirty="0" smtClean="0"/>
              <a:t>Calamities</a:t>
            </a:r>
            <a:r>
              <a:rPr lang="en-US" sz="2000" b="1" dirty="0" smtClean="0"/>
              <a:t>:</a:t>
            </a:r>
            <a:r>
              <a:rPr lang="en-US" sz="2000" dirty="0" smtClean="0"/>
              <a:t> </a:t>
            </a:r>
            <a:r>
              <a:rPr lang="en-US" sz="2000" dirty="0" smtClean="0">
                <a:solidFill>
                  <a:srgbClr val="FFFF00"/>
                </a:solidFill>
              </a:rPr>
              <a:t>Floods</a:t>
            </a:r>
            <a:r>
              <a:rPr lang="en-US" sz="2000" dirty="0">
                <a:solidFill>
                  <a:srgbClr val="FFFF00"/>
                </a:solidFill>
              </a:rPr>
              <a:t>, draught, forest fires, earth-quakes and other natural calamities sometimes take a heavy toll of plant and animal life.</a:t>
            </a:r>
          </a:p>
          <a:p>
            <a:pPr algn="just"/>
            <a:endParaRPr lang="en-IN" dirty="0">
              <a:solidFill>
                <a:srgbClr val="FFFF00"/>
              </a:solidFill>
            </a:endParaRPr>
          </a:p>
        </p:txBody>
      </p:sp>
    </p:spTree>
    <p:extLst>
      <p:ext uri="{BB962C8B-B14F-4D97-AF65-F5344CB8AC3E}">
        <p14:creationId xmlns:p14="http://schemas.microsoft.com/office/powerpoint/2010/main" val="2251854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01446"/>
            <a:ext cx="10058400" cy="393289"/>
          </a:xfrm>
        </p:spPr>
        <p:txBody>
          <a:bodyPr>
            <a:normAutofit fontScale="90000"/>
          </a:bodyPr>
          <a:lstStyle/>
          <a:p>
            <a:pPr algn="ctr"/>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u="sng" dirty="0" smtClean="0"/>
              <a:t>Effects </a:t>
            </a:r>
            <a:r>
              <a:rPr lang="en-US" sz="2200" b="1" u="sng" dirty="0"/>
              <a:t>of Loss of Biodiversity</a:t>
            </a:r>
            <a:r>
              <a:rPr lang="en-US" b="1" u="sng" dirty="0"/>
              <a:t/>
            </a:r>
            <a:br>
              <a:rPr lang="en-US" b="1" u="sng" dirty="0"/>
            </a:br>
            <a:endParaRPr lang="en-IN" u="sng" dirty="0"/>
          </a:p>
        </p:txBody>
      </p:sp>
      <p:sp>
        <p:nvSpPr>
          <p:cNvPr id="3" name="Content Placeholder 2"/>
          <p:cNvSpPr>
            <a:spLocks noGrp="1"/>
          </p:cNvSpPr>
          <p:nvPr>
            <p:ph sz="half" idx="1"/>
          </p:nvPr>
        </p:nvSpPr>
        <p:spPr>
          <a:xfrm>
            <a:off x="875071" y="1238865"/>
            <a:ext cx="5024284" cy="4896464"/>
          </a:xfrm>
          <a:solidFill>
            <a:schemeClr val="accent2">
              <a:lumMod val="75000"/>
            </a:schemeClr>
          </a:solidFill>
          <a:ln w="38100">
            <a:solidFill>
              <a:schemeClr val="tx1"/>
            </a:solidFill>
          </a:ln>
        </p:spPr>
        <p:txBody>
          <a:bodyPr>
            <a:normAutofit lnSpcReduction="10000"/>
          </a:bodyPr>
          <a:lstStyle/>
          <a:p>
            <a:pPr marL="0" indent="0" algn="ctr">
              <a:buNone/>
            </a:pPr>
            <a:r>
              <a:rPr lang="en-US" b="1" u="sng" dirty="0">
                <a:solidFill>
                  <a:srgbClr val="FFFF00"/>
                </a:solidFill>
              </a:rPr>
              <a:t>Threat to existing species</a:t>
            </a:r>
            <a:endParaRPr lang="en-US" u="sng" dirty="0">
              <a:solidFill>
                <a:srgbClr val="FFFF00"/>
              </a:solidFill>
            </a:endParaRPr>
          </a:p>
          <a:p>
            <a:pPr marL="0" indent="0" algn="just">
              <a:buNone/>
            </a:pPr>
            <a:r>
              <a:rPr lang="en-US" dirty="0"/>
              <a:t>The introduction of new species is happening on farms, too, where natives are pushed out because of imported foreign breeds of cattle. The effect of this is the narrowing of the world’s livestock population. They are also becoming more susceptible to disease, drought, and changes in climate.</a:t>
            </a:r>
          </a:p>
          <a:p>
            <a:pPr marL="0" indent="0" algn="ctr">
              <a:buNone/>
            </a:pPr>
            <a:r>
              <a:rPr lang="en-US" b="1" u="sng" dirty="0">
                <a:solidFill>
                  <a:srgbClr val="FFFF00"/>
                </a:solidFill>
                <a:effectLst>
                  <a:outerShdw blurRad="38100" dist="38100" dir="2700000" algn="tl">
                    <a:srgbClr val="000000">
                      <a:alpha val="43137"/>
                    </a:srgbClr>
                  </a:outerShdw>
                </a:effectLst>
              </a:rPr>
              <a:t>Increased Contact with Diseases</a:t>
            </a:r>
          </a:p>
          <a:p>
            <a:pPr marL="0" indent="0" algn="just">
              <a:buNone/>
            </a:pPr>
            <a:r>
              <a:rPr lang="en-US" dirty="0"/>
              <a:t>The loss of biodiversity has two major effects on human health and the spread of disease. Firstly, it increases the count of animals carrying disease in local populations. As habitats reduce in size, these animals become common, winning out the species that do not generally transmit disease.</a:t>
            </a:r>
          </a:p>
          <a:p>
            <a:endParaRPr lang="en-IN" dirty="0"/>
          </a:p>
        </p:txBody>
      </p:sp>
      <p:sp>
        <p:nvSpPr>
          <p:cNvPr id="4" name="Content Placeholder 3"/>
          <p:cNvSpPr>
            <a:spLocks noGrp="1"/>
          </p:cNvSpPr>
          <p:nvPr>
            <p:ph sz="half" idx="2"/>
          </p:nvPr>
        </p:nvSpPr>
        <p:spPr>
          <a:xfrm>
            <a:off x="6174657" y="1238865"/>
            <a:ext cx="5211097" cy="4896464"/>
          </a:xfrm>
          <a:solidFill>
            <a:schemeClr val="accent2">
              <a:lumMod val="75000"/>
            </a:schemeClr>
          </a:solidFill>
          <a:ln w="28575">
            <a:solidFill>
              <a:schemeClr val="tx1"/>
            </a:solidFill>
          </a:ln>
        </p:spPr>
        <p:txBody>
          <a:bodyPr>
            <a:normAutofit lnSpcReduction="10000"/>
          </a:bodyPr>
          <a:lstStyle/>
          <a:p>
            <a:pPr marL="0" indent="0" algn="ctr">
              <a:buNone/>
            </a:pPr>
            <a:r>
              <a:rPr lang="en-US" b="1" u="sng" dirty="0">
                <a:solidFill>
                  <a:srgbClr val="FFFF00"/>
                </a:solidFill>
              </a:rPr>
              <a:t>More Unpredictable Weather</a:t>
            </a:r>
          </a:p>
          <a:p>
            <a:pPr marL="0" indent="0" algn="just">
              <a:buNone/>
            </a:pPr>
            <a:r>
              <a:rPr lang="en-US" dirty="0"/>
              <a:t>Indeed, unseasonable weather and extreme weather is a huge problem which leads to destruction and displacement. Research has shown that loss of species causes more unpredictable weather</a:t>
            </a:r>
            <a:r>
              <a:rPr lang="en-US" dirty="0" smtClean="0"/>
              <a:t>.</a:t>
            </a:r>
          </a:p>
          <a:p>
            <a:pPr marL="0" indent="0" algn="just">
              <a:buNone/>
            </a:pPr>
            <a:endParaRPr lang="en-US" dirty="0"/>
          </a:p>
          <a:p>
            <a:pPr marL="0" indent="0" algn="ctr">
              <a:buNone/>
            </a:pPr>
            <a:r>
              <a:rPr lang="en-US" b="1" u="sng" dirty="0">
                <a:solidFill>
                  <a:srgbClr val="FFFF00"/>
                </a:solidFill>
              </a:rPr>
              <a:t>Loss of Livelihoods</a:t>
            </a:r>
          </a:p>
          <a:p>
            <a:pPr marL="0" indent="0" algn="just">
              <a:buNone/>
            </a:pPr>
            <a:r>
              <a:rPr lang="en-US" dirty="0"/>
              <a:t>Biodiversity is essential for maintaining livelihoods. Taking an example, when ocean ecosystems collapse, entire communities built on the plenty they provide lose their means of employment as well. The cause can be pollution, overfishing, or a combination of these. Humans are always affected by the downfall of the ecosystem surrounding them.</a:t>
            </a:r>
          </a:p>
          <a:p>
            <a:endParaRPr lang="en-IN" dirty="0"/>
          </a:p>
        </p:txBody>
      </p:sp>
    </p:spTree>
    <p:extLst>
      <p:ext uri="{BB962C8B-B14F-4D97-AF65-F5344CB8AC3E}">
        <p14:creationId xmlns:p14="http://schemas.microsoft.com/office/powerpoint/2010/main" val="325687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99625"/>
          </a:xfrm>
        </p:spPr>
        <p:txBody>
          <a:bodyPr>
            <a:normAutofit fontScale="90000"/>
          </a:bodyPr>
          <a:lstStyle/>
          <a:p>
            <a:pPr algn="ctr"/>
            <a:r>
              <a:rPr lang="en-US" sz="2400" b="1" u="sng" dirty="0"/>
              <a:t>Solutions to Stop Loss of </a:t>
            </a:r>
            <a:r>
              <a:rPr lang="en-US" sz="2400" b="1" u="sng" dirty="0" smtClean="0"/>
              <a:t>Biodiversity</a:t>
            </a:r>
            <a:endParaRPr lang="en-IN" sz="2400" u="sng" dirty="0"/>
          </a:p>
        </p:txBody>
      </p:sp>
      <p:sp>
        <p:nvSpPr>
          <p:cNvPr id="3" name="Content Placeholder 2"/>
          <p:cNvSpPr>
            <a:spLocks noGrp="1"/>
          </p:cNvSpPr>
          <p:nvPr>
            <p:ph idx="1"/>
          </p:nvPr>
        </p:nvSpPr>
        <p:spPr>
          <a:xfrm>
            <a:off x="973393" y="1189703"/>
            <a:ext cx="10402529" cy="4965291"/>
          </a:xfrm>
        </p:spPr>
        <p:txBody>
          <a:bodyPr>
            <a:normAutofit fontScale="92500" lnSpcReduction="10000"/>
          </a:bodyPr>
          <a:lstStyle/>
          <a:p>
            <a:pPr algn="just"/>
            <a:r>
              <a:rPr lang="en-US" sz="2400" dirty="0"/>
              <a:t>The </a:t>
            </a:r>
            <a:r>
              <a:rPr lang="en-US" sz="2400" dirty="0">
                <a:solidFill>
                  <a:srgbClr val="FFFF00"/>
                </a:solidFill>
              </a:rPr>
              <a:t>reduction in land and soil degradation </a:t>
            </a:r>
            <a:r>
              <a:rPr lang="en-US" sz="2400" dirty="0"/>
              <a:t>and </a:t>
            </a:r>
            <a:r>
              <a:rPr lang="en-US" sz="2400" dirty="0">
                <a:solidFill>
                  <a:srgbClr val="FFFF00"/>
                </a:solidFill>
              </a:rPr>
              <a:t>formation of regulated protected areas and national parks</a:t>
            </a:r>
            <a:r>
              <a:rPr lang="en-US" sz="2400" dirty="0"/>
              <a:t>, in addition, are among important solutions to the loss of </a:t>
            </a:r>
            <a:r>
              <a:rPr lang="en-US" sz="2400" dirty="0" smtClean="0"/>
              <a:t>biodiversity</a:t>
            </a:r>
            <a:r>
              <a:rPr lang="en-US" sz="2400" dirty="0"/>
              <a:t>. </a:t>
            </a:r>
            <a:endParaRPr lang="en-US" sz="2400" dirty="0" smtClean="0"/>
          </a:p>
          <a:p>
            <a:pPr algn="just"/>
            <a:r>
              <a:rPr lang="en-US" sz="2400" dirty="0"/>
              <a:t>What is required is to place greater emphasis on </a:t>
            </a:r>
            <a:r>
              <a:rPr lang="en-US" sz="2400" dirty="0">
                <a:solidFill>
                  <a:srgbClr val="FFFF00"/>
                </a:solidFill>
              </a:rPr>
              <a:t>sustainable practices in agriculture</a:t>
            </a:r>
            <a:r>
              <a:rPr lang="en-US" sz="2400" dirty="0"/>
              <a:t>, which is the most significant cause of biodiversity loss</a:t>
            </a:r>
            <a:r>
              <a:rPr lang="en-US" sz="2400" dirty="0" smtClean="0"/>
              <a:t>.</a:t>
            </a:r>
          </a:p>
          <a:p>
            <a:r>
              <a:rPr lang="en-US" sz="2400" dirty="0"/>
              <a:t>Since over-consumption of resources is the root cause of biodiversity loss, we can </a:t>
            </a:r>
            <a:r>
              <a:rPr lang="en-US" sz="2400" dirty="0">
                <a:solidFill>
                  <a:srgbClr val="FFFF00"/>
                </a:solidFill>
              </a:rPr>
              <a:t>consume less </a:t>
            </a:r>
            <a:r>
              <a:rPr lang="en-US" sz="2400" dirty="0"/>
              <a:t>and be more mindful about what we consume.</a:t>
            </a:r>
          </a:p>
          <a:p>
            <a:r>
              <a:rPr lang="en-US" sz="2400" dirty="0">
                <a:solidFill>
                  <a:srgbClr val="FFFF00"/>
                </a:solidFill>
              </a:rPr>
              <a:t>Energy must be saved </a:t>
            </a:r>
            <a:r>
              <a:rPr lang="en-US" sz="2400" dirty="0"/>
              <a:t>too by using energy efficient appliances in our homes.</a:t>
            </a:r>
          </a:p>
          <a:p>
            <a:r>
              <a:rPr lang="en-US" sz="2400" dirty="0"/>
              <a:t>Maintaining </a:t>
            </a:r>
            <a:r>
              <a:rPr lang="en-US" sz="2400" dirty="0">
                <a:solidFill>
                  <a:srgbClr val="FFFF00"/>
                </a:solidFill>
              </a:rPr>
              <a:t>wetlands by conserving water.</a:t>
            </a:r>
          </a:p>
          <a:p>
            <a:r>
              <a:rPr lang="en-US" sz="2400" dirty="0">
                <a:solidFill>
                  <a:srgbClr val="FFFF00"/>
                </a:solidFill>
              </a:rPr>
              <a:t>Managing livestock grazing.</a:t>
            </a:r>
          </a:p>
          <a:p>
            <a:r>
              <a:rPr lang="en-US" sz="2400" dirty="0"/>
              <a:t>Consider donating property to land trusts.</a:t>
            </a:r>
          </a:p>
          <a:p>
            <a:r>
              <a:rPr lang="en-US" sz="2400" dirty="0"/>
              <a:t>Encourage and support </a:t>
            </a:r>
            <a:r>
              <a:rPr lang="en-US" sz="2400" dirty="0">
                <a:solidFill>
                  <a:srgbClr val="FFFF00"/>
                </a:solidFill>
              </a:rPr>
              <a:t>global environmental initiatives.</a:t>
            </a:r>
          </a:p>
          <a:p>
            <a:pPr algn="just"/>
            <a:endParaRPr lang="en-IN" dirty="0"/>
          </a:p>
        </p:txBody>
      </p:sp>
    </p:spTree>
    <p:extLst>
      <p:ext uri="{BB962C8B-B14F-4D97-AF65-F5344CB8AC3E}">
        <p14:creationId xmlns:p14="http://schemas.microsoft.com/office/powerpoint/2010/main" val="3720211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104</TotalTime>
  <Words>932</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Algerian</vt:lpstr>
      <vt:lpstr>Arial</vt:lpstr>
      <vt:lpstr>Century Gothic</vt:lpstr>
      <vt:lpstr>Savon</vt:lpstr>
      <vt:lpstr>Loss of bio-diversity</vt:lpstr>
      <vt:lpstr>What is Biodiversity </vt:lpstr>
      <vt:lpstr>PowerPoint Presentation</vt:lpstr>
      <vt:lpstr> Importance of Biodiversity </vt:lpstr>
      <vt:lpstr>PowerPoint Presentation</vt:lpstr>
      <vt:lpstr>Increasing loss of biodiversity </vt:lpstr>
      <vt:lpstr> Causes of Loss of Biodiversity </vt:lpstr>
      <vt:lpstr>   Effects of Loss of Biodiversity </vt:lpstr>
      <vt:lpstr>Solutions to Stop Loss of Biodiversity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Loss of bio-diversity</dc:title>
  <dc:creator>LENOVO</dc:creator>
  <cp:lastModifiedBy>LENOVO</cp:lastModifiedBy>
  <cp:revision>5</cp:revision>
  <dcterms:created xsi:type="dcterms:W3CDTF">2021-06-09T12:11:28Z</dcterms:created>
  <dcterms:modified xsi:type="dcterms:W3CDTF">2021-06-09T13:55:30Z</dcterms:modified>
</cp:coreProperties>
</file>