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5F84-932B-4515-874D-B8676711CCB7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85B3124-3CB9-4E54-B87F-FCF6DC3D69E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57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5F84-932B-4515-874D-B8676711CCB7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3124-3CB9-4E54-B87F-FCF6DC3D69E5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3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5F84-932B-4515-874D-B8676711CCB7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3124-3CB9-4E54-B87F-FCF6DC3D69E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13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5F84-932B-4515-874D-B8676711CCB7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3124-3CB9-4E54-B87F-FCF6DC3D69E5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9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5F84-932B-4515-874D-B8676711CCB7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3124-3CB9-4E54-B87F-FCF6DC3D69E5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90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5F84-932B-4515-874D-B8676711CCB7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3124-3CB9-4E54-B87F-FCF6DC3D69E5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66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5F84-932B-4515-874D-B8676711CCB7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3124-3CB9-4E54-B87F-FCF6DC3D69E5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75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5F84-932B-4515-874D-B8676711CCB7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3124-3CB9-4E54-B87F-FCF6DC3D69E5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4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5F84-932B-4515-874D-B8676711CCB7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3124-3CB9-4E54-B87F-FCF6DC3D69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291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5F84-932B-4515-874D-B8676711CCB7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3124-3CB9-4E54-B87F-FCF6DC3D69E5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05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3885F84-932B-4515-874D-B8676711CCB7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3124-3CB9-4E54-B87F-FCF6DC3D69E5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0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85F84-932B-4515-874D-B8676711CCB7}" type="datetimeFigureOut">
              <a:rPr lang="en-IN" smtClean="0"/>
              <a:t>07-06-2021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85B3124-3CB9-4E54-B87F-FCF6DC3D69E5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62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ungent" TargetMode="External"/><Relationship Id="rId3" Type="http://schemas.openxmlformats.org/officeDocument/2006/relationships/hyperlink" Target="https://en.wikipedia.org/wiki/Stratosphere" TargetMode="External"/><Relationship Id="rId7" Type="http://schemas.openxmlformats.org/officeDocument/2006/relationships/hyperlink" Target="https://en.wikipedia.org/wiki/Chemical_formula" TargetMode="External"/><Relationship Id="rId2" Type="http://schemas.openxmlformats.org/officeDocument/2006/relationships/hyperlink" Target="https://en.wikipedia.org/wiki/Eart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olecule" TargetMode="External"/><Relationship Id="rId5" Type="http://schemas.openxmlformats.org/officeDocument/2006/relationships/hyperlink" Target="https://en.wikipedia.org/wiki/Ultraviolet" TargetMode="External"/><Relationship Id="rId4" Type="http://schemas.openxmlformats.org/officeDocument/2006/relationships/hyperlink" Target="https://en.wikipedia.org/wiki/Su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yjus.com/biology/cance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byjus.com/biology/greenhouse-effect-gas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871" y="802299"/>
            <a:ext cx="9874981" cy="1940902"/>
          </a:xfrm>
        </p:spPr>
        <p:txBody>
          <a:bodyPr>
            <a:normAutofit/>
          </a:bodyPr>
          <a:lstStyle/>
          <a:p>
            <a:r>
              <a:rPr lang="en-IN" sz="4800" dirty="0" smtClean="0"/>
              <a:t>Ozone layer depletion</a:t>
            </a:r>
            <a:endParaRPr lang="en-IN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Prepared by anindita Chakravarty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9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495" y="196645"/>
            <a:ext cx="7288248" cy="59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4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146" y="2459405"/>
            <a:ext cx="9602032" cy="1048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84" y="2904698"/>
            <a:ext cx="9602032" cy="1048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985" y="1"/>
            <a:ext cx="993345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11278"/>
            <a:ext cx="9603275" cy="816078"/>
          </a:xfrm>
        </p:spPr>
        <p:txBody>
          <a:bodyPr/>
          <a:lstStyle/>
          <a:p>
            <a:r>
              <a:rPr lang="en-IN" dirty="0" smtClean="0"/>
              <a:t>meaning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3981945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Ozone layer depletion</a:t>
            </a: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is the thinning of the </a:t>
            </a:r>
            <a:r>
              <a:rPr lang="en-US" b="1" dirty="0"/>
              <a:t>ozone layer</a:t>
            </a:r>
            <a:r>
              <a:rPr lang="en-US" dirty="0"/>
              <a:t> present in the upper atmosphere</a:t>
            </a:r>
            <a:r>
              <a:rPr lang="en-US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dirty="0"/>
              <a:t>The </a:t>
            </a:r>
            <a:r>
              <a:rPr lang="en-US" b="1" dirty="0"/>
              <a:t>ozone layer</a:t>
            </a:r>
            <a:r>
              <a:rPr lang="en-US" dirty="0"/>
              <a:t> or </a:t>
            </a:r>
            <a:r>
              <a:rPr lang="en-US" b="1" dirty="0"/>
              <a:t>ozone shield</a:t>
            </a:r>
            <a:r>
              <a:rPr lang="en-US" dirty="0"/>
              <a:t> is a region of </a:t>
            </a:r>
            <a:r>
              <a:rPr lang="en-US" dirty="0">
                <a:hlinkClick r:id="rId2"/>
              </a:rPr>
              <a:t>Earth</a:t>
            </a:r>
            <a:r>
              <a:rPr lang="en-US" dirty="0"/>
              <a:t>'s </a:t>
            </a:r>
            <a:r>
              <a:rPr lang="en-US" dirty="0">
                <a:hlinkClick r:id="rId3" tooltip="Stratosphere"/>
              </a:rPr>
              <a:t>stratosphere</a:t>
            </a:r>
            <a:r>
              <a:rPr lang="en-US" dirty="0"/>
              <a:t> that absorbs most of the </a:t>
            </a:r>
            <a:r>
              <a:rPr lang="en-US" dirty="0">
                <a:hlinkClick r:id="rId4" tooltip="Sun"/>
              </a:rPr>
              <a:t>Sun</a:t>
            </a:r>
            <a:r>
              <a:rPr lang="en-US" dirty="0"/>
              <a:t>'s </a:t>
            </a:r>
            <a:r>
              <a:rPr lang="en-US" dirty="0">
                <a:hlinkClick r:id="rId5" tooltip="Earth"/>
              </a:rPr>
              <a:t>ultraviolet</a:t>
            </a:r>
            <a:r>
              <a:rPr lang="en-US" dirty="0"/>
              <a:t> radiation</a:t>
            </a:r>
            <a:r>
              <a:rPr lang="en-US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b="1" dirty="0"/>
              <a:t>Ozone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b="1" dirty="0" err="1"/>
              <a:t>trioxygen</a:t>
            </a:r>
            <a:r>
              <a:rPr lang="en-US" dirty="0"/>
              <a:t>, is an inorganic </a:t>
            </a:r>
            <a:r>
              <a:rPr lang="en-US" dirty="0">
                <a:hlinkClick r:id="rId6" tooltip="Molecule"/>
              </a:rPr>
              <a:t>molecule</a:t>
            </a:r>
            <a:r>
              <a:rPr lang="en-US" dirty="0"/>
              <a:t> with the </a:t>
            </a:r>
            <a:r>
              <a:rPr lang="en-US" dirty="0">
                <a:hlinkClick r:id="rId7" tooltip="Chemical formula"/>
              </a:rPr>
              <a:t>chemical formula</a:t>
            </a:r>
            <a:r>
              <a:rPr lang="en-US" dirty="0"/>
              <a:t> </a:t>
            </a:r>
            <a:r>
              <a:rPr lang="en-US" b="1" dirty="0" smtClean="0"/>
              <a:t>O</a:t>
            </a:r>
            <a:r>
              <a:rPr lang="en-US" b="1" baseline="-25000" dirty="0" smtClean="0"/>
              <a:t>3. </a:t>
            </a:r>
            <a:r>
              <a:rPr lang="en-US" dirty="0" smtClean="0"/>
              <a:t>It </a:t>
            </a:r>
            <a:r>
              <a:rPr lang="en-US" dirty="0"/>
              <a:t>is a pale blue gas with a distinctively </a:t>
            </a:r>
            <a:r>
              <a:rPr lang="en-US" dirty="0" smtClean="0">
                <a:hlinkClick r:id="rId8" tooltip="Allotrope"/>
              </a:rPr>
              <a:t>strong</a:t>
            </a:r>
            <a:r>
              <a:rPr lang="en-US" dirty="0" smtClean="0"/>
              <a:t> </a:t>
            </a:r>
            <a:r>
              <a:rPr lang="en-US" dirty="0"/>
              <a:t>smell.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08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619433"/>
            <a:ext cx="9603275" cy="934064"/>
          </a:xfrm>
        </p:spPr>
        <p:txBody>
          <a:bodyPr/>
          <a:lstStyle/>
          <a:p>
            <a:r>
              <a:rPr lang="en-US" dirty="0"/>
              <a:t>Why is </a:t>
            </a:r>
            <a:r>
              <a:rPr lang="en-US" b="1" dirty="0"/>
              <a:t>Ozone Layer important</a:t>
            </a:r>
            <a:r>
              <a:rPr lang="en-US" dirty="0"/>
              <a:t>? 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229032" y="2113935"/>
            <a:ext cx="52799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b="1" dirty="0" smtClean="0"/>
              <a:t>Ozone</a:t>
            </a:r>
            <a:r>
              <a:rPr lang="en-US" dirty="0" smtClean="0"/>
              <a:t> </a:t>
            </a:r>
            <a:r>
              <a:rPr lang="en-US" dirty="0"/>
              <a:t>protects the Earth from harmful ultraviolet (UV) rays from the Sun. Without the </a:t>
            </a:r>
            <a:r>
              <a:rPr lang="en-US" b="1" dirty="0"/>
              <a:t>Ozone layer</a:t>
            </a:r>
            <a:r>
              <a:rPr lang="en-US" dirty="0"/>
              <a:t> in the atmosphere, </a:t>
            </a:r>
            <a:r>
              <a:rPr lang="en-US" b="1" dirty="0"/>
              <a:t>life</a:t>
            </a:r>
            <a:r>
              <a:rPr lang="en-US" dirty="0"/>
              <a:t> on Earth would be very difficult. Plants cannot live and grow in heavy ultraviolet radiation, nor can the planktons that serve as food for most of the ocean </a:t>
            </a:r>
            <a:r>
              <a:rPr lang="en-US" b="1" dirty="0"/>
              <a:t>life</a:t>
            </a:r>
            <a:r>
              <a:rPr lang="en-US" dirty="0"/>
              <a:t>.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1406" y="2254980"/>
            <a:ext cx="4752532" cy="31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929" y="97751"/>
            <a:ext cx="8003458" cy="59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Ozone Layer Depletion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986116"/>
            <a:ext cx="9603275" cy="37460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b="1" dirty="0" smtClean="0"/>
              <a:t>Chlorofluorocarbons-</a:t>
            </a:r>
            <a:r>
              <a:rPr lang="en-US" dirty="0"/>
              <a:t>released by solvents, spray aerosols, refrigerators, air-conditioners, etc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Unregulated Rocket </a:t>
            </a:r>
            <a:r>
              <a:rPr lang="en-IN" b="1" dirty="0" smtClean="0"/>
              <a:t>Launches-</a:t>
            </a:r>
            <a:r>
              <a:rPr lang="en-US" dirty="0"/>
              <a:t>Researches say that the unregulated launching of rockets result in much more depletion of ozone layer than the CFCs </a:t>
            </a:r>
            <a:r>
              <a:rPr lang="en-US" dirty="0" smtClean="0"/>
              <a:t>do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b="1" dirty="0"/>
              <a:t>Nitrogenous </a:t>
            </a:r>
            <a:r>
              <a:rPr lang="en-IN" b="1" dirty="0" smtClean="0"/>
              <a:t>Compounds-</a:t>
            </a:r>
            <a:r>
              <a:rPr lang="en-US" dirty="0"/>
              <a:t>such as NO2, NO, N2O are highly responsible for the depletion of the ozone </a:t>
            </a:r>
            <a:r>
              <a:rPr lang="en-US" dirty="0" smtClean="0"/>
              <a:t>layer.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 smtClean="0"/>
              <a:t>Natural Causes-</a:t>
            </a:r>
            <a:r>
              <a:rPr lang="en-US" dirty="0"/>
              <a:t>processes such as Sun-spots and stratospheric winds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endParaRPr lang="en-IN" b="1" dirty="0"/>
          </a:p>
          <a:p>
            <a:pPr>
              <a:buFont typeface="Wingdings" panose="05000000000000000000" pitchFamily="2" charset="2"/>
              <a:buChar char="Ø"/>
            </a:pPr>
            <a:endParaRPr lang="en-IN" b="1" dirty="0"/>
          </a:p>
          <a:p>
            <a:pPr>
              <a:buFont typeface="Wingdings" panose="05000000000000000000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54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568" y="412955"/>
            <a:ext cx="10461521" cy="50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Effects Of Ozone Layer Depletion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735" y="2015614"/>
            <a:ext cx="10160119" cy="345073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b="1" dirty="0"/>
              <a:t>Effects on Human </a:t>
            </a:r>
            <a:r>
              <a:rPr lang="en-IN" b="1" dirty="0" smtClean="0"/>
              <a:t>Health-</a:t>
            </a:r>
            <a:r>
              <a:rPr lang="en-US" dirty="0" smtClean="0"/>
              <a:t>serious </a:t>
            </a:r>
            <a:r>
              <a:rPr lang="en-US" dirty="0"/>
              <a:t>health issues among humans, such as skin diseases, </a:t>
            </a:r>
            <a:r>
              <a:rPr lang="en-US" dirty="0">
                <a:hlinkClick r:id="rId2"/>
              </a:rPr>
              <a:t>cancer</a:t>
            </a:r>
            <a:r>
              <a:rPr lang="en-US" dirty="0"/>
              <a:t>, sunburns, cataract, quick ageing and an </a:t>
            </a:r>
            <a:r>
              <a:rPr lang="en-US" dirty="0" smtClean="0"/>
              <a:t>weakened </a:t>
            </a:r>
            <a:r>
              <a:rPr lang="en-US" dirty="0"/>
              <a:t>immune </a:t>
            </a:r>
            <a:r>
              <a:rPr lang="en-US" dirty="0" smtClean="0"/>
              <a:t>system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Effects on </a:t>
            </a:r>
            <a:r>
              <a:rPr lang="en-US" b="1" dirty="0" smtClean="0"/>
              <a:t>Animals-</a:t>
            </a:r>
            <a:r>
              <a:rPr lang="en-US" dirty="0" smtClean="0"/>
              <a:t>leads </a:t>
            </a:r>
            <a:r>
              <a:rPr lang="en-US" dirty="0"/>
              <a:t>to skin and eye cancer in animals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b="1" dirty="0"/>
              <a:t>Effects on the </a:t>
            </a:r>
            <a:r>
              <a:rPr lang="en-IN" b="1" dirty="0" smtClean="0"/>
              <a:t>Environment-</a:t>
            </a:r>
            <a:r>
              <a:rPr lang="en-US" dirty="0"/>
              <a:t>Strong ultraviolet rays may lead to minimal growth, flowering and photosynthesis in plants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b="1" dirty="0"/>
              <a:t>Effects on Marine </a:t>
            </a:r>
            <a:r>
              <a:rPr lang="en-IN" b="1" dirty="0" smtClean="0"/>
              <a:t>Life-</a:t>
            </a:r>
            <a:r>
              <a:rPr lang="en-US" dirty="0" smtClean="0"/>
              <a:t>-the </a:t>
            </a:r>
            <a:r>
              <a:rPr lang="en-US" dirty="0"/>
              <a:t>aquatic food </a:t>
            </a:r>
            <a:r>
              <a:rPr lang="en-US" dirty="0" smtClean="0"/>
              <a:t>chain, </a:t>
            </a:r>
            <a:r>
              <a:rPr lang="en-US" dirty="0" err="1" smtClean="0"/>
              <a:t>i.e</a:t>
            </a:r>
            <a:r>
              <a:rPr lang="en-US" dirty="0" smtClean="0"/>
              <a:t>  </a:t>
            </a:r>
            <a:r>
              <a:rPr lang="en-US" dirty="0"/>
              <a:t>Planktons are greatly </a:t>
            </a:r>
            <a:r>
              <a:rPr lang="en-US" dirty="0" smtClean="0"/>
              <a:t> affected.</a:t>
            </a:r>
          </a:p>
          <a:p>
            <a:endParaRPr lang="en-IN" b="1" dirty="0"/>
          </a:p>
          <a:p>
            <a:endParaRPr lang="en-US" dirty="0"/>
          </a:p>
          <a:p>
            <a:endParaRPr lang="en-IN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32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Solutions to Ozone Layer Depletion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3" y="1936956"/>
            <a:ext cx="10982632" cy="375592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Avoid Using </a:t>
            </a:r>
            <a:r>
              <a:rPr lang="en-US" b="1" dirty="0" smtClean="0"/>
              <a:t>Pesticides- </a:t>
            </a:r>
            <a:r>
              <a:rPr lang="en-US" dirty="0" smtClean="0"/>
              <a:t>Natural </a:t>
            </a:r>
            <a:r>
              <a:rPr lang="en-US" dirty="0"/>
              <a:t>methods should be implemented to get rid of pests and weeds instead of using chemicals.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Minimize the Use of </a:t>
            </a:r>
            <a:r>
              <a:rPr lang="en-US" b="1" dirty="0" smtClean="0"/>
              <a:t>Vehicles: </a:t>
            </a:r>
            <a:r>
              <a:rPr lang="en-US" dirty="0" smtClean="0"/>
              <a:t>The </a:t>
            </a:r>
            <a:r>
              <a:rPr lang="en-US" dirty="0"/>
              <a:t>vehicles emit a large amount of </a:t>
            </a:r>
            <a:r>
              <a:rPr lang="en-US" dirty="0">
                <a:hlinkClick r:id="rId2"/>
              </a:rPr>
              <a:t>greenhouse gases</a:t>
            </a:r>
            <a:r>
              <a:rPr lang="en-US" dirty="0"/>
              <a:t> that lead to global warming as well as ozone depletion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b="1" dirty="0" smtClean="0"/>
              <a:t>Use </a:t>
            </a:r>
            <a:r>
              <a:rPr lang="en-US" b="1" dirty="0"/>
              <a:t>Eco-friendly Cleaning </a:t>
            </a:r>
            <a:r>
              <a:rPr lang="en-US" b="1" dirty="0" smtClean="0"/>
              <a:t>Products: </a:t>
            </a:r>
            <a:r>
              <a:rPr lang="en-US" dirty="0" smtClean="0"/>
              <a:t>Most </a:t>
            </a:r>
            <a:r>
              <a:rPr lang="en-US" dirty="0"/>
              <a:t>of the cleaning products have chlorine and bromine releasing chemicals that find a way into the atmosphere and affect the ozone layer.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Use </a:t>
            </a:r>
            <a:r>
              <a:rPr lang="en-US" b="1" dirty="0"/>
              <a:t>of Nitrous Oxide should be </a:t>
            </a:r>
            <a:r>
              <a:rPr lang="en-US" b="1" dirty="0" smtClean="0"/>
              <a:t>Prohibited: </a:t>
            </a:r>
            <a:r>
              <a:rPr lang="en-US" dirty="0" smtClean="0"/>
              <a:t>The </a:t>
            </a:r>
            <a:r>
              <a:rPr lang="en-US" dirty="0"/>
              <a:t>government should take actions and prohibit the use of harmful nitrous oxide that is adversely affecting the ozone layer.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34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148</TotalTime>
  <Words>395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</vt:lpstr>
      <vt:lpstr>Gallery</vt:lpstr>
      <vt:lpstr>Ozone layer depletion</vt:lpstr>
      <vt:lpstr>PowerPoint Presentation</vt:lpstr>
      <vt:lpstr>meaning</vt:lpstr>
      <vt:lpstr>Why is Ozone Layer important? </vt:lpstr>
      <vt:lpstr>PowerPoint Presentation</vt:lpstr>
      <vt:lpstr>Causes of Ozone Layer Depletion </vt:lpstr>
      <vt:lpstr>PowerPoint Presentation</vt:lpstr>
      <vt:lpstr>Effects Of Ozone Layer Depletion </vt:lpstr>
      <vt:lpstr>Solutions to Ozone Layer Depletion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Ozone layer depletion</dc:title>
  <dc:creator>LENOVO</dc:creator>
  <cp:lastModifiedBy>LENOVO</cp:lastModifiedBy>
  <cp:revision>6</cp:revision>
  <dcterms:created xsi:type="dcterms:W3CDTF">2021-06-07T05:52:43Z</dcterms:created>
  <dcterms:modified xsi:type="dcterms:W3CDTF">2021-06-07T08:21:21Z</dcterms:modified>
</cp:coreProperties>
</file>