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0AA6CB1-4D3A-455A-9BDA-2D19A83FD985}" type="datetimeFigureOut">
              <a:rPr lang="en-IN" smtClean="0"/>
              <a:t>04-06-2021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9DECA97-FF71-4194-8F3C-019695D064DA}" type="slidenum">
              <a:rPr lang="en-IN" smtClean="0"/>
              <a:t>‹#›</a:t>
            </a:fld>
            <a:endParaRPr lang="en-IN"/>
          </a:p>
        </p:txBody>
      </p:sp>
    </p:spTree>
    <p:extLst>
      <p:ext uri="{BB962C8B-B14F-4D97-AF65-F5344CB8AC3E}">
        <p14:creationId xmlns:p14="http://schemas.microsoft.com/office/powerpoint/2010/main" val="4112833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0AA6CB1-4D3A-455A-9BDA-2D19A83FD985}" type="datetimeFigureOut">
              <a:rPr lang="en-IN" smtClean="0"/>
              <a:t>04-06-2021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9DECA97-FF71-4194-8F3C-019695D064DA}" type="slidenum">
              <a:rPr lang="en-IN" smtClean="0"/>
              <a:t>‹#›</a:t>
            </a:fld>
            <a:endParaRPr lang="en-IN"/>
          </a:p>
        </p:txBody>
      </p:sp>
    </p:spTree>
    <p:extLst>
      <p:ext uri="{BB962C8B-B14F-4D97-AF65-F5344CB8AC3E}">
        <p14:creationId xmlns:p14="http://schemas.microsoft.com/office/powerpoint/2010/main" val="605732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F0AA6CB1-4D3A-455A-9BDA-2D19A83FD985}" type="datetimeFigureOut">
              <a:rPr lang="en-IN" smtClean="0"/>
              <a:t>04-06-2021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9DECA97-FF71-4194-8F3C-019695D064DA}" type="slidenum">
              <a:rPr lang="en-IN" smtClean="0"/>
              <a:t>‹#›</a:t>
            </a:fld>
            <a:endParaRPr lang="en-IN"/>
          </a:p>
        </p:txBody>
      </p:sp>
    </p:spTree>
    <p:extLst>
      <p:ext uri="{BB962C8B-B14F-4D97-AF65-F5344CB8AC3E}">
        <p14:creationId xmlns:p14="http://schemas.microsoft.com/office/powerpoint/2010/main" val="922959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F0AA6CB1-4D3A-455A-9BDA-2D19A83FD985}" type="datetimeFigureOut">
              <a:rPr lang="en-IN" smtClean="0"/>
              <a:t>04-06-2021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9DECA97-FF71-4194-8F3C-019695D064DA}" type="slidenum">
              <a:rPr lang="en-IN" smtClean="0"/>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1336838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0AA6CB1-4D3A-455A-9BDA-2D19A83FD985}" type="datetimeFigureOut">
              <a:rPr lang="en-IN" smtClean="0"/>
              <a:t>04-06-2021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9DECA97-FF71-4194-8F3C-019695D064DA}" type="slidenum">
              <a:rPr lang="en-IN" smtClean="0"/>
              <a:t>‹#›</a:t>
            </a:fld>
            <a:endParaRPr lang="en-IN"/>
          </a:p>
        </p:txBody>
      </p:sp>
    </p:spTree>
    <p:extLst>
      <p:ext uri="{BB962C8B-B14F-4D97-AF65-F5344CB8AC3E}">
        <p14:creationId xmlns:p14="http://schemas.microsoft.com/office/powerpoint/2010/main" val="39127827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0AA6CB1-4D3A-455A-9BDA-2D19A83FD985}" type="datetimeFigureOut">
              <a:rPr lang="en-IN" smtClean="0"/>
              <a:t>04-06-2021</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9DECA97-FF71-4194-8F3C-019695D064DA}" type="slidenum">
              <a:rPr lang="en-IN" smtClean="0"/>
              <a:t>‹#›</a:t>
            </a:fld>
            <a:endParaRPr lang="en-IN"/>
          </a:p>
        </p:txBody>
      </p:sp>
    </p:spTree>
    <p:extLst>
      <p:ext uri="{BB962C8B-B14F-4D97-AF65-F5344CB8AC3E}">
        <p14:creationId xmlns:p14="http://schemas.microsoft.com/office/powerpoint/2010/main" val="1889943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0AA6CB1-4D3A-455A-9BDA-2D19A83FD985}" type="datetimeFigureOut">
              <a:rPr lang="en-IN" smtClean="0"/>
              <a:t>04-06-2021</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9DECA97-FF71-4194-8F3C-019695D064DA}" type="slidenum">
              <a:rPr lang="en-IN" smtClean="0"/>
              <a:t>‹#›</a:t>
            </a:fld>
            <a:endParaRPr lang="en-IN"/>
          </a:p>
        </p:txBody>
      </p:sp>
    </p:spTree>
    <p:extLst>
      <p:ext uri="{BB962C8B-B14F-4D97-AF65-F5344CB8AC3E}">
        <p14:creationId xmlns:p14="http://schemas.microsoft.com/office/powerpoint/2010/main" val="1023242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AA6CB1-4D3A-455A-9BDA-2D19A83FD985}" type="datetimeFigureOut">
              <a:rPr lang="en-IN" smtClean="0"/>
              <a:t>04-06-2021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9DECA97-FF71-4194-8F3C-019695D064DA}" type="slidenum">
              <a:rPr lang="en-IN" smtClean="0"/>
              <a:t>‹#›</a:t>
            </a:fld>
            <a:endParaRPr lang="en-IN"/>
          </a:p>
        </p:txBody>
      </p:sp>
    </p:spTree>
    <p:extLst>
      <p:ext uri="{BB962C8B-B14F-4D97-AF65-F5344CB8AC3E}">
        <p14:creationId xmlns:p14="http://schemas.microsoft.com/office/powerpoint/2010/main" val="6083412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AA6CB1-4D3A-455A-9BDA-2D19A83FD985}" type="datetimeFigureOut">
              <a:rPr lang="en-IN" smtClean="0"/>
              <a:t>04-06-2021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9DECA97-FF71-4194-8F3C-019695D064DA}" type="slidenum">
              <a:rPr lang="en-IN" smtClean="0"/>
              <a:t>‹#›</a:t>
            </a:fld>
            <a:endParaRPr lang="en-IN"/>
          </a:p>
        </p:txBody>
      </p:sp>
    </p:spTree>
    <p:extLst>
      <p:ext uri="{BB962C8B-B14F-4D97-AF65-F5344CB8AC3E}">
        <p14:creationId xmlns:p14="http://schemas.microsoft.com/office/powerpoint/2010/main" val="1505784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F0AA6CB1-4D3A-455A-9BDA-2D19A83FD985}" type="datetimeFigureOut">
              <a:rPr lang="en-IN" smtClean="0"/>
              <a:t>04-06-2021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9DECA97-FF71-4194-8F3C-019695D064DA}" type="slidenum">
              <a:rPr lang="en-IN" smtClean="0"/>
              <a:t>‹#›</a:t>
            </a:fld>
            <a:endParaRPr lang="en-IN"/>
          </a:p>
        </p:txBody>
      </p:sp>
    </p:spTree>
    <p:extLst>
      <p:ext uri="{BB962C8B-B14F-4D97-AF65-F5344CB8AC3E}">
        <p14:creationId xmlns:p14="http://schemas.microsoft.com/office/powerpoint/2010/main" val="330647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0AA6CB1-4D3A-455A-9BDA-2D19A83FD985}" type="datetimeFigureOut">
              <a:rPr lang="en-IN" smtClean="0"/>
              <a:t>04-06-2021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9DECA97-FF71-4194-8F3C-019695D064DA}" type="slidenum">
              <a:rPr lang="en-IN" smtClean="0"/>
              <a:t>‹#›</a:t>
            </a:fld>
            <a:endParaRPr lang="en-IN"/>
          </a:p>
        </p:txBody>
      </p:sp>
    </p:spTree>
    <p:extLst>
      <p:ext uri="{BB962C8B-B14F-4D97-AF65-F5344CB8AC3E}">
        <p14:creationId xmlns:p14="http://schemas.microsoft.com/office/powerpoint/2010/main" val="3889457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0AA6CB1-4D3A-455A-9BDA-2D19A83FD985}" type="datetimeFigureOut">
              <a:rPr lang="en-IN" smtClean="0"/>
              <a:t>04-06-2021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9DECA97-FF71-4194-8F3C-019695D064DA}" type="slidenum">
              <a:rPr lang="en-IN" smtClean="0"/>
              <a:t>‹#›</a:t>
            </a:fld>
            <a:endParaRPr lang="en-IN"/>
          </a:p>
        </p:txBody>
      </p:sp>
    </p:spTree>
    <p:extLst>
      <p:ext uri="{BB962C8B-B14F-4D97-AF65-F5344CB8AC3E}">
        <p14:creationId xmlns:p14="http://schemas.microsoft.com/office/powerpoint/2010/main" val="71641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AA6CB1-4D3A-455A-9BDA-2D19A83FD985}" type="datetimeFigureOut">
              <a:rPr lang="en-IN" smtClean="0"/>
              <a:t>04-06-2021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9DECA97-FF71-4194-8F3C-019695D064DA}" type="slidenum">
              <a:rPr lang="en-IN" smtClean="0"/>
              <a:t>‹#›</a:t>
            </a:fld>
            <a:endParaRPr lang="en-IN"/>
          </a:p>
        </p:txBody>
      </p:sp>
    </p:spTree>
    <p:extLst>
      <p:ext uri="{BB962C8B-B14F-4D97-AF65-F5344CB8AC3E}">
        <p14:creationId xmlns:p14="http://schemas.microsoft.com/office/powerpoint/2010/main" val="3133688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F0AA6CB1-4D3A-455A-9BDA-2D19A83FD985}" type="datetimeFigureOut">
              <a:rPr lang="en-IN" smtClean="0"/>
              <a:t>04-06-2021</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D9DECA97-FF71-4194-8F3C-019695D064DA}" type="slidenum">
              <a:rPr lang="en-IN" smtClean="0"/>
              <a:t>‹#›</a:t>
            </a:fld>
            <a:endParaRPr lang="en-IN"/>
          </a:p>
        </p:txBody>
      </p:sp>
    </p:spTree>
    <p:extLst>
      <p:ext uri="{BB962C8B-B14F-4D97-AF65-F5344CB8AC3E}">
        <p14:creationId xmlns:p14="http://schemas.microsoft.com/office/powerpoint/2010/main" val="4116953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0AA6CB1-4D3A-455A-9BDA-2D19A83FD985}" type="datetimeFigureOut">
              <a:rPr lang="en-IN" smtClean="0"/>
              <a:t>04-06-2021</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D9DECA97-FF71-4194-8F3C-019695D064DA}" type="slidenum">
              <a:rPr lang="en-IN" smtClean="0"/>
              <a:t>‹#›</a:t>
            </a:fld>
            <a:endParaRPr lang="en-IN"/>
          </a:p>
        </p:txBody>
      </p:sp>
    </p:spTree>
    <p:extLst>
      <p:ext uri="{BB962C8B-B14F-4D97-AF65-F5344CB8AC3E}">
        <p14:creationId xmlns:p14="http://schemas.microsoft.com/office/powerpoint/2010/main" val="2607714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F0AA6CB1-4D3A-455A-9BDA-2D19A83FD985}" type="datetimeFigureOut">
              <a:rPr lang="en-IN" smtClean="0"/>
              <a:t>04-06-2021</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D9DECA97-FF71-4194-8F3C-019695D064DA}" type="slidenum">
              <a:rPr lang="en-IN" smtClean="0"/>
              <a:t>‹#›</a:t>
            </a:fld>
            <a:endParaRPr lang="en-IN"/>
          </a:p>
        </p:txBody>
      </p:sp>
    </p:spTree>
    <p:extLst>
      <p:ext uri="{BB962C8B-B14F-4D97-AF65-F5344CB8AC3E}">
        <p14:creationId xmlns:p14="http://schemas.microsoft.com/office/powerpoint/2010/main" val="696040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0AA6CB1-4D3A-455A-9BDA-2D19A83FD985}" type="datetimeFigureOut">
              <a:rPr lang="en-IN" smtClean="0"/>
              <a:t>04-06-2021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9DECA97-FF71-4194-8F3C-019695D064DA}" type="slidenum">
              <a:rPr lang="en-IN" smtClean="0"/>
              <a:t>‹#›</a:t>
            </a:fld>
            <a:endParaRPr lang="en-IN"/>
          </a:p>
        </p:txBody>
      </p:sp>
    </p:spTree>
    <p:extLst>
      <p:ext uri="{BB962C8B-B14F-4D97-AF65-F5344CB8AC3E}">
        <p14:creationId xmlns:p14="http://schemas.microsoft.com/office/powerpoint/2010/main" val="2440712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0AA6CB1-4D3A-455A-9BDA-2D19A83FD985}" type="datetimeFigureOut">
              <a:rPr lang="en-IN" smtClean="0"/>
              <a:t>04-06-2021</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9DECA97-FF71-4194-8F3C-019695D064DA}" type="slidenum">
              <a:rPr lang="en-IN" smtClean="0"/>
              <a:t>‹#›</a:t>
            </a:fld>
            <a:endParaRPr lang="en-IN"/>
          </a:p>
        </p:txBody>
      </p:sp>
    </p:spTree>
    <p:extLst>
      <p:ext uri="{BB962C8B-B14F-4D97-AF65-F5344CB8AC3E}">
        <p14:creationId xmlns:p14="http://schemas.microsoft.com/office/powerpoint/2010/main" val="1224499452"/>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1"/>
            <a:ext cx="8825658" cy="2199968"/>
          </a:xfrm>
        </p:spPr>
        <p:txBody>
          <a:bodyPr/>
          <a:lstStyle/>
          <a:p>
            <a:r>
              <a:rPr lang="en-IN" dirty="0" smtClean="0">
                <a:solidFill>
                  <a:srgbClr val="FFFF00"/>
                </a:solidFill>
                <a:latin typeface="Algerian" panose="04020705040A02060702" pitchFamily="82" charset="0"/>
              </a:rPr>
              <a:t>INFLATIONARY GAP</a:t>
            </a:r>
            <a:endParaRPr lang="en-IN" dirty="0">
              <a:solidFill>
                <a:srgbClr val="FFFF00"/>
              </a:solidFill>
              <a:latin typeface="Algerian" panose="04020705040A02060702" pitchFamily="82" charset="0"/>
            </a:endParaRPr>
          </a:p>
        </p:txBody>
      </p:sp>
      <p:sp>
        <p:nvSpPr>
          <p:cNvPr id="3" name="Subtitle 2"/>
          <p:cNvSpPr>
            <a:spLocks noGrp="1"/>
          </p:cNvSpPr>
          <p:nvPr>
            <p:ph type="subTitle" idx="1"/>
          </p:nvPr>
        </p:nvSpPr>
        <p:spPr/>
        <p:txBody>
          <a:bodyPr/>
          <a:lstStyle/>
          <a:p>
            <a:pPr algn="ctr"/>
            <a:r>
              <a:rPr lang="en-IN" dirty="0" smtClean="0"/>
              <a:t>Prepared by</a:t>
            </a:r>
          </a:p>
          <a:p>
            <a:pPr algn="ctr"/>
            <a:r>
              <a:rPr lang="en-IN" dirty="0" smtClean="0"/>
              <a:t>Anindita </a:t>
            </a:r>
            <a:r>
              <a:rPr lang="en-IN" dirty="0" err="1" smtClean="0"/>
              <a:t>chakravarty</a:t>
            </a:r>
            <a:endParaRPr lang="en-IN" dirty="0"/>
          </a:p>
        </p:txBody>
      </p:sp>
    </p:spTree>
    <p:extLst>
      <p:ext uri="{BB962C8B-B14F-4D97-AF65-F5344CB8AC3E}">
        <p14:creationId xmlns:p14="http://schemas.microsoft.com/office/powerpoint/2010/main" val="40549529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942" y="167148"/>
            <a:ext cx="9519892" cy="540775"/>
          </a:xfrm>
        </p:spPr>
        <p:txBody>
          <a:bodyPr/>
          <a:lstStyle/>
          <a:p>
            <a:pPr algn="ctr"/>
            <a:r>
              <a:rPr lang="en-IN" sz="2400" b="1" dirty="0" smtClean="0"/>
              <a:t>CONCEPT</a:t>
            </a:r>
            <a:endParaRPr lang="en-IN" sz="2400" b="1" dirty="0"/>
          </a:p>
        </p:txBody>
      </p:sp>
      <p:sp>
        <p:nvSpPr>
          <p:cNvPr id="3" name="Content Placeholder 2"/>
          <p:cNvSpPr>
            <a:spLocks noGrp="1"/>
          </p:cNvSpPr>
          <p:nvPr>
            <p:ph idx="1"/>
          </p:nvPr>
        </p:nvSpPr>
        <p:spPr>
          <a:xfrm>
            <a:off x="530942" y="845573"/>
            <a:ext cx="10599174" cy="5584723"/>
          </a:xfrm>
        </p:spPr>
        <p:txBody>
          <a:bodyPr>
            <a:normAutofit lnSpcReduction="10000"/>
          </a:bodyPr>
          <a:lstStyle/>
          <a:p>
            <a:r>
              <a:rPr lang="en-US" dirty="0" smtClean="0"/>
              <a:t>The </a:t>
            </a:r>
            <a:r>
              <a:rPr lang="en-US" dirty="0"/>
              <a:t>concept of</a:t>
            </a:r>
            <a:r>
              <a:rPr lang="en-US" b="1" dirty="0"/>
              <a:t> ‘inflationary gap</a:t>
            </a:r>
            <a:r>
              <a:rPr lang="en-US" b="1" dirty="0" smtClean="0"/>
              <a:t>’</a:t>
            </a:r>
            <a:r>
              <a:rPr lang="en-US" dirty="0" smtClean="0"/>
              <a:t>—introduced </a:t>
            </a:r>
            <a:r>
              <a:rPr lang="en-US" dirty="0"/>
              <a:t>first by </a:t>
            </a:r>
            <a:r>
              <a:rPr lang="en-US" b="1" u="sng" dirty="0" err="1" smtClean="0">
                <a:solidFill>
                  <a:srgbClr val="FFFF00"/>
                </a:solidFill>
              </a:rPr>
              <a:t>J.M.Keynes</a:t>
            </a:r>
            <a:r>
              <a:rPr lang="en-US" b="1" u="sng" dirty="0" smtClean="0">
                <a:solidFill>
                  <a:srgbClr val="FFFF00"/>
                </a:solidFill>
              </a:rPr>
              <a:t>.</a:t>
            </a:r>
          </a:p>
          <a:p>
            <a:r>
              <a:rPr lang="en-US" dirty="0" smtClean="0"/>
              <a:t> </a:t>
            </a:r>
            <a:r>
              <a:rPr lang="en-US" dirty="0"/>
              <a:t>This concept may be used to measure the pressure of inflation. </a:t>
            </a:r>
            <a:endParaRPr lang="en-US" dirty="0" smtClean="0"/>
          </a:p>
          <a:p>
            <a:pPr algn="just"/>
            <a:r>
              <a:rPr lang="en-US" dirty="0"/>
              <a:t>If aggregate demand exceeds the aggregate value of output at the full employment level, there will exist an inflationary gap in the economy. </a:t>
            </a:r>
            <a:endParaRPr lang="en-US" dirty="0" smtClean="0"/>
          </a:p>
          <a:p>
            <a:pPr algn="just"/>
            <a:r>
              <a:rPr lang="en-US" dirty="0"/>
              <a:t>Aggregate demand or aggregate expenditure is composed </a:t>
            </a:r>
            <a:r>
              <a:rPr lang="en-US" dirty="0" smtClean="0"/>
              <a:t>of</a:t>
            </a:r>
          </a:p>
          <a:p>
            <a:pPr lvl="1" algn="just">
              <a:buFont typeface="Wingdings" panose="05000000000000000000" pitchFamily="2" charset="2"/>
              <a:buChar char="v"/>
            </a:pPr>
            <a:r>
              <a:rPr lang="en-US" dirty="0" smtClean="0">
                <a:solidFill>
                  <a:srgbClr val="FFFF00"/>
                </a:solidFill>
              </a:rPr>
              <a:t>    consumption </a:t>
            </a:r>
            <a:r>
              <a:rPr lang="en-US" dirty="0">
                <a:solidFill>
                  <a:srgbClr val="FFFF00"/>
                </a:solidFill>
              </a:rPr>
              <a:t>expenditure (C</a:t>
            </a:r>
            <a:r>
              <a:rPr lang="en-US" dirty="0" smtClean="0">
                <a:solidFill>
                  <a:srgbClr val="FFFF00"/>
                </a:solidFill>
              </a:rPr>
              <a:t>),</a:t>
            </a:r>
          </a:p>
          <a:p>
            <a:pPr lvl="1" algn="just">
              <a:buFont typeface="Wingdings" panose="05000000000000000000" pitchFamily="2" charset="2"/>
              <a:buChar char="v"/>
            </a:pPr>
            <a:r>
              <a:rPr lang="en-US" dirty="0" smtClean="0">
                <a:solidFill>
                  <a:srgbClr val="FFFF00"/>
                </a:solidFill>
              </a:rPr>
              <a:t> </a:t>
            </a:r>
            <a:r>
              <a:rPr lang="en-US" dirty="0">
                <a:solidFill>
                  <a:srgbClr val="FFFF00"/>
                </a:solidFill>
              </a:rPr>
              <a:t>investment expenditure (I), </a:t>
            </a:r>
            <a:endParaRPr lang="en-US" dirty="0" smtClean="0">
              <a:solidFill>
                <a:srgbClr val="FFFF00"/>
              </a:solidFill>
            </a:endParaRPr>
          </a:p>
          <a:p>
            <a:pPr lvl="1" algn="just">
              <a:buFont typeface="Wingdings" panose="05000000000000000000" pitchFamily="2" charset="2"/>
              <a:buChar char="v"/>
            </a:pPr>
            <a:r>
              <a:rPr lang="en-US" dirty="0" smtClean="0">
                <a:solidFill>
                  <a:srgbClr val="FFFF00"/>
                </a:solidFill>
              </a:rPr>
              <a:t>government </a:t>
            </a:r>
            <a:r>
              <a:rPr lang="en-US" dirty="0">
                <a:solidFill>
                  <a:srgbClr val="FFFF00"/>
                </a:solidFill>
              </a:rPr>
              <a:t>expenditure (G) and </a:t>
            </a:r>
            <a:endParaRPr lang="en-US" dirty="0" smtClean="0">
              <a:solidFill>
                <a:srgbClr val="FFFF00"/>
              </a:solidFill>
            </a:endParaRPr>
          </a:p>
          <a:p>
            <a:pPr lvl="1" algn="just">
              <a:buFont typeface="Wingdings" panose="05000000000000000000" pitchFamily="2" charset="2"/>
              <a:buChar char="v"/>
            </a:pPr>
            <a:r>
              <a:rPr lang="en-US" dirty="0" smtClean="0">
                <a:solidFill>
                  <a:srgbClr val="FFFF00"/>
                </a:solidFill>
              </a:rPr>
              <a:t>the </a:t>
            </a:r>
            <a:r>
              <a:rPr lang="en-US" dirty="0">
                <a:solidFill>
                  <a:srgbClr val="FFFF00"/>
                </a:solidFill>
              </a:rPr>
              <a:t>trade balance or the value of exports minus the value of imports (X – M). </a:t>
            </a:r>
            <a:endParaRPr lang="en-US" dirty="0" smtClean="0">
              <a:solidFill>
                <a:srgbClr val="FFFF00"/>
              </a:solidFill>
            </a:endParaRPr>
          </a:p>
          <a:p>
            <a:pPr algn="just">
              <a:buFont typeface="Wingdings" panose="05000000000000000000" pitchFamily="2" charset="2"/>
              <a:buChar char="Ø"/>
            </a:pPr>
            <a:r>
              <a:rPr lang="en-US" dirty="0"/>
              <a:t>Let us denote aggregate value of output at the full employment by </a:t>
            </a:r>
            <a:r>
              <a:rPr lang="en-US" dirty="0" err="1"/>
              <a:t>Y</a:t>
            </a:r>
            <a:r>
              <a:rPr lang="en-US" baseline="-25000" dirty="0" err="1"/>
              <a:t>f</a:t>
            </a:r>
            <a:r>
              <a:rPr lang="en-US" dirty="0"/>
              <a:t>. </a:t>
            </a:r>
            <a:endParaRPr lang="en-US" dirty="0" smtClean="0"/>
          </a:p>
          <a:p>
            <a:pPr algn="just">
              <a:buFont typeface="Wingdings" panose="05000000000000000000" pitchFamily="2" charset="2"/>
              <a:buChar char="Ø"/>
            </a:pPr>
            <a:r>
              <a:rPr lang="en-US" dirty="0"/>
              <a:t>This inflationary gap is given </a:t>
            </a:r>
            <a:r>
              <a:rPr lang="en-US" b="1" dirty="0">
                <a:solidFill>
                  <a:srgbClr val="FFFF00"/>
                </a:solidFill>
              </a:rPr>
              <a:t>by C + I + G + (X – M) &gt; </a:t>
            </a:r>
            <a:r>
              <a:rPr lang="en-US" b="1" dirty="0" err="1" smtClean="0">
                <a:solidFill>
                  <a:srgbClr val="FFFF00"/>
                </a:solidFill>
              </a:rPr>
              <a:t>Y</a:t>
            </a:r>
            <a:r>
              <a:rPr lang="en-US" b="1" baseline="-25000" dirty="0" err="1" smtClean="0">
                <a:solidFill>
                  <a:srgbClr val="FFFF00"/>
                </a:solidFill>
              </a:rPr>
              <a:t>f</a:t>
            </a:r>
            <a:endParaRPr lang="en-US" b="1" baseline="-25000" dirty="0" smtClean="0">
              <a:solidFill>
                <a:srgbClr val="FFFF00"/>
              </a:solidFill>
            </a:endParaRPr>
          </a:p>
          <a:p>
            <a:pPr algn="just">
              <a:buFont typeface="Wingdings" panose="05000000000000000000" pitchFamily="2" charset="2"/>
              <a:buChar char="Ø"/>
            </a:pPr>
            <a:r>
              <a:rPr lang="en-US" dirty="0"/>
              <a:t>The consequence of such gap is price rise. Prices continue to rise so long as this gap persists. </a:t>
            </a:r>
            <a:endParaRPr lang="en-US" dirty="0" smtClean="0"/>
          </a:p>
          <a:p>
            <a:pPr algn="just">
              <a:buFont typeface="Wingdings" panose="05000000000000000000" pitchFamily="2" charset="2"/>
              <a:buChar char="Ø"/>
            </a:pPr>
            <a:r>
              <a:rPr lang="en-US" dirty="0" smtClean="0"/>
              <a:t>Inflationary </a:t>
            </a:r>
            <a:r>
              <a:rPr lang="en-US" dirty="0"/>
              <a:t>gap thus </a:t>
            </a:r>
            <a:r>
              <a:rPr lang="en-US" dirty="0">
                <a:solidFill>
                  <a:srgbClr val="FFFF00"/>
                </a:solidFill>
              </a:rPr>
              <a:t>describes disequilibrium situation. </a:t>
            </a:r>
            <a:endParaRPr lang="en-US" dirty="0" smtClean="0">
              <a:solidFill>
                <a:srgbClr val="FFFF00"/>
              </a:solidFill>
            </a:endParaRPr>
          </a:p>
        </p:txBody>
      </p:sp>
    </p:spTree>
    <p:extLst>
      <p:ext uri="{BB962C8B-B14F-4D97-AF65-F5344CB8AC3E}">
        <p14:creationId xmlns:p14="http://schemas.microsoft.com/office/powerpoint/2010/main" val="11747181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92125" y="304800"/>
            <a:ext cx="10883798" cy="6095999"/>
          </a:xfrm>
        </p:spPr>
        <p:txBody>
          <a:bodyPr>
            <a:normAutofit fontScale="92500" lnSpcReduction="10000"/>
          </a:bodyPr>
          <a:lstStyle/>
          <a:p>
            <a:pPr>
              <a:buFont typeface="Wingdings" panose="05000000000000000000" pitchFamily="2" charset="2"/>
              <a:buChar char="v"/>
            </a:pPr>
            <a:r>
              <a:rPr lang="en-US" b="1" dirty="0">
                <a:solidFill>
                  <a:srgbClr val="FFFF00"/>
                </a:solidFill>
              </a:rPr>
              <a:t>An example will help us to clear the meaning of the concept of inflationary gap. </a:t>
            </a:r>
            <a:endParaRPr lang="en-US" b="1" dirty="0" smtClean="0">
              <a:solidFill>
                <a:srgbClr val="FFFF00"/>
              </a:solidFill>
            </a:endParaRPr>
          </a:p>
          <a:p>
            <a:pPr algn="just"/>
            <a:r>
              <a:rPr lang="en-US" dirty="0"/>
              <a:t>Suppose, the aggregate value of output at current price is </a:t>
            </a:r>
            <a:r>
              <a:rPr lang="en-US" dirty="0" err="1">
                <a:solidFill>
                  <a:srgbClr val="FFFF00"/>
                </a:solidFill>
              </a:rPr>
              <a:t>Rs</a:t>
            </a:r>
            <a:r>
              <a:rPr lang="en-US" dirty="0">
                <a:solidFill>
                  <a:srgbClr val="FFFF00"/>
                </a:solidFill>
              </a:rPr>
              <a:t>. 600 crore</a:t>
            </a:r>
            <a:r>
              <a:rPr lang="en-US" dirty="0"/>
              <a:t>. </a:t>
            </a:r>
            <a:endParaRPr lang="en-US" dirty="0" smtClean="0"/>
          </a:p>
          <a:p>
            <a:pPr algn="just"/>
            <a:r>
              <a:rPr lang="en-US" dirty="0" smtClean="0"/>
              <a:t>The </a:t>
            </a:r>
            <a:r>
              <a:rPr lang="en-US" dirty="0"/>
              <a:t>government now takes away output worth </a:t>
            </a:r>
            <a:r>
              <a:rPr lang="en-US" dirty="0" err="1">
                <a:solidFill>
                  <a:srgbClr val="FFFF00"/>
                </a:solidFill>
              </a:rPr>
              <a:t>Rs</a:t>
            </a:r>
            <a:r>
              <a:rPr lang="en-US" dirty="0">
                <a:solidFill>
                  <a:srgbClr val="FFFF00"/>
                </a:solidFill>
              </a:rPr>
              <a:t>. 100 crore </a:t>
            </a:r>
            <a:r>
              <a:rPr lang="en-US" dirty="0"/>
              <a:t>for its own requirements, leaving thus </a:t>
            </a:r>
            <a:r>
              <a:rPr lang="en-US" dirty="0" err="1">
                <a:solidFill>
                  <a:srgbClr val="FFFF00"/>
                </a:solidFill>
              </a:rPr>
              <a:t>Rs</a:t>
            </a:r>
            <a:r>
              <a:rPr lang="en-US" dirty="0">
                <a:solidFill>
                  <a:srgbClr val="FFFF00"/>
                </a:solidFill>
              </a:rPr>
              <a:t>. 500 crore </a:t>
            </a:r>
            <a:r>
              <a:rPr lang="en-US" dirty="0"/>
              <a:t>for civilian consumption. </a:t>
            </a:r>
            <a:endParaRPr lang="en-US" dirty="0" smtClean="0"/>
          </a:p>
          <a:p>
            <a:pPr algn="just"/>
            <a:r>
              <a:rPr lang="en-US" dirty="0" smtClean="0"/>
              <a:t>National </a:t>
            </a:r>
            <a:r>
              <a:rPr lang="en-US" dirty="0"/>
              <a:t>income analysis says that the value of aggregate money income equals the net value of aggregate output. </a:t>
            </a:r>
          </a:p>
          <a:p>
            <a:pPr algn="just"/>
            <a:r>
              <a:rPr lang="en-US" dirty="0"/>
              <a:t>Here also the total money income of the people (</a:t>
            </a:r>
            <a:r>
              <a:rPr lang="en-US" dirty="0" err="1"/>
              <a:t>Rs</a:t>
            </a:r>
            <a:r>
              <a:rPr lang="en-US" dirty="0"/>
              <a:t>. 500 crore) is equal to the net value of aggregate output </a:t>
            </a:r>
            <a:r>
              <a:rPr lang="en-US" dirty="0">
                <a:solidFill>
                  <a:srgbClr val="FFFF00"/>
                </a:solidFill>
              </a:rPr>
              <a:t>(i.e., </a:t>
            </a:r>
            <a:r>
              <a:rPr lang="en-US" dirty="0" err="1">
                <a:solidFill>
                  <a:srgbClr val="FFFF00"/>
                </a:solidFill>
              </a:rPr>
              <a:t>Rs</a:t>
            </a:r>
            <a:r>
              <a:rPr lang="en-US" dirty="0">
                <a:solidFill>
                  <a:srgbClr val="FFFF00"/>
                </a:solidFill>
              </a:rPr>
              <a:t>. 600 crore – </a:t>
            </a:r>
            <a:r>
              <a:rPr lang="en-US" dirty="0" err="1">
                <a:solidFill>
                  <a:srgbClr val="FFFF00"/>
                </a:solidFill>
              </a:rPr>
              <a:t>Rs</a:t>
            </a:r>
            <a:r>
              <a:rPr lang="en-US" dirty="0">
                <a:solidFill>
                  <a:srgbClr val="FFFF00"/>
                </a:solidFill>
              </a:rPr>
              <a:t>. 100 crore = </a:t>
            </a:r>
            <a:r>
              <a:rPr lang="en-US" dirty="0" err="1">
                <a:solidFill>
                  <a:srgbClr val="FFFF00"/>
                </a:solidFill>
              </a:rPr>
              <a:t>Rs</a:t>
            </a:r>
            <a:r>
              <a:rPr lang="en-US" dirty="0">
                <a:solidFill>
                  <a:srgbClr val="FFFF00"/>
                </a:solidFill>
              </a:rPr>
              <a:t>. 500 crore). </a:t>
            </a:r>
            <a:endParaRPr lang="en-US" dirty="0" smtClean="0">
              <a:solidFill>
                <a:srgbClr val="FFFF00"/>
              </a:solidFill>
            </a:endParaRPr>
          </a:p>
          <a:p>
            <a:pPr algn="just"/>
            <a:r>
              <a:rPr lang="en-US" dirty="0" smtClean="0"/>
              <a:t>Thus</a:t>
            </a:r>
            <a:r>
              <a:rPr lang="en-US" dirty="0"/>
              <a:t>, prices will remain stable since aggregate expenditure is equal to aggregate output. </a:t>
            </a:r>
            <a:endParaRPr lang="en-US" dirty="0" smtClean="0"/>
          </a:p>
          <a:p>
            <a:pPr algn="just"/>
            <a:r>
              <a:rPr lang="en-US" dirty="0" smtClean="0"/>
              <a:t>Let </a:t>
            </a:r>
            <a:r>
              <a:rPr lang="en-US" dirty="0"/>
              <a:t>us further assume that the money income of the community is increased to </a:t>
            </a:r>
            <a:r>
              <a:rPr lang="en-US" dirty="0" err="1">
                <a:solidFill>
                  <a:srgbClr val="FFFF00"/>
                </a:solidFill>
              </a:rPr>
              <a:t>Rs</a:t>
            </a:r>
            <a:r>
              <a:rPr lang="en-US" dirty="0">
                <a:solidFill>
                  <a:srgbClr val="FFFF00"/>
                </a:solidFill>
              </a:rPr>
              <a:t>. 800 crore </a:t>
            </a:r>
            <a:r>
              <a:rPr lang="en-US" dirty="0"/>
              <a:t>by creating additional purchasing power. </a:t>
            </a:r>
            <a:endParaRPr lang="en-US" dirty="0" smtClean="0"/>
          </a:p>
          <a:p>
            <a:pPr algn="just"/>
            <a:r>
              <a:rPr lang="en-US" dirty="0"/>
              <a:t>Let the government takes away </a:t>
            </a:r>
            <a:r>
              <a:rPr lang="en-US" dirty="0" err="1">
                <a:solidFill>
                  <a:srgbClr val="FFFF00"/>
                </a:solidFill>
              </a:rPr>
              <a:t>Rs</a:t>
            </a:r>
            <a:r>
              <a:rPr lang="en-US" dirty="0">
                <a:solidFill>
                  <a:srgbClr val="FFFF00"/>
                </a:solidFill>
              </a:rPr>
              <a:t>. 50 crore </a:t>
            </a:r>
            <a:r>
              <a:rPr lang="en-US" dirty="0"/>
              <a:t>as taxes. </a:t>
            </a:r>
            <a:endParaRPr lang="en-US" dirty="0" smtClean="0"/>
          </a:p>
          <a:p>
            <a:pPr algn="just"/>
            <a:r>
              <a:rPr lang="en-US" dirty="0" smtClean="0"/>
              <a:t>A </a:t>
            </a:r>
            <a:r>
              <a:rPr lang="en-US" dirty="0"/>
              <a:t>part of the increased income, </a:t>
            </a:r>
            <a:r>
              <a:rPr lang="en-US" dirty="0">
                <a:solidFill>
                  <a:srgbClr val="FFFF00"/>
                </a:solidFill>
              </a:rPr>
              <a:t>say </a:t>
            </a:r>
            <a:r>
              <a:rPr lang="en-US" dirty="0" err="1">
                <a:solidFill>
                  <a:srgbClr val="FFFF00"/>
                </a:solidFill>
              </a:rPr>
              <a:t>Rs</a:t>
            </a:r>
            <a:r>
              <a:rPr lang="en-US" dirty="0">
                <a:solidFill>
                  <a:srgbClr val="FFFF00"/>
                </a:solidFill>
              </a:rPr>
              <a:t>. 100 crore, </a:t>
            </a:r>
            <a:r>
              <a:rPr lang="en-US" dirty="0"/>
              <a:t>may now be saved. </a:t>
            </a:r>
            <a:endParaRPr lang="en-US" dirty="0" smtClean="0"/>
          </a:p>
          <a:p>
            <a:pPr algn="just"/>
            <a:r>
              <a:rPr lang="en-US" dirty="0" smtClean="0"/>
              <a:t>So </a:t>
            </a:r>
            <a:r>
              <a:rPr lang="en-US" dirty="0"/>
              <a:t>the net disposal income available for spending becomes </a:t>
            </a:r>
            <a:r>
              <a:rPr lang="en-US" dirty="0" err="1"/>
              <a:t>Rs</a:t>
            </a:r>
            <a:r>
              <a:rPr lang="en-US" dirty="0"/>
              <a:t>. (800 – 50 – 100 =) </a:t>
            </a:r>
            <a:r>
              <a:rPr lang="en-US" dirty="0">
                <a:solidFill>
                  <a:srgbClr val="FFFF00"/>
                </a:solidFill>
              </a:rPr>
              <a:t>650 crore</a:t>
            </a:r>
            <a:r>
              <a:rPr lang="en-US" dirty="0"/>
              <a:t>. </a:t>
            </a:r>
            <a:endParaRPr lang="en-US" dirty="0" smtClean="0"/>
          </a:p>
          <a:p>
            <a:pPr algn="just"/>
            <a:r>
              <a:rPr lang="en-US" dirty="0" smtClean="0"/>
              <a:t>Since </a:t>
            </a:r>
            <a:r>
              <a:rPr lang="en-US" dirty="0"/>
              <a:t>the aggregate demand at old prices is </a:t>
            </a:r>
            <a:r>
              <a:rPr lang="en-US" dirty="0" err="1"/>
              <a:t>Rs</a:t>
            </a:r>
            <a:r>
              <a:rPr lang="en-US" dirty="0"/>
              <a:t>. 500 crore, an excess of </a:t>
            </a:r>
            <a:r>
              <a:rPr lang="en-US" dirty="0" err="1"/>
              <a:t>Rs</a:t>
            </a:r>
            <a:r>
              <a:rPr lang="en-US" dirty="0"/>
              <a:t>. </a:t>
            </a:r>
            <a:r>
              <a:rPr lang="en-US" dirty="0">
                <a:solidFill>
                  <a:srgbClr val="FFFF00"/>
                </a:solidFill>
              </a:rPr>
              <a:t>150 crore appears. </a:t>
            </a:r>
          </a:p>
          <a:p>
            <a:pPr>
              <a:buFont typeface="Wingdings" panose="05000000000000000000" pitchFamily="2" charset="2"/>
              <a:buChar char="v"/>
            </a:pPr>
            <a:endParaRPr lang="en-IN" b="1" dirty="0">
              <a:solidFill>
                <a:srgbClr val="FFFF00"/>
              </a:solidFill>
            </a:endParaRPr>
          </a:p>
        </p:txBody>
      </p:sp>
    </p:spTree>
    <p:extLst>
      <p:ext uri="{BB962C8B-B14F-4D97-AF65-F5344CB8AC3E}">
        <p14:creationId xmlns:p14="http://schemas.microsoft.com/office/powerpoint/2010/main" val="16992611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06963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5304" y="137653"/>
            <a:ext cx="6912078" cy="6469624"/>
          </a:xfrm>
        </p:spPr>
        <p:txBody>
          <a:bodyPr/>
          <a:lstStyle/>
          <a:p>
            <a:pPr marL="0" indent="0">
              <a:buNone/>
            </a:pPr>
            <a:endParaRPr lang="en-IN" dirty="0">
              <a:solidFill>
                <a:srgbClr val="FFFF00"/>
              </a:solidFill>
            </a:endParaRPr>
          </a:p>
        </p:txBody>
      </p:sp>
      <p:pic>
        <p:nvPicPr>
          <p:cNvPr id="5" name="Picture 4"/>
          <p:cNvPicPr>
            <a:picLocks noChangeAspect="1"/>
          </p:cNvPicPr>
          <p:nvPr/>
        </p:nvPicPr>
        <p:blipFill>
          <a:blip r:embed="rId2">
            <a:duotone>
              <a:prstClr val="black"/>
              <a:schemeClr val="accent5">
                <a:tint val="45000"/>
                <a:satMod val="400000"/>
              </a:schemeClr>
            </a:duotone>
          </a:blip>
          <a:stretch>
            <a:fillRect/>
          </a:stretch>
        </p:blipFill>
        <p:spPr>
          <a:xfrm>
            <a:off x="275303" y="235975"/>
            <a:ext cx="6793663" cy="637130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TextBox 5"/>
          <p:cNvSpPr txBox="1"/>
          <p:nvPr/>
        </p:nvSpPr>
        <p:spPr>
          <a:xfrm>
            <a:off x="7187382" y="1091381"/>
            <a:ext cx="4640824" cy="5355312"/>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dirty="0"/>
              <a:t>We now graphically explain this gap with the help of the </a:t>
            </a:r>
            <a:r>
              <a:rPr lang="en-US" b="1" dirty="0">
                <a:solidFill>
                  <a:srgbClr val="FFFF00"/>
                </a:solidFill>
              </a:rPr>
              <a:t>Keynesian cross </a:t>
            </a:r>
            <a:r>
              <a:rPr lang="en-US" dirty="0"/>
              <a:t>that we use in connection with the determination of equilibrium national </a:t>
            </a:r>
            <a:r>
              <a:rPr lang="en-US" dirty="0" smtClean="0"/>
              <a:t>income</a:t>
            </a:r>
          </a:p>
          <a:p>
            <a:pPr marL="285750" indent="-285750" algn="just">
              <a:lnSpc>
                <a:spcPct val="150000"/>
              </a:lnSpc>
              <a:buFont typeface="Arial" panose="020B0604020202020204" pitchFamily="34" charset="0"/>
              <a:buChar char="•"/>
            </a:pPr>
            <a:r>
              <a:rPr lang="en-US" dirty="0" smtClean="0"/>
              <a:t>If the </a:t>
            </a:r>
            <a:r>
              <a:rPr lang="en-US" b="1" dirty="0">
                <a:solidFill>
                  <a:srgbClr val="FFFF00"/>
                </a:solidFill>
              </a:rPr>
              <a:t>AD curve shifts up to AD’, </a:t>
            </a:r>
            <a:r>
              <a:rPr lang="en-US" dirty="0"/>
              <a:t>equilibrium output will not increase since output cannot be increased beyond the full employment level. </a:t>
            </a:r>
            <a:endParaRPr lang="en-US" dirty="0" smtClean="0"/>
          </a:p>
          <a:p>
            <a:pPr marL="285750" indent="-285750" algn="just">
              <a:lnSpc>
                <a:spcPct val="150000"/>
              </a:lnSpc>
              <a:buFont typeface="Arial" panose="020B0604020202020204" pitchFamily="34" charset="0"/>
              <a:buChar char="•"/>
            </a:pPr>
            <a:r>
              <a:rPr lang="en-US" dirty="0" smtClean="0"/>
              <a:t>At </a:t>
            </a:r>
            <a:r>
              <a:rPr lang="en-US" dirty="0" err="1" smtClean="0"/>
              <a:t>Y</a:t>
            </a:r>
            <a:r>
              <a:rPr lang="en-US" baseline="-25000" dirty="0" err="1" smtClean="0"/>
              <a:t>f</a:t>
            </a:r>
            <a:r>
              <a:rPr lang="en-US" dirty="0" smtClean="0"/>
              <a:t> </a:t>
            </a:r>
            <a:r>
              <a:rPr lang="en-US" dirty="0"/>
              <a:t>level of full employment output, there occurs an </a:t>
            </a:r>
            <a:r>
              <a:rPr lang="en-US" b="1" dirty="0">
                <a:solidFill>
                  <a:srgbClr val="FFFF00"/>
                </a:solidFill>
              </a:rPr>
              <a:t>inflationary gap to the extent of AB.</a:t>
            </a:r>
            <a:endParaRPr lang="en-US" b="1" dirty="0" smtClean="0">
              <a:solidFill>
                <a:srgbClr val="FFFF00"/>
              </a:solidFill>
            </a:endParaRPr>
          </a:p>
          <a:p>
            <a:pPr algn="just"/>
            <a:endParaRPr lang="en-IN" dirty="0"/>
          </a:p>
        </p:txBody>
      </p:sp>
    </p:spTree>
    <p:extLst>
      <p:ext uri="{BB962C8B-B14F-4D97-AF65-F5344CB8AC3E}">
        <p14:creationId xmlns:p14="http://schemas.microsoft.com/office/powerpoint/2010/main" val="31352457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9703" y="452718"/>
            <a:ext cx="8861131" cy="668159"/>
          </a:xfrm>
        </p:spPr>
        <p:txBody>
          <a:bodyPr/>
          <a:lstStyle/>
          <a:p>
            <a:pPr algn="ctr"/>
            <a:r>
              <a:rPr lang="en-US" b="1" dirty="0">
                <a:solidFill>
                  <a:srgbClr val="FFFF00"/>
                </a:solidFill>
              </a:rPr>
              <a:t>Deflationary </a:t>
            </a:r>
            <a:r>
              <a:rPr lang="en-US" b="1" dirty="0" smtClean="0">
                <a:solidFill>
                  <a:srgbClr val="FFFF00"/>
                </a:solidFill>
              </a:rPr>
              <a:t>Gap</a:t>
            </a:r>
            <a:r>
              <a:rPr lang="en-US" b="1" dirty="0"/>
              <a:t/>
            </a:r>
            <a:br>
              <a:rPr lang="en-US" b="1" dirty="0"/>
            </a:br>
            <a:endParaRPr lang="en-IN" dirty="0"/>
          </a:p>
        </p:txBody>
      </p:sp>
      <p:sp>
        <p:nvSpPr>
          <p:cNvPr id="3" name="Content Placeholder 2"/>
          <p:cNvSpPr>
            <a:spLocks noGrp="1"/>
          </p:cNvSpPr>
          <p:nvPr>
            <p:ph idx="1"/>
          </p:nvPr>
        </p:nvSpPr>
        <p:spPr>
          <a:xfrm>
            <a:off x="1103312" y="1406014"/>
            <a:ext cx="8946541" cy="4842386"/>
          </a:xfrm>
        </p:spPr>
        <p:txBody>
          <a:bodyPr>
            <a:normAutofit/>
          </a:bodyPr>
          <a:lstStyle/>
          <a:p>
            <a:pPr algn="just"/>
            <a:r>
              <a:rPr lang="en-US" sz="2400" dirty="0" smtClean="0"/>
              <a:t>If </a:t>
            </a:r>
            <a:r>
              <a:rPr lang="en-US" sz="2400" dirty="0"/>
              <a:t>the equilibrium level of income is estimated to be below the full employment level of income then emerges deflationary gap. If in the economy there arises insufficient aggregate demand, equilibrium in the economy will occur to the left of the full employment income (</a:t>
            </a:r>
            <a:r>
              <a:rPr lang="en-US" sz="2400" dirty="0" err="1"/>
              <a:t>Y</a:t>
            </a:r>
            <a:r>
              <a:rPr lang="en-US" sz="2400" baseline="-25000" dirty="0" err="1"/>
              <a:t>f</a:t>
            </a:r>
            <a:r>
              <a:rPr lang="en-US" sz="2400" dirty="0"/>
              <a:t>). </a:t>
            </a:r>
          </a:p>
          <a:p>
            <a:pPr algn="just"/>
            <a:r>
              <a:rPr lang="en-US" sz="2400" dirty="0"/>
              <a:t>In other words, a deflationary gap shows the amount by which aggregate demand must be increased so that equilibrium level of income is increased to the full employment level</a:t>
            </a:r>
          </a:p>
          <a:p>
            <a:pPr algn="just"/>
            <a:endParaRPr lang="en-IN" sz="2400" dirty="0"/>
          </a:p>
        </p:txBody>
      </p:sp>
    </p:spTree>
    <p:extLst>
      <p:ext uri="{BB962C8B-B14F-4D97-AF65-F5344CB8AC3E}">
        <p14:creationId xmlns:p14="http://schemas.microsoft.com/office/powerpoint/2010/main" val="3778515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IN" sz="7200" dirty="0" smtClean="0">
                <a:solidFill>
                  <a:srgbClr val="FFFF00"/>
                </a:solidFill>
                <a:latin typeface="Algerian" panose="04020705040A02060702" pitchFamily="82" charset="0"/>
              </a:rPr>
              <a:t>THANK YOU </a:t>
            </a:r>
            <a:endParaRPr lang="en-IN" sz="7200" dirty="0">
              <a:solidFill>
                <a:srgbClr val="FFFF00"/>
              </a:solidFill>
              <a:latin typeface="Algerian" panose="04020705040A02060702" pitchFamily="82" charset="0"/>
            </a:endParaRPr>
          </a:p>
        </p:txBody>
      </p:sp>
    </p:spTree>
    <p:extLst>
      <p:ext uri="{BB962C8B-B14F-4D97-AF65-F5344CB8AC3E}">
        <p14:creationId xmlns:p14="http://schemas.microsoft.com/office/powerpoint/2010/main" val="26274176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29</TotalTime>
  <Words>545</Words>
  <Application>Microsoft Office PowerPoint</Application>
  <PresentationFormat>Widescreen</PresentationFormat>
  <Paragraphs>34</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Algerian</vt:lpstr>
      <vt:lpstr>Arial</vt:lpstr>
      <vt:lpstr>Century Gothic</vt:lpstr>
      <vt:lpstr>Wingdings</vt:lpstr>
      <vt:lpstr>Wingdings 3</vt:lpstr>
      <vt:lpstr>Ion</vt:lpstr>
      <vt:lpstr>INFLATIONARY GAP</vt:lpstr>
      <vt:lpstr>CONCEPT</vt:lpstr>
      <vt:lpstr>PowerPoint Presentation</vt:lpstr>
      <vt:lpstr>PowerPoint Presentation</vt:lpstr>
      <vt:lpstr>PowerPoint Presentation</vt:lpstr>
      <vt:lpstr>Deflationary Gap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INFLATIONARY GAP</dc:title>
  <dc:creator>LENOVO</dc:creator>
  <cp:lastModifiedBy>LENOVO</cp:lastModifiedBy>
  <cp:revision>4</cp:revision>
  <dcterms:created xsi:type="dcterms:W3CDTF">2021-06-04T04:27:55Z</dcterms:created>
  <dcterms:modified xsi:type="dcterms:W3CDTF">2021-06-04T04:57:44Z</dcterms:modified>
</cp:coreProperties>
</file>