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CCDC90-6EE8-4584-B533-7F70FF70AF80}" type="datetimeFigureOut">
              <a:rPr lang="en-IN" smtClean="0"/>
              <a:t>02-06-2021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2C24D-C8ED-4B48-BB27-762EB2BBA475}" type="slidenum">
              <a:rPr lang="en-IN" smtClean="0"/>
              <a:t>‹#›</a:t>
            </a:fld>
            <a:endParaRPr lang="en-IN"/>
          </a:p>
        </p:txBody>
      </p:sp>
    </p:spTree>
    <p:extLst>
      <p:ext uri="{BB962C8B-B14F-4D97-AF65-F5344CB8AC3E}">
        <p14:creationId xmlns:p14="http://schemas.microsoft.com/office/powerpoint/2010/main" val="1730411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CCDC90-6EE8-4584-B533-7F70FF70AF80}" type="datetimeFigureOut">
              <a:rPr lang="en-IN" smtClean="0"/>
              <a:t>02-06-2021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2C24D-C8ED-4B48-BB27-762EB2BBA475}" type="slidenum">
              <a:rPr lang="en-IN" smtClean="0"/>
              <a:t>‹#›</a:t>
            </a:fld>
            <a:endParaRPr lang="en-IN"/>
          </a:p>
        </p:txBody>
      </p:sp>
    </p:spTree>
    <p:extLst>
      <p:ext uri="{BB962C8B-B14F-4D97-AF65-F5344CB8AC3E}">
        <p14:creationId xmlns:p14="http://schemas.microsoft.com/office/powerpoint/2010/main" val="1757806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CCDC90-6EE8-4584-B533-7F70FF70AF80}" type="datetimeFigureOut">
              <a:rPr lang="en-IN" smtClean="0"/>
              <a:t>02-06-2021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2C24D-C8ED-4B48-BB27-762EB2BBA475}"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841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CCDC90-6EE8-4584-B533-7F70FF70AF80}" type="datetimeFigureOut">
              <a:rPr lang="en-IN" smtClean="0"/>
              <a:t>02-06-2021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2C24D-C8ED-4B48-BB27-762EB2BBA475}" type="slidenum">
              <a:rPr lang="en-IN" smtClean="0"/>
              <a:t>‹#›</a:t>
            </a:fld>
            <a:endParaRPr lang="en-IN"/>
          </a:p>
        </p:txBody>
      </p:sp>
    </p:spTree>
    <p:extLst>
      <p:ext uri="{BB962C8B-B14F-4D97-AF65-F5344CB8AC3E}">
        <p14:creationId xmlns:p14="http://schemas.microsoft.com/office/powerpoint/2010/main" val="2722898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CCDC90-6EE8-4584-B533-7F70FF70AF80}" type="datetimeFigureOut">
              <a:rPr lang="en-IN" smtClean="0"/>
              <a:t>02-06-2021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2C24D-C8ED-4B48-BB27-762EB2BBA475}"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6889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CCDC90-6EE8-4584-B533-7F70FF70AF80}" type="datetimeFigureOut">
              <a:rPr lang="en-IN" smtClean="0"/>
              <a:t>02-06-2021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2C24D-C8ED-4B48-BB27-762EB2BBA475}" type="slidenum">
              <a:rPr lang="en-IN" smtClean="0"/>
              <a:t>‹#›</a:t>
            </a:fld>
            <a:endParaRPr lang="en-IN"/>
          </a:p>
        </p:txBody>
      </p:sp>
    </p:spTree>
    <p:extLst>
      <p:ext uri="{BB962C8B-B14F-4D97-AF65-F5344CB8AC3E}">
        <p14:creationId xmlns:p14="http://schemas.microsoft.com/office/powerpoint/2010/main" val="1256837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CCDC90-6EE8-4584-B533-7F70FF70AF80}" type="datetimeFigureOut">
              <a:rPr lang="en-IN" smtClean="0"/>
              <a:t>02-06-2021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2C24D-C8ED-4B48-BB27-762EB2BBA475}" type="slidenum">
              <a:rPr lang="en-IN" smtClean="0"/>
              <a:t>‹#›</a:t>
            </a:fld>
            <a:endParaRPr lang="en-IN"/>
          </a:p>
        </p:txBody>
      </p:sp>
    </p:spTree>
    <p:extLst>
      <p:ext uri="{BB962C8B-B14F-4D97-AF65-F5344CB8AC3E}">
        <p14:creationId xmlns:p14="http://schemas.microsoft.com/office/powerpoint/2010/main" val="834969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CCDC90-6EE8-4584-B533-7F70FF70AF80}" type="datetimeFigureOut">
              <a:rPr lang="en-IN" smtClean="0"/>
              <a:t>02-06-2021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2C24D-C8ED-4B48-BB27-762EB2BBA475}" type="slidenum">
              <a:rPr lang="en-IN" smtClean="0"/>
              <a:t>‹#›</a:t>
            </a:fld>
            <a:endParaRPr lang="en-IN"/>
          </a:p>
        </p:txBody>
      </p:sp>
    </p:spTree>
    <p:extLst>
      <p:ext uri="{BB962C8B-B14F-4D97-AF65-F5344CB8AC3E}">
        <p14:creationId xmlns:p14="http://schemas.microsoft.com/office/powerpoint/2010/main" val="1158270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CCDC90-6EE8-4584-B533-7F70FF70AF80}" type="datetimeFigureOut">
              <a:rPr lang="en-IN" smtClean="0"/>
              <a:t>02-06-2021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2C24D-C8ED-4B48-BB27-762EB2BBA475}" type="slidenum">
              <a:rPr lang="en-IN" smtClean="0"/>
              <a:t>‹#›</a:t>
            </a:fld>
            <a:endParaRPr lang="en-IN"/>
          </a:p>
        </p:txBody>
      </p:sp>
    </p:spTree>
    <p:extLst>
      <p:ext uri="{BB962C8B-B14F-4D97-AF65-F5344CB8AC3E}">
        <p14:creationId xmlns:p14="http://schemas.microsoft.com/office/powerpoint/2010/main" val="82088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CCDC90-6EE8-4584-B533-7F70FF70AF80}" type="datetimeFigureOut">
              <a:rPr lang="en-IN" smtClean="0"/>
              <a:t>02-06-2021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2C24D-C8ED-4B48-BB27-762EB2BBA475}" type="slidenum">
              <a:rPr lang="en-IN" smtClean="0"/>
              <a:t>‹#›</a:t>
            </a:fld>
            <a:endParaRPr lang="en-IN"/>
          </a:p>
        </p:txBody>
      </p:sp>
    </p:spTree>
    <p:extLst>
      <p:ext uri="{BB962C8B-B14F-4D97-AF65-F5344CB8AC3E}">
        <p14:creationId xmlns:p14="http://schemas.microsoft.com/office/powerpoint/2010/main" val="2603335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CCDC90-6EE8-4584-B533-7F70FF70AF80}" type="datetimeFigureOut">
              <a:rPr lang="en-IN" smtClean="0"/>
              <a:t>02-06-2021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02C24D-C8ED-4B48-BB27-762EB2BBA475}" type="slidenum">
              <a:rPr lang="en-IN" smtClean="0"/>
              <a:t>‹#›</a:t>
            </a:fld>
            <a:endParaRPr lang="en-IN"/>
          </a:p>
        </p:txBody>
      </p:sp>
    </p:spTree>
    <p:extLst>
      <p:ext uri="{BB962C8B-B14F-4D97-AF65-F5344CB8AC3E}">
        <p14:creationId xmlns:p14="http://schemas.microsoft.com/office/powerpoint/2010/main" val="271172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CCDC90-6EE8-4584-B533-7F70FF70AF80}" type="datetimeFigureOut">
              <a:rPr lang="en-IN" smtClean="0"/>
              <a:t>02-06-2021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02C24D-C8ED-4B48-BB27-762EB2BBA475}" type="slidenum">
              <a:rPr lang="en-IN" smtClean="0"/>
              <a:t>‹#›</a:t>
            </a:fld>
            <a:endParaRPr lang="en-IN"/>
          </a:p>
        </p:txBody>
      </p:sp>
    </p:spTree>
    <p:extLst>
      <p:ext uri="{BB962C8B-B14F-4D97-AF65-F5344CB8AC3E}">
        <p14:creationId xmlns:p14="http://schemas.microsoft.com/office/powerpoint/2010/main" val="357729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CCDC90-6EE8-4584-B533-7F70FF70AF80}" type="datetimeFigureOut">
              <a:rPr lang="en-IN" smtClean="0"/>
              <a:t>02-06-2021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602C24D-C8ED-4B48-BB27-762EB2BBA475}" type="slidenum">
              <a:rPr lang="en-IN" smtClean="0"/>
              <a:t>‹#›</a:t>
            </a:fld>
            <a:endParaRPr lang="en-IN"/>
          </a:p>
        </p:txBody>
      </p:sp>
    </p:spTree>
    <p:extLst>
      <p:ext uri="{BB962C8B-B14F-4D97-AF65-F5344CB8AC3E}">
        <p14:creationId xmlns:p14="http://schemas.microsoft.com/office/powerpoint/2010/main" val="784990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CDC90-6EE8-4584-B533-7F70FF70AF80}" type="datetimeFigureOut">
              <a:rPr lang="en-IN" smtClean="0"/>
              <a:t>02-06-2021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02C24D-C8ED-4B48-BB27-762EB2BBA475}" type="slidenum">
              <a:rPr lang="en-IN" smtClean="0"/>
              <a:t>‹#›</a:t>
            </a:fld>
            <a:endParaRPr lang="en-IN"/>
          </a:p>
        </p:txBody>
      </p:sp>
    </p:spTree>
    <p:extLst>
      <p:ext uri="{BB962C8B-B14F-4D97-AF65-F5344CB8AC3E}">
        <p14:creationId xmlns:p14="http://schemas.microsoft.com/office/powerpoint/2010/main" val="204358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CCDC90-6EE8-4584-B533-7F70FF70AF80}" type="datetimeFigureOut">
              <a:rPr lang="en-IN" smtClean="0"/>
              <a:t>02-06-2021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02C24D-C8ED-4B48-BB27-762EB2BBA475}" type="slidenum">
              <a:rPr lang="en-IN" smtClean="0"/>
              <a:t>‹#›</a:t>
            </a:fld>
            <a:endParaRPr lang="en-IN"/>
          </a:p>
        </p:txBody>
      </p:sp>
    </p:spTree>
    <p:extLst>
      <p:ext uri="{BB962C8B-B14F-4D97-AF65-F5344CB8AC3E}">
        <p14:creationId xmlns:p14="http://schemas.microsoft.com/office/powerpoint/2010/main" val="443362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02C24D-C8ED-4B48-BB27-762EB2BBA475}" type="slidenum">
              <a:rPr lang="en-IN" smtClean="0"/>
              <a:t>‹#›</a:t>
            </a:fld>
            <a:endParaRPr lang="en-IN"/>
          </a:p>
        </p:txBody>
      </p:sp>
      <p:sp>
        <p:nvSpPr>
          <p:cNvPr id="5" name="Date Placeholder 4"/>
          <p:cNvSpPr>
            <a:spLocks noGrp="1"/>
          </p:cNvSpPr>
          <p:nvPr>
            <p:ph type="dt" sz="half" idx="10"/>
          </p:nvPr>
        </p:nvSpPr>
        <p:spPr/>
        <p:txBody>
          <a:bodyPr/>
          <a:lstStyle/>
          <a:p>
            <a:fld id="{B5CCDC90-6EE8-4584-B533-7F70FF70AF80}" type="datetimeFigureOut">
              <a:rPr lang="en-IN" smtClean="0"/>
              <a:t>02-06-2021</a:t>
            </a:fld>
            <a:endParaRPr lang="en-IN"/>
          </a:p>
        </p:txBody>
      </p:sp>
    </p:spTree>
    <p:extLst>
      <p:ext uri="{BB962C8B-B14F-4D97-AF65-F5344CB8AC3E}">
        <p14:creationId xmlns:p14="http://schemas.microsoft.com/office/powerpoint/2010/main" val="269956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CCDC90-6EE8-4584-B533-7F70FF70AF80}" type="datetimeFigureOut">
              <a:rPr lang="en-IN" smtClean="0"/>
              <a:t>02-06-2021</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602C24D-C8ED-4B48-BB27-762EB2BBA475}" type="slidenum">
              <a:rPr lang="en-IN" smtClean="0"/>
              <a:t>‹#›</a:t>
            </a:fld>
            <a:endParaRPr lang="en-IN"/>
          </a:p>
        </p:txBody>
      </p:sp>
    </p:spTree>
    <p:extLst>
      <p:ext uri="{BB962C8B-B14F-4D97-AF65-F5344CB8AC3E}">
        <p14:creationId xmlns:p14="http://schemas.microsoft.com/office/powerpoint/2010/main" val="73951870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b="1" dirty="0">
                <a:solidFill>
                  <a:schemeClr val="tx2"/>
                </a:solidFill>
              </a:rPr>
              <a:t>Kinked Demand Curve Model</a:t>
            </a:r>
            <a:endParaRPr lang="en-IN" sz="4400" dirty="0">
              <a:solidFill>
                <a:schemeClr val="tx2"/>
              </a:solidFill>
            </a:endParaRPr>
          </a:p>
        </p:txBody>
      </p:sp>
      <p:sp>
        <p:nvSpPr>
          <p:cNvPr id="3" name="Subtitle 2"/>
          <p:cNvSpPr>
            <a:spLocks noGrp="1"/>
          </p:cNvSpPr>
          <p:nvPr>
            <p:ph type="subTitle" idx="1"/>
          </p:nvPr>
        </p:nvSpPr>
        <p:spPr/>
        <p:txBody>
          <a:bodyPr/>
          <a:lstStyle/>
          <a:p>
            <a:pPr algn="ctr"/>
            <a:r>
              <a:rPr lang="en-US" dirty="0" smtClean="0"/>
              <a:t>Prepared by Anindita Chakravarty</a:t>
            </a:r>
            <a:endParaRPr lang="en-IN" dirty="0"/>
          </a:p>
        </p:txBody>
      </p:sp>
    </p:spTree>
    <p:extLst>
      <p:ext uri="{BB962C8B-B14F-4D97-AF65-F5344CB8AC3E}">
        <p14:creationId xmlns:p14="http://schemas.microsoft.com/office/powerpoint/2010/main" val="3493428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6748"/>
          </a:xfrm>
        </p:spPr>
        <p:txBody>
          <a:bodyPr/>
          <a:lstStyle/>
          <a:p>
            <a:r>
              <a:rPr lang="en-US" dirty="0" smtClean="0"/>
              <a:t>INTRODUCTION</a:t>
            </a:r>
            <a:endParaRPr lang="en-IN" dirty="0"/>
          </a:p>
        </p:txBody>
      </p:sp>
      <p:sp>
        <p:nvSpPr>
          <p:cNvPr id="3" name="Content Placeholder 2"/>
          <p:cNvSpPr>
            <a:spLocks noGrp="1"/>
          </p:cNvSpPr>
          <p:nvPr>
            <p:ph idx="1"/>
          </p:nvPr>
        </p:nvSpPr>
        <p:spPr>
          <a:xfrm>
            <a:off x="677333" y="1563329"/>
            <a:ext cx="8948447" cy="4478033"/>
          </a:xfrm>
        </p:spPr>
        <p:txBody>
          <a:bodyPr>
            <a:normAutofit/>
          </a:bodyPr>
          <a:lstStyle/>
          <a:p>
            <a:pPr algn="just"/>
            <a:r>
              <a:rPr lang="en-US" sz="2000" dirty="0"/>
              <a:t>The kinked demand curve of oligopoly was developed by </a:t>
            </a:r>
            <a:r>
              <a:rPr lang="en-US" sz="2000" b="1" u="sng" dirty="0"/>
              <a:t>Paul M. </a:t>
            </a:r>
            <a:r>
              <a:rPr lang="en-US" sz="2000" b="1" u="sng" dirty="0" err="1"/>
              <a:t>Sweezy</a:t>
            </a:r>
            <a:r>
              <a:rPr lang="en-US" sz="2000" b="1" u="sng" dirty="0"/>
              <a:t> in 1939. </a:t>
            </a:r>
            <a:endParaRPr lang="en-US" sz="2000" b="1" u="sng" dirty="0" smtClean="0"/>
          </a:p>
          <a:p>
            <a:pPr algn="just"/>
            <a:r>
              <a:rPr lang="en-US" sz="2000" dirty="0"/>
              <a:t>The model advocates that the </a:t>
            </a:r>
            <a:r>
              <a:rPr lang="en-US" sz="2000" b="1" i="1" dirty="0"/>
              <a:t>behavior of oligopolistic organizations remain stable </a:t>
            </a:r>
            <a:r>
              <a:rPr lang="en-US" sz="2000" dirty="0"/>
              <a:t>when the price and output are determined. </a:t>
            </a:r>
            <a:endParaRPr lang="en-US" sz="2000" dirty="0" smtClean="0"/>
          </a:p>
          <a:p>
            <a:pPr algn="just"/>
            <a:r>
              <a:rPr lang="en-US" sz="2000" dirty="0"/>
              <a:t>This implies that an oligopolistic market is characterized by a </a:t>
            </a:r>
            <a:r>
              <a:rPr lang="en-US" sz="2000" b="1" i="1" dirty="0">
                <a:solidFill>
                  <a:schemeClr val="tx2"/>
                </a:solidFill>
              </a:rPr>
              <a:t>certain degree of price rigidity or stability</a:t>
            </a:r>
            <a:r>
              <a:rPr lang="en-US" sz="2000" dirty="0"/>
              <a:t>, especially when there is a change in prices in downward direction</a:t>
            </a:r>
            <a:r>
              <a:rPr lang="en-US" sz="2000" dirty="0" smtClean="0"/>
              <a:t>.</a:t>
            </a:r>
          </a:p>
          <a:p>
            <a:pPr algn="just"/>
            <a:r>
              <a:rPr lang="en-US" sz="2000" dirty="0"/>
              <a:t>There can be </a:t>
            </a:r>
            <a:r>
              <a:rPr lang="en-US" sz="2000" b="1" dirty="0"/>
              <a:t>two possible reactions of rival organizations </a:t>
            </a:r>
            <a:r>
              <a:rPr lang="en-US" sz="2000" dirty="0"/>
              <a:t>when there are changes in the price of a particular oligopolistic organization. </a:t>
            </a:r>
            <a:endParaRPr lang="en-US" sz="2000" dirty="0" smtClean="0"/>
          </a:p>
          <a:p>
            <a:pPr lvl="1" algn="just"/>
            <a:r>
              <a:rPr lang="en-US" sz="2000" dirty="0"/>
              <a:t>The rival organizations would either follow price cuts, but not price hikes </a:t>
            </a:r>
            <a:endParaRPr lang="en-US" sz="2000" dirty="0" smtClean="0"/>
          </a:p>
          <a:p>
            <a:pPr lvl="1" algn="just"/>
            <a:r>
              <a:rPr lang="en-US" sz="2000" dirty="0" smtClean="0"/>
              <a:t> </a:t>
            </a:r>
            <a:r>
              <a:rPr lang="en-US" sz="2000" dirty="0"/>
              <a:t>T</a:t>
            </a:r>
            <a:r>
              <a:rPr lang="en-US" sz="2000" dirty="0" smtClean="0"/>
              <a:t>hey </a:t>
            </a:r>
            <a:r>
              <a:rPr lang="en-US" sz="2000" dirty="0"/>
              <a:t>may not follow changes in prices at all. </a:t>
            </a:r>
            <a:endParaRPr lang="en-IN" sz="2000" dirty="0"/>
          </a:p>
        </p:txBody>
      </p:sp>
    </p:spTree>
    <p:extLst>
      <p:ext uri="{BB962C8B-B14F-4D97-AF65-F5344CB8AC3E}">
        <p14:creationId xmlns:p14="http://schemas.microsoft.com/office/powerpoint/2010/main" val="3780703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70271"/>
          </a:xfrm>
        </p:spPr>
        <p:txBody>
          <a:bodyPr>
            <a:normAutofit fontScale="90000"/>
          </a:bodyPr>
          <a:lstStyle/>
          <a:p>
            <a:r>
              <a:rPr lang="en-US" dirty="0" smtClean="0"/>
              <a:t>ASSUMPTIONS</a:t>
            </a:r>
            <a:endParaRPr lang="en-IN" dirty="0"/>
          </a:p>
        </p:txBody>
      </p:sp>
      <p:sp>
        <p:nvSpPr>
          <p:cNvPr id="3" name="Content Placeholder 2"/>
          <p:cNvSpPr>
            <a:spLocks noGrp="1"/>
          </p:cNvSpPr>
          <p:nvPr>
            <p:ph idx="1"/>
          </p:nvPr>
        </p:nvSpPr>
        <p:spPr>
          <a:xfrm>
            <a:off x="677334" y="1179871"/>
            <a:ext cx="8596668" cy="4861491"/>
          </a:xfrm>
        </p:spPr>
        <p:txBody>
          <a:bodyPr/>
          <a:lstStyle/>
          <a:p>
            <a:pPr lvl="0" algn="just">
              <a:lnSpc>
                <a:spcPct val="150000"/>
              </a:lnSpc>
            </a:pPr>
            <a:r>
              <a:rPr lang="en-US" sz="2000" dirty="0"/>
              <a:t>There are few firms in the oligopolistic industry.</a:t>
            </a:r>
            <a:endParaRPr lang="en-IN" sz="2000" dirty="0"/>
          </a:p>
          <a:p>
            <a:pPr lvl="0" algn="just">
              <a:lnSpc>
                <a:spcPct val="150000"/>
              </a:lnSpc>
            </a:pPr>
            <a:r>
              <a:rPr lang="en-US" sz="2000" dirty="0"/>
              <a:t>The product produced by one firm is a close substitute for the other firms.</a:t>
            </a:r>
            <a:endParaRPr lang="en-IN" sz="2000" dirty="0"/>
          </a:p>
          <a:p>
            <a:pPr lvl="0" algn="just">
              <a:lnSpc>
                <a:spcPct val="150000"/>
              </a:lnSpc>
            </a:pPr>
            <a:r>
              <a:rPr lang="en-US" sz="2000" dirty="0"/>
              <a:t>There is no differentiation in quality of the product.</a:t>
            </a:r>
            <a:endParaRPr lang="en-IN" sz="2000" dirty="0"/>
          </a:p>
          <a:p>
            <a:pPr lvl="0" algn="just">
              <a:lnSpc>
                <a:spcPct val="150000"/>
              </a:lnSpc>
            </a:pPr>
            <a:r>
              <a:rPr lang="en-US" sz="2000" dirty="0"/>
              <a:t>There are no advertising expenditures.</a:t>
            </a:r>
            <a:endParaRPr lang="en-IN" sz="2000" dirty="0"/>
          </a:p>
          <a:p>
            <a:pPr lvl="0" algn="just">
              <a:lnSpc>
                <a:spcPct val="150000"/>
              </a:lnSpc>
            </a:pPr>
            <a:r>
              <a:rPr lang="en-US" sz="2000" dirty="0"/>
              <a:t>There is an established or prevailing market price for the product at which all the sellers are satisfied.</a:t>
            </a:r>
            <a:endParaRPr lang="en-IN" sz="2000" dirty="0"/>
          </a:p>
          <a:p>
            <a:pPr lvl="0" algn="just">
              <a:lnSpc>
                <a:spcPct val="150000"/>
              </a:lnSpc>
            </a:pPr>
            <a:r>
              <a:rPr lang="en-US" sz="2000" dirty="0"/>
              <a:t>Each seller’s attitude depends on the attitude of his rivals.</a:t>
            </a:r>
            <a:endParaRPr lang="en-IN" sz="2000" dirty="0"/>
          </a:p>
          <a:p>
            <a:endParaRPr lang="en-IN" dirty="0"/>
          </a:p>
        </p:txBody>
      </p:sp>
    </p:spTree>
    <p:extLst>
      <p:ext uri="{BB962C8B-B14F-4D97-AF65-F5344CB8AC3E}">
        <p14:creationId xmlns:p14="http://schemas.microsoft.com/office/powerpoint/2010/main" val="115173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7484"/>
            <a:ext cx="8596668" cy="609600"/>
          </a:xfrm>
        </p:spPr>
        <p:txBody>
          <a:bodyPr>
            <a:normAutofit fontScale="90000"/>
          </a:bodyPr>
          <a:lstStyle/>
          <a:p>
            <a:r>
              <a:rPr lang="en-US" dirty="0" smtClean="0"/>
              <a:t>THE MODEL</a:t>
            </a:r>
            <a:endParaRPr lang="en-IN" dirty="0"/>
          </a:p>
        </p:txBody>
      </p:sp>
      <p:pic>
        <p:nvPicPr>
          <p:cNvPr id="4" name="Content Placeholder 3"/>
          <p:cNvPicPr>
            <a:picLocks noGrp="1"/>
          </p:cNvPicPr>
          <p:nvPr>
            <p:ph idx="1"/>
          </p:nvPr>
        </p:nvPicPr>
        <p:blipFill>
          <a:blip r:embed="rId2">
            <a:lum bright="-10000" contrast="40000"/>
          </a:blip>
          <a:srcRect b="3719"/>
          <a:stretch>
            <a:fillRect/>
          </a:stretch>
        </p:blipFill>
        <p:spPr bwMode="auto">
          <a:xfrm>
            <a:off x="265472" y="1052052"/>
            <a:ext cx="7570838" cy="5525729"/>
          </a:xfrm>
          <a:prstGeom prst="rect">
            <a:avLst/>
          </a:prstGeom>
          <a:noFill/>
          <a:ln w="9525">
            <a:noFill/>
            <a:miter lim="800000"/>
            <a:headEnd/>
            <a:tailEnd/>
          </a:ln>
        </p:spPr>
      </p:pic>
      <p:sp>
        <p:nvSpPr>
          <p:cNvPr id="5" name="Rectangle 4"/>
          <p:cNvSpPr/>
          <p:nvPr/>
        </p:nvSpPr>
        <p:spPr>
          <a:xfrm>
            <a:off x="3048000" y="235975"/>
            <a:ext cx="6430298" cy="677108"/>
          </a:xfrm>
          <a:prstGeom prst="rect">
            <a:avLst/>
          </a:prstGeom>
        </p:spPr>
        <p:txBody>
          <a:bodyPr wrap="square">
            <a:spAutoFit/>
          </a:bodyPr>
          <a:lstStyle/>
          <a:p>
            <a:pPr algn="just"/>
            <a:r>
              <a:rPr lang="en-US" dirty="0">
                <a:solidFill>
                  <a:srgbClr val="002060"/>
                </a:solidFill>
                <a:latin typeface="Times New Roman" panose="02020603050405020304" pitchFamily="18" charset="0"/>
                <a:ea typeface="Times New Roman" panose="02020603050405020304" pitchFamily="18" charset="0"/>
              </a:rPr>
              <a:t>T</a:t>
            </a:r>
            <a:r>
              <a:rPr lang="en-US" dirty="0" smtClean="0">
                <a:solidFill>
                  <a:srgbClr val="002060"/>
                </a:solidFill>
                <a:latin typeface="Times New Roman" panose="02020603050405020304" pitchFamily="18" charset="0"/>
                <a:ea typeface="Times New Roman" panose="02020603050405020304" pitchFamily="18" charset="0"/>
              </a:rPr>
              <a:t>he </a:t>
            </a:r>
            <a:r>
              <a:rPr lang="en-US" dirty="0">
                <a:solidFill>
                  <a:srgbClr val="002060"/>
                </a:solidFill>
                <a:latin typeface="Times New Roman" panose="02020603050405020304" pitchFamily="18" charset="0"/>
                <a:ea typeface="Times New Roman" panose="02020603050405020304" pitchFamily="18" charset="0"/>
              </a:rPr>
              <a:t>relevant demand curve is </a:t>
            </a:r>
            <a:r>
              <a:rPr lang="en-US" dirty="0" err="1">
                <a:solidFill>
                  <a:srgbClr val="002060"/>
                </a:solidFill>
                <a:latin typeface="Times New Roman" panose="02020603050405020304" pitchFamily="18" charset="0"/>
                <a:ea typeface="Times New Roman" panose="02020603050405020304" pitchFamily="18" charset="0"/>
              </a:rPr>
              <a:t>Pd</a:t>
            </a:r>
            <a:r>
              <a:rPr lang="en-US" dirty="0">
                <a:solidFill>
                  <a:srgbClr val="002060"/>
                </a:solidFill>
                <a:latin typeface="Times New Roman" panose="02020603050405020304" pitchFamily="18" charset="0"/>
                <a:ea typeface="Times New Roman" panose="02020603050405020304" pitchFamily="18" charset="0"/>
              </a:rPr>
              <a:t>'. The two parts of the demand curve are DP </a:t>
            </a:r>
            <a:r>
              <a:rPr lang="en-US" sz="2000" b="1" dirty="0">
                <a:solidFill>
                  <a:srgbClr val="002060"/>
                </a:solidFill>
                <a:latin typeface="Times New Roman" panose="02020603050405020304" pitchFamily="18" charset="0"/>
                <a:ea typeface="Times New Roman" panose="02020603050405020304" pitchFamily="18" charset="0"/>
              </a:rPr>
              <a:t>and</a:t>
            </a:r>
            <a:r>
              <a:rPr lang="en-US" dirty="0">
                <a:solidFill>
                  <a:srgbClr val="002060"/>
                </a:solidFill>
                <a:latin typeface="Times New Roman" panose="02020603050405020304" pitchFamily="18" charset="0"/>
                <a:ea typeface="Times New Roman" panose="02020603050405020304" pitchFamily="18" charset="0"/>
              </a:rPr>
              <a:t> </a:t>
            </a:r>
            <a:r>
              <a:rPr lang="en-US" dirty="0" err="1">
                <a:solidFill>
                  <a:srgbClr val="002060"/>
                </a:solidFill>
                <a:latin typeface="Times New Roman" panose="02020603050405020304" pitchFamily="18" charset="0"/>
                <a:ea typeface="Times New Roman" panose="02020603050405020304" pitchFamily="18" charset="0"/>
              </a:rPr>
              <a:t>Pd</a:t>
            </a:r>
            <a:r>
              <a:rPr lang="en-US" dirty="0">
                <a:solidFill>
                  <a:srgbClr val="002060"/>
                </a:solidFill>
                <a:latin typeface="Times New Roman" panose="02020603050405020304" pitchFamily="18" charset="0"/>
                <a:ea typeface="Times New Roman" panose="02020603050405020304" pitchFamily="18" charset="0"/>
              </a:rPr>
              <a:t>', which is </a:t>
            </a:r>
            <a:r>
              <a:rPr lang="en-US" dirty="0" err="1">
                <a:solidFill>
                  <a:srgbClr val="002060"/>
                </a:solidFill>
                <a:latin typeface="Times New Roman" panose="02020603050405020304" pitchFamily="18" charset="0"/>
                <a:ea typeface="Times New Roman" panose="02020603050405020304" pitchFamily="18" charset="0"/>
              </a:rPr>
              <a:t>DPd</a:t>
            </a:r>
            <a:r>
              <a:rPr lang="en-US" dirty="0">
                <a:solidFill>
                  <a:srgbClr val="002060"/>
                </a:solidFill>
                <a:latin typeface="Times New Roman" panose="02020603050405020304" pitchFamily="18" charset="0"/>
                <a:ea typeface="Times New Roman" panose="02020603050405020304" pitchFamily="18" charset="0"/>
              </a:rPr>
              <a:t>' with a kink at point P.</a:t>
            </a:r>
            <a:endParaRPr lang="en-IN" dirty="0">
              <a:solidFill>
                <a:srgbClr val="002060"/>
              </a:solidFill>
              <a:latin typeface="Times New Roman" panose="02020603050405020304" pitchFamily="18" charset="0"/>
              <a:ea typeface="Times New Roman" panose="02020603050405020304" pitchFamily="18" charset="0"/>
            </a:endParaRPr>
          </a:p>
        </p:txBody>
      </p:sp>
      <p:sp>
        <p:nvSpPr>
          <p:cNvPr id="6" name="Rectangle 5"/>
          <p:cNvSpPr/>
          <p:nvPr/>
        </p:nvSpPr>
        <p:spPr>
          <a:xfrm>
            <a:off x="6990735" y="1052052"/>
            <a:ext cx="4109883" cy="2985433"/>
          </a:xfrm>
          <a:prstGeom prst="rect">
            <a:avLst/>
          </a:prstGeom>
        </p:spPr>
        <p:txBody>
          <a:bodyPr wrap="square">
            <a:spAutoFit/>
          </a:bodyPr>
          <a:lstStyle/>
          <a:p>
            <a:r>
              <a:rPr lang="en-US" dirty="0" smtClean="0">
                <a:latin typeface="Calibri" panose="020F0502020204030204" pitchFamily="34" charset="0"/>
                <a:ea typeface="Times New Roman" panose="02020603050405020304" pitchFamily="18" charset="0"/>
                <a:cs typeface="Times New Roman" panose="02020603050405020304" pitchFamily="18" charset="0"/>
              </a:rPr>
              <a:t> </a:t>
            </a:r>
          </a:p>
          <a:p>
            <a:endParaRPr lang="en-US" dirty="0">
              <a:latin typeface="Calibri" panose="020F0502020204030204" pitchFamily="34" charset="0"/>
              <a:ea typeface="Times New Roman" panose="02020603050405020304" pitchFamily="18" charset="0"/>
              <a:cs typeface="Times New Roman" panose="02020603050405020304" pitchFamily="18" charset="0"/>
            </a:endParaRPr>
          </a:p>
          <a:p>
            <a:endParaRPr lang="en-US"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en-US" dirty="0">
              <a:latin typeface="Calibri" panose="020F0502020204030204" pitchFamily="34" charset="0"/>
              <a:ea typeface="Times New Roman" panose="02020603050405020304" pitchFamily="18" charset="0"/>
              <a:cs typeface="Times New Roman" panose="02020603050405020304" pitchFamily="18" charset="0"/>
            </a:endParaRPr>
          </a:p>
          <a:p>
            <a:endParaRPr lang="en-US"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2000" dirty="0" smtClean="0">
                <a:latin typeface="Calibri" panose="020F0502020204030204" pitchFamily="34" charset="0"/>
                <a:ea typeface="Times New Roman" panose="02020603050405020304" pitchFamily="18" charset="0"/>
                <a:cs typeface="Times New Roman" panose="02020603050405020304" pitchFamily="18" charset="0"/>
              </a:rPr>
              <a:t>MC </a:t>
            </a:r>
            <a:r>
              <a:rPr lang="en-US" sz="2000" dirty="0">
                <a:latin typeface="Calibri" panose="020F0502020204030204" pitchFamily="34" charset="0"/>
                <a:ea typeface="Times New Roman" panose="02020603050405020304" pitchFamily="18" charset="0"/>
                <a:cs typeface="Times New Roman" panose="02020603050405020304" pitchFamily="18" charset="0"/>
              </a:rPr>
              <a:t>curve intersects MR at point Y where at output OQ. At point Y, the organization would achieve maximum profit. </a:t>
            </a:r>
            <a:endParaRPr lang="en-IN" sz="2000" dirty="0"/>
          </a:p>
        </p:txBody>
      </p:sp>
    </p:spTree>
    <p:extLst>
      <p:ext uri="{BB962C8B-B14F-4D97-AF65-F5344CB8AC3E}">
        <p14:creationId xmlns:p14="http://schemas.microsoft.com/office/powerpoint/2010/main" val="2661525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24465" y="432619"/>
            <a:ext cx="10913806" cy="6154994"/>
          </a:xfrm>
        </p:spPr>
        <p:txBody>
          <a:bodyPr>
            <a:normAutofit fontScale="85000" lnSpcReduction="10000"/>
          </a:bodyPr>
          <a:lstStyle/>
          <a:p>
            <a:pPr algn="just"/>
            <a:r>
              <a:rPr lang="en-US" dirty="0"/>
              <a:t> The slope of a kinked demand curve differs in different conditions, such as price increase and price decrease. In this model, every organization faces two demand curves. In case of high prices, an oligopolistic organization faces highly elastic demand curve, which is </a:t>
            </a:r>
            <a:r>
              <a:rPr lang="en-US" dirty="0" err="1"/>
              <a:t>dd</a:t>
            </a:r>
            <a:r>
              <a:rPr lang="en-US" dirty="0"/>
              <a:t>' in Figure-2.On the other hand, in case of low prices, the oligopolistic organization faces inelastic demand curve, which is DD'. Suppose the prevailing price of a product is PQ. If one of the oligopolistic organizations makes changes in its prices, then there can be three reactions of rival organizations.</a:t>
            </a:r>
            <a:endParaRPr lang="en-IN" dirty="0"/>
          </a:p>
          <a:p>
            <a:pPr algn="just"/>
            <a:r>
              <a:rPr lang="en-US" dirty="0"/>
              <a:t>     Firstly, when the oligopolistic organization would increase its prices, its demand curve would shift to </a:t>
            </a:r>
            <a:r>
              <a:rPr lang="en-US" dirty="0" err="1"/>
              <a:t>dd</a:t>
            </a:r>
            <a:r>
              <a:rPr lang="en-US" dirty="0"/>
              <a:t>' from DD'. In such a case, consumers would switch to rivals, which would lead to fall in the sales of the oligopolistic organization. In addition, the </a:t>
            </a:r>
            <a:r>
              <a:rPr lang="en-US" dirty="0" err="1"/>
              <a:t>dP</a:t>
            </a:r>
            <a:r>
              <a:rPr lang="en-US" dirty="0"/>
              <a:t> portion of </a:t>
            </a:r>
            <a:r>
              <a:rPr lang="en-US" dirty="0" err="1"/>
              <a:t>dd</a:t>
            </a:r>
            <a:r>
              <a:rPr lang="en-US" dirty="0"/>
              <a:t>' would be more elastic, which lies above the prevailing price. On the other hand, if price falls, the rivals would also reduce their prices, thus, the sales of the oligopolistic organization would be less. In such a case, the demand curve faced by the oligopolistic organization is PD', which lies below the prevailing price.</a:t>
            </a:r>
            <a:endParaRPr lang="en-IN" dirty="0"/>
          </a:p>
          <a:p>
            <a:pPr algn="just"/>
            <a:r>
              <a:rPr lang="en-US" dirty="0"/>
              <a:t>     Secondly, rival organizations will not react with respect to changes in the price of the oligopolistic organization. In such a case, the oligopolistic organization would face DD' demand curve.</a:t>
            </a:r>
            <a:endParaRPr lang="en-IN" dirty="0"/>
          </a:p>
          <a:p>
            <a:pPr algn="just"/>
            <a:r>
              <a:rPr lang="en-US" dirty="0"/>
              <a:t>      Thirdly, the rival organizations may follow price cut, but not price hike. If the oligopolistic organization increases the price and rivals do not follow it, then consumers may switch to rivals. Thus, the rivals would gain control over the market. Thus, the oligopolistic organization would be forced from </a:t>
            </a:r>
            <a:r>
              <a:rPr lang="en-US" dirty="0" err="1"/>
              <a:t>dP</a:t>
            </a:r>
            <a:r>
              <a:rPr lang="en-US" dirty="0"/>
              <a:t> demand curve to DP demand curve, so that it can prevent losing its customers. This would result in producing the kinked demand curve. On the other hand, if the oligopolistic organization reduces the price, the rival organizations would also reduce prices for securing their customers. Here, the relevant demand curve is </a:t>
            </a:r>
            <a:r>
              <a:rPr lang="en-US" dirty="0" err="1"/>
              <a:t>Pd</a:t>
            </a:r>
            <a:r>
              <a:rPr lang="en-US" dirty="0"/>
              <a:t>'. The two parts of the demand curve are DP and </a:t>
            </a:r>
            <a:r>
              <a:rPr lang="en-US" dirty="0" err="1"/>
              <a:t>Pd</a:t>
            </a:r>
            <a:r>
              <a:rPr lang="en-US" dirty="0"/>
              <a:t>', which is </a:t>
            </a:r>
            <a:r>
              <a:rPr lang="en-US" dirty="0" err="1"/>
              <a:t>DPd</a:t>
            </a:r>
            <a:r>
              <a:rPr lang="en-US" dirty="0"/>
              <a:t>' with a kink at point P.</a:t>
            </a:r>
            <a:endParaRPr lang="en-IN" dirty="0"/>
          </a:p>
          <a:p>
            <a:pPr algn="just"/>
            <a:r>
              <a:rPr lang="en-US" dirty="0"/>
              <a:t>        Let us draw the MR curve of the oligopolistic organization. The MR curve would take the discontinuous shape, which is DXYC, where DX and YC correspond directly to DP and </a:t>
            </a:r>
            <a:r>
              <a:rPr lang="en-US" dirty="0" err="1"/>
              <a:t>Pd</a:t>
            </a:r>
            <a:r>
              <a:rPr lang="en-US" dirty="0"/>
              <a:t>' segments of the kinked demand curve. The equilibrium point is attained when MR = MC. In Figure-2, the MC curve intersects MR at point Y where at output OQ. At point Y, the organization would achieve maximum profit. Now, if cost increases, the MC curve would move upwards to MC. In such a case, the oligopolistic organization cannot increase the prices. This is because if the organization would increase the prices, the rival organizations would decrease their prices and gain the market share. Moreover, the profits would remain same between point X and Y. Thus, there is no motivation for increasing or decreasing prices. Therefore, price and output would remain stable.</a:t>
            </a:r>
            <a:endParaRPr lang="en-IN" dirty="0"/>
          </a:p>
        </p:txBody>
      </p:sp>
    </p:spTree>
    <p:extLst>
      <p:ext uri="{BB962C8B-B14F-4D97-AF65-F5344CB8AC3E}">
        <p14:creationId xmlns:p14="http://schemas.microsoft.com/office/powerpoint/2010/main" val="992004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6142"/>
            <a:ext cx="8596668" cy="855406"/>
          </a:xfrm>
        </p:spPr>
        <p:txBody>
          <a:bodyPr>
            <a:normAutofit/>
          </a:bodyPr>
          <a:lstStyle/>
          <a:p>
            <a:r>
              <a:rPr lang="en-US" dirty="0" smtClean="0"/>
              <a:t>CRITICISMS</a:t>
            </a:r>
            <a:endParaRPr lang="en-IN" dirty="0"/>
          </a:p>
        </p:txBody>
      </p:sp>
      <p:sp>
        <p:nvSpPr>
          <p:cNvPr id="3" name="Content Placeholder 2"/>
          <p:cNvSpPr>
            <a:spLocks noGrp="1"/>
          </p:cNvSpPr>
          <p:nvPr>
            <p:ph idx="1"/>
          </p:nvPr>
        </p:nvSpPr>
        <p:spPr>
          <a:xfrm>
            <a:off x="442453" y="924232"/>
            <a:ext cx="9586450" cy="5545393"/>
          </a:xfrm>
        </p:spPr>
        <p:txBody>
          <a:bodyPr>
            <a:normAutofit/>
          </a:bodyPr>
          <a:lstStyle/>
          <a:p>
            <a:pPr lvl="0" algn="just"/>
            <a:r>
              <a:rPr lang="en-US" sz="2000" dirty="0"/>
              <a:t>It is not likely that the gap in the marginal revenue curve will be wide enough for the marginal cost curve to pass through it. It may be shortened even under conditions to fall in demand or costs, thereby making price unstable. </a:t>
            </a:r>
            <a:endParaRPr lang="en-IN" sz="2000" dirty="0"/>
          </a:p>
          <a:p>
            <a:pPr lvl="0" algn="just"/>
            <a:r>
              <a:rPr lang="en-US" sz="2000" dirty="0"/>
              <a:t>Critics point out that the kinked demand curve analysis holds during the short-run, when the knowledge about the reactions of rivals are low. But it is difficult to guess correctly the rivals’ reactions in the long-run. Thus, the theory is not applicable in the long-run. </a:t>
            </a:r>
            <a:endParaRPr lang="en-IN" sz="2000" dirty="0"/>
          </a:p>
          <a:p>
            <a:pPr lvl="0" algn="just"/>
            <a:r>
              <a:rPr lang="en-US" sz="2000" dirty="0"/>
              <a:t>According to some economists, the kinked demand curve analysis applies to an oligopolistic industry in its initial stages or to that industry in which new and previously unknown rivals enter the market. </a:t>
            </a:r>
            <a:endParaRPr lang="en-IN" sz="2000" dirty="0"/>
          </a:p>
          <a:p>
            <a:pPr lvl="0" algn="just"/>
            <a:r>
              <a:rPr lang="en-US" sz="2000" dirty="0"/>
              <a:t>Kinked demand curve model ignores non-price competition among organizations. Non-price competition can be in terms of product differentiation, advertising, and other tools used by organizations to promote their sales.</a:t>
            </a:r>
            <a:endParaRPr lang="en-IN" sz="2000" dirty="0"/>
          </a:p>
          <a:p>
            <a:pPr lvl="0" algn="just"/>
            <a:r>
              <a:rPr lang="en-US" sz="2000" dirty="0"/>
              <a:t>The analysis also ignores the application of price leadership and cartels, which account for larger share of the oligopolistic market</a:t>
            </a:r>
            <a:r>
              <a:rPr lang="en-US" dirty="0"/>
              <a:t>.</a:t>
            </a:r>
            <a:endParaRPr lang="en-IN" dirty="0"/>
          </a:p>
          <a:p>
            <a:endParaRPr lang="en-IN" dirty="0"/>
          </a:p>
        </p:txBody>
      </p:sp>
    </p:spTree>
    <p:extLst>
      <p:ext uri="{BB962C8B-B14F-4D97-AF65-F5344CB8AC3E}">
        <p14:creationId xmlns:p14="http://schemas.microsoft.com/office/powerpoint/2010/main" val="3437156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4671" y="1769807"/>
            <a:ext cx="7789332" cy="2281030"/>
          </a:xfrm>
        </p:spPr>
        <p:txBody>
          <a:bodyPr/>
          <a:lstStyle/>
          <a:p>
            <a:pPr algn="ctr"/>
            <a:r>
              <a:rPr lang="en-US" sz="6000" dirty="0" smtClean="0"/>
              <a:t>THANK YOU</a:t>
            </a:r>
            <a:endParaRPr lang="en-IN" sz="6000" dirty="0"/>
          </a:p>
        </p:txBody>
      </p:sp>
    </p:spTree>
    <p:extLst>
      <p:ext uri="{BB962C8B-B14F-4D97-AF65-F5344CB8AC3E}">
        <p14:creationId xmlns:p14="http://schemas.microsoft.com/office/powerpoint/2010/main" val="36653959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31</TotalTime>
  <Words>1004</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Times New Roman</vt:lpstr>
      <vt:lpstr>Trebuchet MS</vt:lpstr>
      <vt:lpstr>Wingdings 3</vt:lpstr>
      <vt:lpstr>Facet</vt:lpstr>
      <vt:lpstr>Kinked Demand Curve Model</vt:lpstr>
      <vt:lpstr>INTRODUCTION</vt:lpstr>
      <vt:lpstr>ASSUMPTIONS</vt:lpstr>
      <vt:lpstr>THE MODEL</vt:lpstr>
      <vt:lpstr>PowerPoint Presentation</vt:lpstr>
      <vt:lpstr>CRITICISMS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Kinked Demand Curve Model</dc:title>
  <dc:creator>LENOVO</dc:creator>
  <cp:lastModifiedBy>LENOVO</cp:lastModifiedBy>
  <cp:revision>3</cp:revision>
  <dcterms:created xsi:type="dcterms:W3CDTF">2021-06-02T10:35:25Z</dcterms:created>
  <dcterms:modified xsi:type="dcterms:W3CDTF">2021-06-02T11:06:58Z</dcterms:modified>
</cp:coreProperties>
</file>