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ABA843-3F3E-453C-AFEB-38A288C4F4D4}" type="datetimeFigureOut">
              <a:rPr lang="en-IN" smtClean="0"/>
              <a:t>01-06-2021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E51BA8-B41B-4114-A270-A3B2DB3C4F47}" type="slidenum">
              <a:rPr lang="en-IN" smtClean="0"/>
              <a:t>‹#›</a:t>
            </a:fld>
            <a:endParaRPr lang="en-IN"/>
          </a:p>
        </p:txBody>
      </p:sp>
    </p:spTree>
    <p:extLst>
      <p:ext uri="{BB962C8B-B14F-4D97-AF65-F5344CB8AC3E}">
        <p14:creationId xmlns:p14="http://schemas.microsoft.com/office/powerpoint/2010/main" val="732644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EE51BA8-B41B-4114-A270-A3B2DB3C4F47}" type="slidenum">
              <a:rPr lang="en-IN" smtClean="0"/>
              <a:t>2</a:t>
            </a:fld>
            <a:endParaRPr lang="en-IN"/>
          </a:p>
        </p:txBody>
      </p:sp>
    </p:spTree>
    <p:extLst>
      <p:ext uri="{BB962C8B-B14F-4D97-AF65-F5344CB8AC3E}">
        <p14:creationId xmlns:p14="http://schemas.microsoft.com/office/powerpoint/2010/main" val="32487054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CE02FD-4A0D-46D2-9AB3-D007EF0F0422}" type="datetimeFigureOut">
              <a:rPr lang="en-IN" smtClean="0"/>
              <a:t>01-06-2021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9255346" y="2750337"/>
            <a:ext cx="1171888" cy="1356442"/>
          </a:xfrm>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4114594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CE02FD-4A0D-46D2-9AB3-D007EF0F0422}" type="datetimeFigureOut">
              <a:rPr lang="en-IN" smtClean="0"/>
              <a:t>01-06-2021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11309"/>
            <a:ext cx="1154151" cy="1090789"/>
          </a:xfrm>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3686864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CE02FD-4A0D-46D2-9AB3-D007EF0F0422}" type="datetimeFigureOut">
              <a:rPr lang="en-IN" smtClean="0"/>
              <a:t>01-06-2021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11615"/>
            <a:ext cx="1154151" cy="1090789"/>
          </a:xfrm>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2028803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CE02FD-4A0D-46D2-9AB3-D007EF0F0422}" type="datetimeFigureOut">
              <a:rPr lang="en-IN" smtClean="0"/>
              <a:t>01-06-2021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09925"/>
            <a:ext cx="1154151" cy="1090789"/>
          </a:xfrm>
        </p:spPr>
        <p:txBody>
          <a:bodyPr/>
          <a:lstStyle/>
          <a:p>
            <a:fld id="{D00094D7-1B2D-4947-A750-D988E77DA7EC}" type="slidenum">
              <a:rPr lang="en-IN" smtClean="0"/>
              <a:t>‹#›</a:t>
            </a:fld>
            <a:endParaRPr lang="en-IN"/>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0572840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CE02FD-4A0D-46D2-9AB3-D007EF0F0422}" type="datetimeFigureOut">
              <a:rPr lang="en-IN" smtClean="0"/>
              <a:t>01-06-2021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09925"/>
            <a:ext cx="1154151" cy="1090789"/>
          </a:xfrm>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1267196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C2CE02FD-4A0D-46D2-9AB3-D007EF0F0422}" type="datetimeFigureOut">
              <a:rPr lang="en-IN" smtClean="0"/>
              <a:t>01-06-2021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946797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C2CE02FD-4A0D-46D2-9AB3-D007EF0F0422}" type="datetimeFigureOut">
              <a:rPr lang="en-IN" smtClean="0"/>
              <a:t>01-06-2021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20397284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CE02FD-4A0D-46D2-9AB3-D007EF0F0422}" type="datetimeFigureOut">
              <a:rPr lang="en-IN" smtClean="0"/>
              <a:t>01-06-2021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3701996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C2CE02FD-4A0D-46D2-9AB3-D007EF0F0422}" type="datetimeFigureOut">
              <a:rPr lang="en-IN" smtClean="0"/>
              <a:t>01-06-2021</a:t>
            </a:fld>
            <a:endParaRPr lang="en-IN"/>
          </a:p>
        </p:txBody>
      </p:sp>
      <p:sp>
        <p:nvSpPr>
          <p:cNvPr id="5" name="Footer Placeholder 4"/>
          <p:cNvSpPr>
            <a:spLocks noGrp="1"/>
          </p:cNvSpPr>
          <p:nvPr>
            <p:ph type="ftr" sz="quarter" idx="11"/>
          </p:nvPr>
        </p:nvSpPr>
        <p:spPr>
          <a:xfrm>
            <a:off x="680321" y="5936188"/>
            <a:ext cx="6126805" cy="365125"/>
          </a:xfrm>
        </p:spPr>
        <p:txBody>
          <a:bodyPr/>
          <a:lstStyle/>
          <a:p>
            <a:endParaRPr lang="en-IN"/>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D00094D7-1B2D-4947-A750-D988E77DA7EC}" type="slidenum">
              <a:rPr lang="en-IN" smtClean="0"/>
              <a:t>‹#›</a:t>
            </a:fld>
            <a:endParaRPr lang="en-IN"/>
          </a:p>
        </p:txBody>
      </p:sp>
    </p:spTree>
    <p:extLst>
      <p:ext uri="{BB962C8B-B14F-4D97-AF65-F5344CB8AC3E}">
        <p14:creationId xmlns:p14="http://schemas.microsoft.com/office/powerpoint/2010/main" val="421409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CE02FD-4A0D-46D2-9AB3-D007EF0F0422}" type="datetimeFigureOut">
              <a:rPr lang="en-IN" smtClean="0"/>
              <a:t>01-06-2021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3867730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CE02FD-4A0D-46D2-9AB3-D007EF0F0422}" type="datetimeFigureOut">
              <a:rPr lang="en-IN" smtClean="0"/>
              <a:t>01-06-2021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10729455" y="2869895"/>
            <a:ext cx="1154151" cy="1090789"/>
          </a:xfrm>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3451431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2CE02FD-4A0D-46D2-9AB3-D007EF0F0422}" type="datetimeFigureOut">
              <a:rPr lang="en-IN" smtClean="0"/>
              <a:t>01-06-2021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2062836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CE02FD-4A0D-46D2-9AB3-D007EF0F0422}" type="datetimeFigureOut">
              <a:rPr lang="en-IN" smtClean="0"/>
              <a:t>01-06-2021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1202738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CE02FD-4A0D-46D2-9AB3-D007EF0F0422}" type="datetimeFigureOut">
              <a:rPr lang="en-IN" smtClean="0"/>
              <a:t>01-06-2021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2848329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C2CE02FD-4A0D-46D2-9AB3-D007EF0F0422}" type="datetimeFigureOut">
              <a:rPr lang="en-IN" smtClean="0"/>
              <a:t>01-06-2021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1339903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CE02FD-4A0D-46D2-9AB3-D007EF0F0422}" type="datetimeFigureOut">
              <a:rPr lang="en-IN" smtClean="0"/>
              <a:t>01-06-2021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1711897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CE02FD-4A0D-46D2-9AB3-D007EF0F0422}" type="datetimeFigureOut">
              <a:rPr lang="en-IN" smtClean="0"/>
              <a:t>01-06-2021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00094D7-1B2D-4947-A750-D988E77DA7EC}" type="slidenum">
              <a:rPr lang="en-IN" smtClean="0"/>
              <a:t>‹#›</a:t>
            </a:fld>
            <a:endParaRPr lang="en-IN"/>
          </a:p>
        </p:txBody>
      </p:sp>
    </p:spTree>
    <p:extLst>
      <p:ext uri="{BB962C8B-B14F-4D97-AF65-F5344CB8AC3E}">
        <p14:creationId xmlns:p14="http://schemas.microsoft.com/office/powerpoint/2010/main" val="1376488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2CE02FD-4A0D-46D2-9AB3-D007EF0F0422}" type="datetimeFigureOut">
              <a:rPr lang="en-IN" smtClean="0"/>
              <a:t>01-06-2021</a:t>
            </a:fld>
            <a:endParaRPr lang="en-IN"/>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D00094D7-1B2D-4947-A750-D988E77DA7EC}" type="slidenum">
              <a:rPr lang="en-IN" smtClean="0"/>
              <a:t>‹#›</a:t>
            </a:fld>
            <a:endParaRPr lang="en-IN"/>
          </a:p>
        </p:txBody>
      </p:sp>
    </p:spTree>
    <p:extLst>
      <p:ext uri="{BB962C8B-B14F-4D97-AF65-F5344CB8AC3E}">
        <p14:creationId xmlns:p14="http://schemas.microsoft.com/office/powerpoint/2010/main" val="144611866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316" y="2615381"/>
            <a:ext cx="8740878" cy="1543664"/>
          </a:xfrm>
        </p:spPr>
        <p:txBody>
          <a:bodyPr>
            <a:normAutofit fontScale="90000"/>
          </a:bodyPr>
          <a:lstStyle/>
          <a:p>
            <a:pPr algn="ctr"/>
            <a:r>
              <a:rPr lang="en-US" b="1" dirty="0" smtClean="0"/>
              <a:t> </a:t>
            </a:r>
            <a:br>
              <a:rPr lang="en-US" b="1" dirty="0" smtClean="0"/>
            </a:br>
            <a:r>
              <a:rPr lang="en-US" b="1" dirty="0"/>
              <a:t/>
            </a:r>
            <a:br>
              <a:rPr lang="en-US" b="1" dirty="0"/>
            </a:br>
            <a:r>
              <a:rPr lang="en-US" b="1" dirty="0" smtClean="0"/>
              <a:t/>
            </a:r>
            <a:br>
              <a:rPr lang="en-US" b="1" dirty="0" smtClean="0"/>
            </a:br>
            <a:r>
              <a:rPr lang="en-US" sz="4000" b="1" dirty="0" smtClean="0"/>
              <a:t>Effects </a:t>
            </a:r>
            <a:r>
              <a:rPr lang="en-US" sz="4000" b="1" dirty="0" smtClean="0"/>
              <a:t>of </a:t>
            </a:r>
            <a:r>
              <a:rPr lang="en-US" sz="4000" b="1" dirty="0" smtClean="0"/>
              <a:t>Inflation in the   </a:t>
            </a:r>
            <a:r>
              <a:rPr lang="en-US" sz="4000" b="1" dirty="0" smtClean="0"/>
              <a:t>Economy</a:t>
            </a:r>
            <a:r>
              <a:rPr lang="en-US" sz="4400" b="1" dirty="0" smtClean="0"/>
              <a:t/>
            </a:r>
            <a:br>
              <a:rPr lang="en-US" sz="4400" b="1" dirty="0" smtClean="0"/>
            </a:br>
            <a:endParaRPr lang="en-IN" sz="4400" dirty="0"/>
          </a:p>
        </p:txBody>
      </p:sp>
      <p:sp>
        <p:nvSpPr>
          <p:cNvPr id="4" name="Subtitle 3"/>
          <p:cNvSpPr>
            <a:spLocks noGrp="1"/>
          </p:cNvSpPr>
          <p:nvPr>
            <p:ph type="subTitle" idx="1"/>
          </p:nvPr>
        </p:nvSpPr>
        <p:spPr>
          <a:xfrm>
            <a:off x="680322" y="4394039"/>
            <a:ext cx="8144134" cy="1406993"/>
          </a:xfrm>
        </p:spPr>
        <p:txBody>
          <a:bodyPr/>
          <a:lstStyle/>
          <a:p>
            <a:pPr algn="ctr">
              <a:lnSpc>
                <a:spcPct val="150000"/>
              </a:lnSpc>
            </a:pPr>
            <a:r>
              <a:rPr lang="en-US" b="1" dirty="0" smtClean="0"/>
              <a:t>Prepared by</a:t>
            </a:r>
          </a:p>
          <a:p>
            <a:pPr algn="ctr">
              <a:lnSpc>
                <a:spcPct val="150000"/>
              </a:lnSpc>
            </a:pPr>
            <a:r>
              <a:rPr lang="en-US" b="1" dirty="0" smtClean="0"/>
              <a:t>ANINDITA CHAKRAVARTY</a:t>
            </a:r>
            <a:endParaRPr lang="en-IN" b="1" dirty="0"/>
          </a:p>
        </p:txBody>
      </p:sp>
    </p:spTree>
    <p:extLst>
      <p:ext uri="{BB962C8B-B14F-4D97-AF65-F5344CB8AC3E}">
        <p14:creationId xmlns:p14="http://schemas.microsoft.com/office/powerpoint/2010/main" val="20211759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646" y="914400"/>
            <a:ext cx="9940412" cy="1111046"/>
          </a:xfrm>
        </p:spPr>
        <p:txBody>
          <a:bodyPr>
            <a:normAutofit/>
          </a:bodyPr>
          <a:lstStyle/>
          <a:p>
            <a:r>
              <a:rPr lang="en-US" sz="2800" b="1" dirty="0"/>
              <a:t>1. Effects on Distribution of Income and </a:t>
            </a:r>
            <a:r>
              <a:rPr lang="en-US" sz="2800" b="1" dirty="0" smtClean="0"/>
              <a:t>Wealth</a:t>
            </a:r>
            <a:r>
              <a:rPr lang="en-US" sz="2800" i="1" dirty="0"/>
              <a:t>:</a:t>
            </a:r>
            <a:r>
              <a:rPr lang="en-US" sz="2200" b="1" i="1" dirty="0"/>
              <a:t/>
            </a:r>
            <a:br>
              <a:rPr lang="en-US" sz="2200" b="1" i="1" dirty="0"/>
            </a:br>
            <a:endParaRPr lang="en-IN" sz="2200" i="1" dirty="0"/>
          </a:p>
        </p:txBody>
      </p:sp>
      <p:sp>
        <p:nvSpPr>
          <p:cNvPr id="3" name="Content Placeholder 2"/>
          <p:cNvSpPr>
            <a:spLocks noGrp="1"/>
          </p:cNvSpPr>
          <p:nvPr>
            <p:ph idx="1"/>
          </p:nvPr>
        </p:nvSpPr>
        <p:spPr>
          <a:xfrm>
            <a:off x="196646" y="2025446"/>
            <a:ext cx="11828206" cy="4601496"/>
          </a:xfrm>
        </p:spPr>
        <p:txBody>
          <a:bodyPr>
            <a:normAutofit fontScale="92500"/>
          </a:bodyPr>
          <a:lstStyle/>
          <a:p>
            <a:pPr marL="0" indent="0">
              <a:buNone/>
            </a:pPr>
            <a:r>
              <a:rPr lang="en-IN" b="1" dirty="0"/>
              <a:t>(a) Creditors and debtors: </a:t>
            </a:r>
            <a:r>
              <a:rPr lang="en-US" sz="2000" b="1" i="1" dirty="0"/>
              <a:t>D</a:t>
            </a:r>
            <a:r>
              <a:rPr lang="en-US" sz="2000" b="1" i="1" dirty="0" smtClean="0"/>
              <a:t>ebtors</a:t>
            </a:r>
            <a:r>
              <a:rPr lang="en-US" sz="2000" i="1" dirty="0" smtClean="0"/>
              <a:t> </a:t>
            </a:r>
            <a:r>
              <a:rPr lang="en-US" sz="2000" i="1" dirty="0"/>
              <a:t>gain and </a:t>
            </a:r>
            <a:r>
              <a:rPr lang="en-US" sz="2000" b="1" i="1" dirty="0"/>
              <a:t>creditors</a:t>
            </a:r>
            <a:r>
              <a:rPr lang="en-US" sz="2000" i="1" dirty="0"/>
              <a:t> lose. </a:t>
            </a:r>
            <a:endParaRPr lang="en-IN" sz="2000" b="1" i="1" dirty="0" smtClean="0"/>
          </a:p>
          <a:p>
            <a:pPr marL="0" indent="0">
              <a:buNone/>
            </a:pPr>
            <a:r>
              <a:rPr lang="en-IN" b="1" dirty="0"/>
              <a:t>(b) Producers and </a:t>
            </a:r>
            <a:r>
              <a:rPr lang="en-IN" b="1" dirty="0" smtClean="0"/>
              <a:t>workers</a:t>
            </a:r>
            <a:r>
              <a:rPr lang="en-IN" sz="2000" b="1" i="1" dirty="0" smtClean="0"/>
              <a:t>: </a:t>
            </a:r>
            <a:r>
              <a:rPr lang="en-IN" sz="2000" i="1" dirty="0" smtClean="0"/>
              <a:t>Producers gain, </a:t>
            </a:r>
            <a:r>
              <a:rPr lang="en-US" sz="2000" dirty="0"/>
              <a:t>workers lose as they find a fall in their real wages</a:t>
            </a:r>
            <a:endParaRPr lang="en-IN" sz="2000" b="1" i="1" dirty="0" smtClean="0"/>
          </a:p>
          <a:p>
            <a:pPr marL="0" indent="0">
              <a:buNone/>
            </a:pPr>
            <a:r>
              <a:rPr lang="en-IN" b="1" dirty="0"/>
              <a:t>(c) Fixed </a:t>
            </a:r>
            <a:r>
              <a:rPr lang="en-IN" b="1" dirty="0" smtClean="0"/>
              <a:t>income-earners:</a:t>
            </a:r>
            <a:r>
              <a:rPr lang="en-US" dirty="0" smtClean="0"/>
              <a:t> </a:t>
            </a:r>
            <a:r>
              <a:rPr lang="en-US" sz="2000" i="1" dirty="0" smtClean="0"/>
              <a:t>reduces </a:t>
            </a:r>
            <a:r>
              <a:rPr lang="en-US" sz="2000" i="1" dirty="0"/>
              <a:t>the value of their earnings.</a:t>
            </a:r>
            <a:r>
              <a:rPr lang="en-US" dirty="0"/>
              <a:t> </a:t>
            </a:r>
            <a:r>
              <a:rPr lang="en-IN" b="1" dirty="0" smtClean="0"/>
              <a:t> </a:t>
            </a:r>
          </a:p>
          <a:p>
            <a:pPr marL="0" indent="0">
              <a:buNone/>
            </a:pPr>
            <a:r>
              <a:rPr lang="en-IN" b="1" dirty="0"/>
              <a:t>(d) Investors: </a:t>
            </a:r>
            <a:r>
              <a:rPr lang="en-US" sz="2000" i="1" dirty="0"/>
              <a:t>The investors in equity shares gain </a:t>
            </a:r>
            <a:r>
              <a:rPr lang="en-US" sz="2000" i="1" dirty="0" smtClean="0"/>
              <a:t>-dividends </a:t>
            </a:r>
            <a:r>
              <a:rPr lang="en-US" sz="2000" i="1" dirty="0"/>
              <a:t>at higher rates </a:t>
            </a:r>
            <a:r>
              <a:rPr lang="en-US" sz="2000" i="1" dirty="0" smtClean="0"/>
              <a:t>( corporate profits)</a:t>
            </a:r>
          </a:p>
          <a:p>
            <a:pPr marL="0" indent="0">
              <a:buNone/>
            </a:pPr>
            <a:r>
              <a:rPr lang="en-US" b="1" dirty="0" smtClean="0"/>
              <a:t>(</a:t>
            </a:r>
            <a:r>
              <a:rPr lang="en-US" b="1" dirty="0"/>
              <a:t>e) Traders, speculators, businesspeople and black-marketers: </a:t>
            </a:r>
            <a:r>
              <a:rPr lang="en-US" sz="1800" i="1" dirty="0"/>
              <a:t>They gain </a:t>
            </a:r>
            <a:r>
              <a:rPr lang="en-US" sz="1800" i="1" dirty="0" smtClean="0"/>
              <a:t>( more profits)</a:t>
            </a:r>
          </a:p>
          <a:p>
            <a:pPr marL="0" indent="0">
              <a:buNone/>
            </a:pPr>
            <a:r>
              <a:rPr lang="en-IN" b="1" dirty="0" smtClean="0"/>
              <a:t>(</a:t>
            </a:r>
            <a:r>
              <a:rPr lang="en-IN" b="1" dirty="0"/>
              <a:t>f) Farmers: </a:t>
            </a:r>
            <a:r>
              <a:rPr lang="en-US" sz="2000" i="1" dirty="0" smtClean="0"/>
              <a:t>Gain </a:t>
            </a:r>
            <a:r>
              <a:rPr lang="en-US" sz="2000" i="1" dirty="0"/>
              <a:t>because the rise in the prices of agricultural products is usually higher</a:t>
            </a:r>
            <a:endParaRPr lang="en-IN" sz="2000" b="1" i="1" dirty="0" smtClean="0"/>
          </a:p>
          <a:p>
            <a:pPr marL="0" indent="0" algn="just">
              <a:lnSpc>
                <a:spcPct val="150000"/>
              </a:lnSpc>
              <a:buNone/>
            </a:pPr>
            <a:r>
              <a:rPr lang="en-US" b="1" dirty="0"/>
              <a:t> </a:t>
            </a:r>
            <a:r>
              <a:rPr lang="en-US" b="1" i="1" dirty="0">
                <a:solidFill>
                  <a:schemeClr val="bg1"/>
                </a:solidFill>
              </a:rPr>
              <a:t>Thus, inflation brings a shift in the pattern of distribution of income and wealth in the country, usually </a:t>
            </a:r>
            <a:r>
              <a:rPr lang="en-US" b="1" i="1" u="sng" dirty="0"/>
              <a:t>making the rich richer and the poor poorer</a:t>
            </a:r>
            <a:r>
              <a:rPr lang="en-US" b="1" i="1" dirty="0">
                <a:solidFill>
                  <a:schemeClr val="bg1"/>
                </a:solidFill>
              </a:rPr>
              <a:t>. Thus during inflation there is more and more inequality in the distribution of income. </a:t>
            </a:r>
            <a:endParaRPr lang="en-IN" b="1" i="1" dirty="0">
              <a:solidFill>
                <a:schemeClr val="bg1"/>
              </a:solidFill>
            </a:endParaRPr>
          </a:p>
        </p:txBody>
      </p:sp>
    </p:spTree>
    <p:extLst>
      <p:ext uri="{BB962C8B-B14F-4D97-AF65-F5344CB8AC3E}">
        <p14:creationId xmlns:p14="http://schemas.microsoft.com/office/powerpoint/2010/main" val="1096325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2. </a:t>
            </a:r>
            <a:r>
              <a:rPr lang="en-IN" sz="3200" b="1" dirty="0"/>
              <a:t>Effects on Production: </a:t>
            </a:r>
          </a:p>
        </p:txBody>
      </p:sp>
      <p:sp>
        <p:nvSpPr>
          <p:cNvPr id="3" name="Content Placeholder 2"/>
          <p:cNvSpPr>
            <a:spLocks noGrp="1"/>
          </p:cNvSpPr>
          <p:nvPr>
            <p:ph idx="1"/>
          </p:nvPr>
        </p:nvSpPr>
        <p:spPr>
          <a:xfrm>
            <a:off x="157316" y="2035276"/>
            <a:ext cx="11897031" cy="4581833"/>
          </a:xfrm>
        </p:spPr>
        <p:txBody>
          <a:bodyPr>
            <a:normAutofit fontScale="92500" lnSpcReduction="20000"/>
          </a:bodyPr>
          <a:lstStyle/>
          <a:p>
            <a:pPr algn="just">
              <a:lnSpc>
                <a:spcPct val="150000"/>
              </a:lnSpc>
            </a:pPr>
            <a:r>
              <a:rPr lang="en-US" dirty="0"/>
              <a:t>The rising prices stimulate the production of all </a:t>
            </a:r>
            <a:r>
              <a:rPr lang="en-US" i="1" dirty="0">
                <a:solidFill>
                  <a:schemeClr val="bg1"/>
                </a:solidFill>
              </a:rPr>
              <a:t>goods—both of consumption and of capital goods. </a:t>
            </a:r>
            <a:r>
              <a:rPr lang="en-US" dirty="0"/>
              <a:t>As producers get more and more profit, they try to produce more and more by </a:t>
            </a:r>
            <a:r>
              <a:rPr lang="en-US" b="1" i="1" dirty="0" err="1"/>
              <a:t>utilising</a:t>
            </a:r>
            <a:r>
              <a:rPr lang="en-US" b="1" i="1" dirty="0"/>
              <a:t> all the available resources at their disposal.</a:t>
            </a:r>
            <a:r>
              <a:rPr lang="en-US" dirty="0"/>
              <a:t> </a:t>
            </a:r>
            <a:endParaRPr lang="en-US" dirty="0" smtClean="0"/>
          </a:p>
          <a:p>
            <a:pPr algn="just">
              <a:lnSpc>
                <a:spcPct val="150000"/>
              </a:lnSpc>
            </a:pPr>
            <a:r>
              <a:rPr lang="en-US" dirty="0"/>
              <a:t>But, after the stage of full employ­ment the production cannot increase as all the resources are fully employed</a:t>
            </a:r>
            <a:r>
              <a:rPr lang="en-US" dirty="0" smtClean="0"/>
              <a:t>.</a:t>
            </a:r>
          </a:p>
          <a:p>
            <a:pPr algn="just">
              <a:lnSpc>
                <a:spcPct val="150000"/>
              </a:lnSpc>
            </a:pPr>
            <a:r>
              <a:rPr lang="en-US" dirty="0">
                <a:solidFill>
                  <a:schemeClr val="bg1"/>
                </a:solidFill>
              </a:rPr>
              <a:t>H</a:t>
            </a:r>
            <a:r>
              <a:rPr lang="en-US" dirty="0" smtClean="0">
                <a:solidFill>
                  <a:schemeClr val="bg1"/>
                </a:solidFill>
              </a:rPr>
              <a:t>oarding </a:t>
            </a:r>
            <a:r>
              <a:rPr lang="en-US" dirty="0">
                <a:solidFill>
                  <a:schemeClr val="bg1"/>
                </a:solidFill>
              </a:rPr>
              <a:t>and </a:t>
            </a:r>
            <a:r>
              <a:rPr lang="en-US" dirty="0" smtClean="0">
                <a:solidFill>
                  <a:schemeClr val="bg1"/>
                </a:solidFill>
              </a:rPr>
              <a:t>cornering </a:t>
            </a:r>
            <a:r>
              <a:rPr lang="en-US" dirty="0"/>
              <a:t>of commodities will increase. </a:t>
            </a:r>
            <a:endParaRPr lang="en-US" dirty="0" smtClean="0"/>
          </a:p>
          <a:p>
            <a:pPr algn="just">
              <a:lnSpc>
                <a:spcPct val="150000"/>
              </a:lnSpc>
            </a:pPr>
            <a:r>
              <a:rPr lang="en-US" dirty="0"/>
              <a:t>Sometimes, production may come to a standstill position despite rising prices, as was found in recent years in developing countries like India, Thailand and Bangladesh. </a:t>
            </a:r>
            <a:r>
              <a:rPr lang="en-US" b="1" i="1" dirty="0" smtClean="0">
                <a:solidFill>
                  <a:schemeClr val="bg1"/>
                </a:solidFill>
              </a:rPr>
              <a:t>This </a:t>
            </a:r>
            <a:r>
              <a:rPr lang="en-US" b="1" i="1" dirty="0">
                <a:solidFill>
                  <a:schemeClr val="bg1"/>
                </a:solidFill>
              </a:rPr>
              <a:t>situation is described as stagflation. </a:t>
            </a:r>
            <a:endParaRPr lang="en-IN" b="1" i="1" dirty="0" smtClean="0">
              <a:solidFill>
                <a:schemeClr val="bg1"/>
              </a:solidFill>
            </a:endParaRPr>
          </a:p>
          <a:p>
            <a:pPr algn="just"/>
            <a:endParaRPr lang="en-IN" dirty="0"/>
          </a:p>
        </p:txBody>
      </p:sp>
    </p:spTree>
    <p:extLst>
      <p:ext uri="{BB962C8B-B14F-4D97-AF65-F5344CB8AC3E}">
        <p14:creationId xmlns:p14="http://schemas.microsoft.com/office/powerpoint/2010/main" val="1908753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914400"/>
            <a:ext cx="9613861" cy="919766"/>
          </a:xfrm>
        </p:spPr>
        <p:txBody>
          <a:bodyPr>
            <a:normAutofit fontScale="90000"/>
          </a:bodyPr>
          <a:lstStyle/>
          <a:p>
            <a:r>
              <a:rPr lang="en-US" sz="3200" b="1" dirty="0"/>
              <a:t>3. Effects on Income and Employment: </a:t>
            </a:r>
            <a:br>
              <a:rPr lang="en-US" sz="3200" b="1" dirty="0"/>
            </a:br>
            <a:endParaRPr lang="en-IN" sz="3200" dirty="0"/>
          </a:p>
        </p:txBody>
      </p:sp>
      <p:sp>
        <p:nvSpPr>
          <p:cNvPr id="3" name="Content Placeholder 2"/>
          <p:cNvSpPr>
            <a:spLocks noGrp="1"/>
          </p:cNvSpPr>
          <p:nvPr>
            <p:ph idx="1"/>
          </p:nvPr>
        </p:nvSpPr>
        <p:spPr>
          <a:xfrm>
            <a:off x="245807" y="2192593"/>
            <a:ext cx="10776154" cy="4227871"/>
          </a:xfrm>
        </p:spPr>
        <p:txBody>
          <a:bodyPr/>
          <a:lstStyle/>
          <a:p>
            <a:pPr algn="just">
              <a:lnSpc>
                <a:spcPct val="100000"/>
              </a:lnSpc>
            </a:pPr>
            <a:r>
              <a:rPr lang="en-US" sz="2800" dirty="0"/>
              <a:t>Inflation tends to</a:t>
            </a:r>
            <a:r>
              <a:rPr lang="en-US" sz="2800" i="1" dirty="0"/>
              <a:t> increase </a:t>
            </a:r>
            <a:r>
              <a:rPr lang="en-US" sz="2800" dirty="0"/>
              <a:t>the aggregate money income (i.e., national income) of the community as a whole on account of larger spending and greater production</a:t>
            </a:r>
            <a:r>
              <a:rPr lang="en-US" sz="2800" dirty="0" smtClean="0"/>
              <a:t>.</a:t>
            </a:r>
          </a:p>
          <a:p>
            <a:pPr algn="just">
              <a:lnSpc>
                <a:spcPct val="100000"/>
              </a:lnSpc>
            </a:pPr>
            <a:r>
              <a:rPr lang="en-US" sz="2800" dirty="0" smtClean="0"/>
              <a:t>Similarly</a:t>
            </a:r>
            <a:r>
              <a:rPr lang="en-US" sz="2800" dirty="0"/>
              <a:t>, </a:t>
            </a:r>
            <a:r>
              <a:rPr lang="en-US" sz="2800" i="1" dirty="0"/>
              <a:t>the volume of employment </a:t>
            </a:r>
            <a:r>
              <a:rPr lang="en-US" sz="2800" dirty="0"/>
              <a:t>increases under the impact of increased production. </a:t>
            </a:r>
            <a:endParaRPr lang="en-US" sz="2800" dirty="0" smtClean="0"/>
          </a:p>
          <a:p>
            <a:pPr algn="just">
              <a:lnSpc>
                <a:spcPct val="100000"/>
              </a:lnSpc>
            </a:pPr>
            <a:r>
              <a:rPr lang="en-US" sz="2800" dirty="0" smtClean="0"/>
              <a:t>But </a:t>
            </a:r>
            <a:r>
              <a:rPr lang="en-US" sz="2800" i="1" dirty="0"/>
              <a:t>the real income of the people </a:t>
            </a:r>
            <a:r>
              <a:rPr lang="en-US" sz="2800" dirty="0"/>
              <a:t>fails to increase proportionately due to a fall in the purchasing power of money. </a:t>
            </a:r>
            <a:endParaRPr lang="en-IN" sz="2800" dirty="0"/>
          </a:p>
        </p:txBody>
      </p:sp>
    </p:spTree>
    <p:extLst>
      <p:ext uri="{BB962C8B-B14F-4D97-AF65-F5344CB8AC3E}">
        <p14:creationId xmlns:p14="http://schemas.microsoft.com/office/powerpoint/2010/main" val="535254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3228"/>
            <a:ext cx="9613861" cy="1164062"/>
          </a:xfrm>
        </p:spPr>
        <p:txBody>
          <a:bodyPr/>
          <a:lstStyle/>
          <a:p>
            <a:r>
              <a:rPr lang="en-US" b="1" dirty="0"/>
              <a:t>4. Effects on Business and Trade: </a:t>
            </a:r>
            <a:br>
              <a:rPr lang="en-US" b="1" dirty="0"/>
            </a:br>
            <a:endParaRPr lang="en-IN" dirty="0"/>
          </a:p>
        </p:txBody>
      </p:sp>
      <p:sp>
        <p:nvSpPr>
          <p:cNvPr id="3" name="Content Placeholder 2"/>
          <p:cNvSpPr>
            <a:spLocks noGrp="1"/>
          </p:cNvSpPr>
          <p:nvPr>
            <p:ph idx="1"/>
          </p:nvPr>
        </p:nvSpPr>
        <p:spPr>
          <a:xfrm>
            <a:off x="304800" y="2133600"/>
            <a:ext cx="11120283" cy="4345858"/>
          </a:xfrm>
        </p:spPr>
        <p:txBody>
          <a:bodyPr/>
          <a:lstStyle/>
          <a:p>
            <a:pPr algn="just"/>
            <a:r>
              <a:rPr lang="en-US" dirty="0"/>
              <a:t>The aggregate volume of </a:t>
            </a:r>
            <a:r>
              <a:rPr lang="en-US" i="1" dirty="0"/>
              <a:t>internal trade tends to increas</a:t>
            </a:r>
            <a:r>
              <a:rPr lang="en-US" dirty="0"/>
              <a:t>e during inflation due to higher incomes, greater production and larger spending. </a:t>
            </a:r>
            <a:endParaRPr lang="en-US" dirty="0" smtClean="0"/>
          </a:p>
          <a:p>
            <a:pPr algn="just"/>
            <a:r>
              <a:rPr lang="en-US" dirty="0" smtClean="0"/>
              <a:t>But </a:t>
            </a:r>
            <a:r>
              <a:rPr lang="en-US" dirty="0"/>
              <a:t>the export trade is likely to suffer on account of a rise in the prices of domestic goods. However, the business firms expand their businesses to make larger profits. </a:t>
            </a:r>
          </a:p>
          <a:p>
            <a:pPr algn="just"/>
            <a:r>
              <a:rPr lang="en-US" dirty="0" smtClean="0"/>
              <a:t>But </a:t>
            </a:r>
            <a:r>
              <a:rPr lang="en-US" dirty="0"/>
              <a:t>wages do not increase proportionate with prices, causing hardships to workers and making more and more inequality. </a:t>
            </a:r>
            <a:endParaRPr lang="en-US" dirty="0" smtClean="0"/>
          </a:p>
          <a:p>
            <a:pPr algn="just"/>
            <a:r>
              <a:rPr lang="en-US" dirty="0" smtClean="0"/>
              <a:t>As </a:t>
            </a:r>
            <a:r>
              <a:rPr lang="en-US" dirty="0"/>
              <a:t>the old saying goes, during inflation prices move in escalator and wages in stairs. </a:t>
            </a:r>
          </a:p>
          <a:p>
            <a:pPr algn="just"/>
            <a:endParaRPr lang="en-IN" dirty="0"/>
          </a:p>
        </p:txBody>
      </p:sp>
    </p:spTree>
    <p:extLst>
      <p:ext uri="{BB962C8B-B14F-4D97-AF65-F5344CB8AC3E}">
        <p14:creationId xmlns:p14="http://schemas.microsoft.com/office/powerpoint/2010/main" val="1198639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5. Effects on the Government Finance: </a:t>
            </a:r>
            <a:br>
              <a:rPr lang="en-US" b="1" dirty="0"/>
            </a:br>
            <a:endParaRPr lang="en-IN" dirty="0"/>
          </a:p>
        </p:txBody>
      </p:sp>
      <p:sp>
        <p:nvSpPr>
          <p:cNvPr id="3" name="Content Placeholder 2"/>
          <p:cNvSpPr>
            <a:spLocks noGrp="1"/>
          </p:cNvSpPr>
          <p:nvPr>
            <p:ph idx="1"/>
          </p:nvPr>
        </p:nvSpPr>
        <p:spPr>
          <a:xfrm>
            <a:off x="680321" y="2064774"/>
            <a:ext cx="10223653" cy="4316361"/>
          </a:xfrm>
        </p:spPr>
        <p:txBody>
          <a:bodyPr/>
          <a:lstStyle/>
          <a:p>
            <a:pPr algn="just">
              <a:lnSpc>
                <a:spcPct val="150000"/>
              </a:lnSpc>
            </a:pPr>
            <a:r>
              <a:rPr lang="en-US" dirty="0" smtClean="0"/>
              <a:t>During </a:t>
            </a:r>
            <a:r>
              <a:rPr lang="en-US" dirty="0"/>
              <a:t>inflation, the govern­ment revenue increases as it gets more revenue from </a:t>
            </a:r>
            <a:r>
              <a:rPr lang="en-US" i="1" dirty="0"/>
              <a:t>income tax, sales tax, excise duties</a:t>
            </a:r>
            <a:r>
              <a:rPr lang="en-US" dirty="0"/>
              <a:t>, etc. </a:t>
            </a:r>
            <a:endParaRPr lang="en-US" dirty="0" smtClean="0"/>
          </a:p>
          <a:p>
            <a:pPr algn="just">
              <a:lnSpc>
                <a:spcPct val="150000"/>
              </a:lnSpc>
            </a:pPr>
            <a:r>
              <a:rPr lang="en-US" dirty="0" smtClean="0"/>
              <a:t>Similarly</a:t>
            </a:r>
            <a:r>
              <a:rPr lang="en-US" dirty="0"/>
              <a:t>, public expenditure increases as the government is required to spend more and more for administrative and other purposes. </a:t>
            </a:r>
            <a:endParaRPr lang="en-US" dirty="0" smtClean="0"/>
          </a:p>
          <a:p>
            <a:pPr algn="just">
              <a:lnSpc>
                <a:spcPct val="150000"/>
              </a:lnSpc>
            </a:pPr>
            <a:r>
              <a:rPr lang="en-US" dirty="0" smtClean="0"/>
              <a:t>But </a:t>
            </a:r>
            <a:r>
              <a:rPr lang="en-US" dirty="0"/>
              <a:t>the rising prices </a:t>
            </a:r>
            <a:r>
              <a:rPr lang="en-US" i="1" dirty="0"/>
              <a:t>reduce</a:t>
            </a:r>
            <a:r>
              <a:rPr lang="en-US" dirty="0"/>
              <a:t> </a:t>
            </a:r>
            <a:r>
              <a:rPr lang="en-US" i="1" dirty="0"/>
              <a:t>the real burden of public de</a:t>
            </a:r>
            <a:r>
              <a:rPr lang="en-US" dirty="0"/>
              <a:t>bt because a fix sum has to be paid in instalment per period. </a:t>
            </a:r>
          </a:p>
        </p:txBody>
      </p:sp>
    </p:spTree>
    <p:extLst>
      <p:ext uri="{BB962C8B-B14F-4D97-AF65-F5344CB8AC3E}">
        <p14:creationId xmlns:p14="http://schemas.microsoft.com/office/powerpoint/2010/main" val="2483568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6. Effects on Growth: </a:t>
            </a:r>
            <a:br>
              <a:rPr lang="en-US" b="1" dirty="0"/>
            </a:br>
            <a:endParaRPr lang="en-IN" dirty="0"/>
          </a:p>
        </p:txBody>
      </p:sp>
      <p:sp>
        <p:nvSpPr>
          <p:cNvPr id="3" name="Content Placeholder 2"/>
          <p:cNvSpPr>
            <a:spLocks noGrp="1"/>
          </p:cNvSpPr>
          <p:nvPr>
            <p:ph idx="1"/>
          </p:nvPr>
        </p:nvSpPr>
        <p:spPr>
          <a:xfrm>
            <a:off x="680321" y="2336873"/>
            <a:ext cx="10302311" cy="3599316"/>
          </a:xfrm>
        </p:spPr>
        <p:txBody>
          <a:bodyPr/>
          <a:lstStyle/>
          <a:p>
            <a:pPr algn="just">
              <a:lnSpc>
                <a:spcPct val="150000"/>
              </a:lnSpc>
            </a:pPr>
            <a:r>
              <a:rPr lang="en-US" dirty="0" smtClean="0"/>
              <a:t>A </a:t>
            </a:r>
            <a:r>
              <a:rPr lang="en-US" dirty="0"/>
              <a:t>mild inflation promotes economic growth, but a runaway inflation obstructs economic growth as it raises cost of develop­ment projects</a:t>
            </a:r>
            <a:r>
              <a:rPr lang="en-US" dirty="0" smtClean="0"/>
              <a:t>.</a:t>
            </a:r>
          </a:p>
          <a:p>
            <a:pPr algn="just">
              <a:lnSpc>
                <a:spcPct val="150000"/>
              </a:lnSpc>
            </a:pPr>
            <a:r>
              <a:rPr lang="en-US" dirty="0" smtClean="0"/>
              <a:t> </a:t>
            </a:r>
            <a:r>
              <a:rPr lang="en-US" dirty="0"/>
              <a:t>Although a mild dose of inflation is inevitable and desirable in a developing economy, a high rate of inflation tends to lower the growth rate by slowing down </a:t>
            </a:r>
            <a:r>
              <a:rPr lang="en-US" i="1" dirty="0"/>
              <a:t>the rate of capital formation and creating uncertainty. </a:t>
            </a:r>
          </a:p>
          <a:p>
            <a:pPr algn="just">
              <a:lnSpc>
                <a:spcPct val="150000"/>
              </a:lnSpc>
            </a:pPr>
            <a:endParaRPr lang="en-IN" dirty="0"/>
          </a:p>
        </p:txBody>
      </p:sp>
    </p:spTree>
    <p:extLst>
      <p:ext uri="{BB962C8B-B14F-4D97-AF65-F5344CB8AC3E}">
        <p14:creationId xmlns:p14="http://schemas.microsoft.com/office/powerpoint/2010/main" val="2877241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Conclusion: </a:t>
            </a:r>
            <a:r>
              <a:rPr lang="en-US" dirty="0"/>
              <a:t/>
            </a:r>
            <a:br>
              <a:rPr lang="en-US" dirty="0"/>
            </a:br>
            <a:endParaRPr lang="en-IN" dirty="0"/>
          </a:p>
        </p:txBody>
      </p:sp>
      <p:sp>
        <p:nvSpPr>
          <p:cNvPr id="3" name="Content Placeholder 2"/>
          <p:cNvSpPr>
            <a:spLocks noGrp="1"/>
          </p:cNvSpPr>
          <p:nvPr>
            <p:ph idx="1"/>
          </p:nvPr>
        </p:nvSpPr>
        <p:spPr>
          <a:xfrm>
            <a:off x="680321" y="2153265"/>
            <a:ext cx="9613861" cy="4208206"/>
          </a:xfrm>
        </p:spPr>
        <p:txBody>
          <a:bodyPr>
            <a:normAutofit/>
          </a:bodyPr>
          <a:lstStyle/>
          <a:p>
            <a:pPr algn="just"/>
            <a:r>
              <a:rPr lang="en-US" dirty="0" smtClean="0"/>
              <a:t>The </a:t>
            </a:r>
            <a:r>
              <a:rPr lang="en-US" dirty="0"/>
              <a:t>middle-class people suffer hard as the real value of their income becomes very low. Inflation is also unjust as it makes one class of people richer and the other poorer. But the most serious effect of inflation from the standpoint of the economy is that it makes the economic environment of business unstable. </a:t>
            </a:r>
          </a:p>
          <a:p>
            <a:pPr marL="0" indent="0" algn="just">
              <a:buNone/>
            </a:pPr>
            <a:r>
              <a:rPr lang="en-US" dirty="0" smtClean="0"/>
              <a:t>t</a:t>
            </a:r>
            <a:endParaRPr lang="en-IN" dirty="0"/>
          </a:p>
        </p:txBody>
      </p:sp>
      <p:sp>
        <p:nvSpPr>
          <p:cNvPr id="4" name="Rectangle 3"/>
          <p:cNvSpPr/>
          <p:nvPr/>
        </p:nvSpPr>
        <p:spPr>
          <a:xfrm>
            <a:off x="3706761" y="2967335"/>
            <a:ext cx="6302478" cy="2985433"/>
          </a:xfrm>
          <a:prstGeom prst="rect">
            <a:avLst/>
          </a:prstGeom>
          <a:noFill/>
        </p:spPr>
        <p:txBody>
          <a:bodyPr wrap="square" lIns="91440" tIns="45720" rIns="91440" bIns="45720">
            <a:spAutoFit/>
          </a:bodyPr>
          <a:lstStyle/>
          <a:p>
            <a:pPr algn="ctr"/>
            <a:endParaRPr lang="en-US" sz="54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endParaRPr lang="en-US"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a:p>
            <a:pPr algn="ctr"/>
            <a:r>
              <a:rPr lang="en-US" sz="80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THANK YOU</a:t>
            </a:r>
            <a:endParaRPr lang="en-US" sz="80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94491286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74</TotalTime>
  <Words>669</Words>
  <Application>Microsoft Office PowerPoint</Application>
  <PresentationFormat>Widescreen</PresentationFormat>
  <Paragraphs>39</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Trebuchet MS</vt:lpstr>
      <vt:lpstr>Berlin</vt:lpstr>
      <vt:lpstr>    Effects of Inflation in the   Economy </vt:lpstr>
      <vt:lpstr>1. Effects on Distribution of Income and Wealth: </vt:lpstr>
      <vt:lpstr>2. Effects on Production: </vt:lpstr>
      <vt:lpstr>3. Effects on Income and Employment:  </vt:lpstr>
      <vt:lpstr>4. Effects on Business and Trade:  </vt:lpstr>
      <vt:lpstr>5. Effects on the Government Finance:  </vt:lpstr>
      <vt:lpstr>6. Effects on Growth:  </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6 Effects of Inflation | Economy </dc:title>
  <dc:creator>LENOVO</dc:creator>
  <cp:lastModifiedBy>LENOVO</cp:lastModifiedBy>
  <cp:revision>9</cp:revision>
  <dcterms:created xsi:type="dcterms:W3CDTF">2021-05-31T06:44:42Z</dcterms:created>
  <dcterms:modified xsi:type="dcterms:W3CDTF">2021-06-01T12:07:17Z</dcterms:modified>
</cp:coreProperties>
</file>